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61"/>
  </p:notesMasterIdLst>
  <p:sldIdLst>
    <p:sldId id="367" r:id="rId2"/>
    <p:sldId id="33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25" r:id="rId23"/>
    <p:sldId id="326" r:id="rId24"/>
    <p:sldId id="327" r:id="rId25"/>
    <p:sldId id="328" r:id="rId26"/>
    <p:sldId id="329" r:id="rId27"/>
    <p:sldId id="330" r:id="rId28"/>
    <p:sldId id="394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256" r:id="rId37"/>
    <p:sldId id="324" r:id="rId38"/>
    <p:sldId id="323" r:id="rId39"/>
    <p:sldId id="312" r:id="rId40"/>
    <p:sldId id="321" r:id="rId41"/>
    <p:sldId id="275" r:id="rId42"/>
    <p:sldId id="317" r:id="rId43"/>
    <p:sldId id="318" r:id="rId44"/>
    <p:sldId id="319" r:id="rId45"/>
    <p:sldId id="320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22" r:id="rId55"/>
    <p:sldId id="368" r:id="rId56"/>
    <p:sldId id="369" r:id="rId57"/>
    <p:sldId id="395" r:id="rId58"/>
    <p:sldId id="372" r:id="rId59"/>
    <p:sldId id="373" r:id="rId60"/>
  </p:sldIdLst>
  <p:sldSz cx="9144000" cy="6858000" type="screen4x3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F6E2"/>
    <a:srgbClr val="BAE8BA"/>
    <a:srgbClr val="FFE1E1"/>
    <a:srgbClr val="FFC9C9"/>
    <a:srgbClr val="FFFFDD"/>
    <a:srgbClr val="FFFFC9"/>
    <a:srgbClr val="EF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47" autoAdjust="0"/>
    <p:restoredTop sz="98208" autoAdjust="0"/>
  </p:normalViewPr>
  <p:slideViewPr>
    <p:cSldViewPr>
      <p:cViewPr>
        <p:scale>
          <a:sx n="119" d="100"/>
          <a:sy n="11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11E6C-D7D6-471D-9EAC-312742DC4155}" type="datetimeFigureOut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CBD51D-D510-4F31-85DA-8A652CF2FE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94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056FDCD7-60D8-4035-A8DF-ED65D19AE9C0}" type="slidenum">
              <a:rPr lang="de-DE" altLang="de-DE" smtClean="0"/>
              <a:pPr>
                <a:defRPr/>
              </a:pPr>
              <a:t>22</a:t>
            </a:fld>
            <a:endParaRPr lang="de-DE" altLang="de-DE" smtClean="0"/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84EC59B0-375E-4E83-A61C-381E10811298}" type="slidenum">
              <a:rPr lang="de-DE" altLang="de-DE" smtClean="0"/>
              <a:pPr>
                <a:defRPr/>
              </a:pPr>
              <a:t>23</a:t>
            </a:fld>
            <a:endParaRPr lang="de-DE" altLang="de-DE" smtClean="0"/>
          </a:p>
        </p:txBody>
      </p:sp>
      <p:sp>
        <p:nvSpPr>
          <p:cNvPr id="7373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6A0568EB-7572-4BAD-B7A0-05B9A085AD07}" type="slidenum">
              <a:rPr lang="de-DE" altLang="de-DE" smtClean="0"/>
              <a:pPr>
                <a:defRPr/>
              </a:pPr>
              <a:t>24</a:t>
            </a:fld>
            <a:endParaRPr lang="de-DE" altLang="de-DE" smtClean="0"/>
          </a:p>
        </p:txBody>
      </p:sp>
      <p:sp>
        <p:nvSpPr>
          <p:cNvPr id="7475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2BD7ECD2-028B-4A38-9E8D-4C4DB303A32E}" type="slidenum">
              <a:rPr lang="de-DE" altLang="de-DE" smtClean="0"/>
              <a:pPr>
                <a:defRPr/>
              </a:pPr>
              <a:t>25</a:t>
            </a:fld>
            <a:endParaRPr lang="de-DE" altLang="de-DE" smtClean="0"/>
          </a:p>
        </p:txBody>
      </p:sp>
      <p:sp>
        <p:nvSpPr>
          <p:cNvPr id="7577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087FE060-6AF4-4C86-ACF2-7AEA3E99CEEE}" type="slidenum">
              <a:rPr lang="de-DE" altLang="de-DE" smtClean="0"/>
              <a:pPr>
                <a:defRPr/>
              </a:pPr>
              <a:t>26</a:t>
            </a:fld>
            <a:endParaRPr lang="de-DE" altLang="de-DE" smtClean="0"/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 idx="5"/>
          </p:nvPr>
        </p:nvSpPr>
        <p:spPr>
          <a:ln>
            <a:round/>
            <a:headEnd/>
            <a:tailEnd/>
          </a:ln>
        </p:spPr>
        <p:txBody>
          <a:bodyPr/>
          <a:lstStyle/>
          <a:p>
            <a:pPr>
              <a:defRPr/>
            </a:pPr>
            <a:fld id="{A1DE509A-AB7C-4043-AC2B-3F30D92934DC}" type="slidenum">
              <a:rPr lang="de-DE" altLang="de-DE" smtClean="0"/>
              <a:pPr>
                <a:defRPr/>
              </a:pPr>
              <a:t>27</a:t>
            </a:fld>
            <a:endParaRPr lang="de-DE" altLang="de-DE" smtClean="0"/>
          </a:p>
        </p:txBody>
      </p:sp>
      <p:sp>
        <p:nvSpPr>
          <p:cNvPr id="7782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131888" y="4714875"/>
            <a:ext cx="45291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1E447-4229-437C-A2E4-B975F2C10B9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B70017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FFFDE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bg1">
              <a:lumMod val="90000"/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bg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Abgerundetes Rechteck 11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Abgerundetes Rechteck 1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49263"/>
            <a:ext cx="3175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5949950"/>
            <a:ext cx="2700338" cy="358775"/>
          </a:xfrm>
        </p:spPr>
        <p:txBody>
          <a:bodyPr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8" name="Datumsplatzhalter 13"/>
          <p:cNvSpPr>
            <a:spLocks noGrp="1"/>
          </p:cNvSpPr>
          <p:nvPr>
            <p:ph type="dt" sz="half" idx="11"/>
          </p:nvPr>
        </p:nvSpPr>
        <p:spPr>
          <a:xfrm>
            <a:off x="7913688" y="5949950"/>
            <a:ext cx="887412" cy="358775"/>
          </a:xfrm>
        </p:spPr>
        <p:txBody>
          <a:bodyPr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ECC0A2-7645-40A9-A45F-E2CDF84989E4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3520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49950"/>
            <a:ext cx="1851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949950"/>
            <a:ext cx="917575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1"/>
          </p:nvPr>
        </p:nvSpPr>
        <p:spPr>
          <a:xfrm>
            <a:off x="7812088" y="5949950"/>
            <a:ext cx="887412" cy="358775"/>
          </a:xfrm>
        </p:spPr>
        <p:txBody>
          <a:bodyPr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2B7D80-525A-45E6-AFD6-58A6B60249C3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82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9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4773-F4DF-4A2A-AAF6-E8865B28FA5A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41265799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hteck 15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hteck 16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1522F5-02AD-4BBC-85E1-734F1A5C40B3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20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3220383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7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234F-8610-4D9F-9C05-E13E752C632F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29504629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6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CFE4-148D-43D7-BF7D-6E30ED63E7BE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478251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Datumsplatzhalter 13"/>
          <p:cNvSpPr txBox="1">
            <a:spLocks/>
          </p:cNvSpPr>
          <p:nvPr userDrawn="1"/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57544B-67EA-454E-8D77-134FF4203B51}" type="datetime1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30.03.2020</a:t>
            </a:fld>
            <a:endParaRPr lang="de-DE" dirty="0"/>
          </a:p>
        </p:txBody>
      </p:sp>
      <p:sp>
        <p:nvSpPr>
          <p:cNvPr id="9" name="Fußzeilenplatzhalter 2"/>
          <p:cNvSpPr txBox="1">
            <a:spLocks/>
          </p:cNvSpPr>
          <p:nvPr userDrawn="1"/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www.km-bw.de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>
          <a:xfrm>
            <a:off x="7847013" y="5949950"/>
            <a:ext cx="900112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E080F-9C0F-4208-8A99-5FA358C25FE2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www.km-bw.de</a:t>
            </a:r>
          </a:p>
        </p:txBody>
      </p:sp>
    </p:spTree>
    <p:extLst>
      <p:ext uri="{BB962C8B-B14F-4D97-AF65-F5344CB8AC3E}">
        <p14:creationId xmlns:p14="http://schemas.microsoft.com/office/powerpoint/2010/main" val="15354336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430EF-D1BF-49AB-8620-34BA13CAB4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91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82608F-0AA1-442D-8EC0-5923091B8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86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hteck 35"/>
          <p:cNvSpPr/>
          <p:nvPr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56197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30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786688" y="5949950"/>
            <a:ext cx="900112" cy="3587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944B91-67D3-4274-9898-3519D73142BC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2698750" cy="35877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www.km-bw.de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5975350"/>
            <a:ext cx="18510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539750" y="2349500"/>
            <a:ext cx="8332788" cy="822325"/>
          </a:xfrm>
        </p:spPr>
        <p:txBody>
          <a:bodyPr/>
          <a:lstStyle/>
          <a:p>
            <a:pPr algn="ctr" eaLnBrk="1" hangingPunct="1"/>
            <a:r>
              <a:rPr lang="de-DE" altLang="de-DE" sz="6600" b="1" smtClean="0">
                <a:solidFill>
                  <a:srgbClr val="404040"/>
                </a:solidFill>
              </a:rPr>
              <a:t>Herzlich Willkommen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Textfeld 11"/>
          <p:cNvSpPr txBox="1">
            <a:spLocks noChangeArrowheads="1"/>
          </p:cNvSpPr>
          <p:nvPr/>
        </p:nvSpPr>
        <p:spPr bwMode="auto">
          <a:xfrm>
            <a:off x="250825" y="4005263"/>
            <a:ext cx="46085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>
                <a:solidFill>
                  <a:schemeClr val="tx1"/>
                </a:solidFill>
                <a:latin typeface="Garamond" pitchFamily="18" charset="0"/>
              </a:rPr>
              <a:t>zur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>
                <a:solidFill>
                  <a:schemeClr val="tx1"/>
                </a:solidFill>
                <a:latin typeface="Garamond" pitchFamily="18" charset="0"/>
              </a:rPr>
              <a:t>Dienstbesprechung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>
                <a:solidFill>
                  <a:schemeClr val="tx1"/>
                </a:solidFill>
                <a:latin typeface="Garamond" pitchFamily="18" charset="0"/>
              </a:rPr>
              <a:t>für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>
                <a:solidFill>
                  <a:schemeClr val="tx1"/>
                </a:solidFill>
                <a:latin typeface="Garamond" pitchFamily="18" charset="0"/>
              </a:rPr>
              <a:t>Berufsorientierung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5256213" y="5084763"/>
            <a:ext cx="3887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</a:rPr>
              <a:t>Datum: 	Mittwoch, den 21. März 2018</a:t>
            </a:r>
            <a:endParaRPr lang="de-DE" altLang="de-DE" sz="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</a:rPr>
              <a:t>Uhrzeit:	14:00 Uhr bis 17:00</a:t>
            </a:r>
            <a:endParaRPr lang="de-DE" altLang="de-DE" sz="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chemeClr val="tx1"/>
                </a:solidFill>
              </a:rPr>
              <a:t>Ort:	Wilhelm-Maier-Gemeinschaftsschule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11271" name="Picture 4" descr="Wort-Bild-Marke-SSA-Heilbron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EC"/>
              </a:clrFrom>
              <a:clrTo>
                <a:srgbClr val="FCFE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3709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04813"/>
            <a:ext cx="4038600" cy="601662"/>
          </a:xfrm>
          <a:noFill/>
        </p:spPr>
      </p:pic>
      <p:pic>
        <p:nvPicPr>
          <p:cNvPr id="2458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765175"/>
            <a:ext cx="6408738" cy="892175"/>
          </a:xfrm>
          <a:noFill/>
        </p:spPr>
      </p:pic>
      <p:pic>
        <p:nvPicPr>
          <p:cNvPr id="2458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7921625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2970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5761038" cy="801687"/>
          </a:xfrm>
          <a:noFill/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403350" y="1989138"/>
            <a:ext cx="59055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i="1">
                <a:solidFill>
                  <a:schemeClr val="tx1"/>
                </a:solidFill>
              </a:rPr>
              <a:t>In allen Schularten sind für Praxiserfahrungen </a:t>
            </a:r>
            <a:r>
              <a:rPr lang="de-DE" altLang="de-DE" sz="1800" b="1" i="1">
                <a:solidFill>
                  <a:schemeClr val="tx1"/>
                </a:solidFill>
              </a:rPr>
              <a:t>zehn Unterrichtstage </a:t>
            </a:r>
            <a:r>
              <a:rPr lang="de-DE" altLang="de-DE" sz="1800" i="1">
                <a:solidFill>
                  <a:schemeClr val="tx1"/>
                </a:solidFill>
              </a:rPr>
              <a:t>verpflichtend, wovon mindestens </a:t>
            </a:r>
            <a:r>
              <a:rPr lang="de-DE" altLang="de-DE" sz="1800" b="1" i="1">
                <a:solidFill>
                  <a:schemeClr val="tx1"/>
                </a:solidFill>
              </a:rPr>
              <a:t>fünf Tage im Rahmen eines mehrtägigen Praktikums </a:t>
            </a:r>
            <a:r>
              <a:rPr lang="de-DE" altLang="de-DE" sz="1800" i="1">
                <a:solidFill>
                  <a:schemeClr val="tx1"/>
                </a:solidFill>
              </a:rPr>
              <a:t>zu absolvieren sind.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i="1">
                <a:solidFill>
                  <a:schemeClr val="tx1"/>
                </a:solidFill>
              </a:rPr>
              <a:t>Diese Mindeststandards können (…) allgemein und </a:t>
            </a:r>
            <a:r>
              <a:rPr lang="de-DE" altLang="de-DE" sz="1800" b="1" i="1">
                <a:solidFill>
                  <a:schemeClr val="tx1"/>
                </a:solidFill>
              </a:rPr>
              <a:t>individuell überschritten </a:t>
            </a:r>
            <a:r>
              <a:rPr lang="de-DE" altLang="de-DE" sz="1800" i="1">
                <a:solidFill>
                  <a:schemeClr val="tx1"/>
                </a:solidFill>
              </a:rPr>
              <a:t>werden.“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3277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765175"/>
            <a:ext cx="6553200" cy="911225"/>
          </a:xfrm>
          <a:noFill/>
        </p:spPr>
      </p:pic>
      <p:pic>
        <p:nvPicPr>
          <p:cNvPr id="3277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9138"/>
            <a:ext cx="6913562" cy="4048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76250"/>
            <a:ext cx="4038600" cy="601663"/>
          </a:xfrm>
          <a:noFill/>
        </p:spPr>
      </p:pic>
      <p:pic>
        <p:nvPicPr>
          <p:cNvPr id="368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5832475" cy="811212"/>
          </a:xfr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16013" y="2349500"/>
            <a:ext cx="72882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i="1">
                <a:solidFill>
                  <a:schemeClr val="tx1"/>
                </a:solidFill>
              </a:rPr>
              <a:t>„Praktika sind </a:t>
            </a:r>
            <a:r>
              <a:rPr lang="de-DE" altLang="de-DE" sz="1800" b="1" i="1">
                <a:solidFill>
                  <a:schemeClr val="tx1"/>
                </a:solidFill>
              </a:rPr>
              <a:t>individuelle Praxiserfahrungen </a:t>
            </a:r>
            <a:r>
              <a:rPr lang="de-DE" altLang="de-DE" sz="1800" i="1">
                <a:solidFill>
                  <a:schemeClr val="tx1"/>
                </a:solidFill>
              </a:rPr>
              <a:t>am </a:t>
            </a:r>
            <a:r>
              <a:rPr lang="de-DE" altLang="de-DE" sz="1800" b="1" i="1">
                <a:solidFill>
                  <a:schemeClr val="tx1"/>
                </a:solidFill>
              </a:rPr>
              <a:t>außerschulischen Lernort </a:t>
            </a:r>
            <a:r>
              <a:rPr lang="de-DE" altLang="de-DE" sz="1800" i="1">
                <a:solidFill>
                  <a:schemeClr val="tx1"/>
                </a:solidFill>
              </a:rPr>
              <a:t>Unternehmen, Behörde, bei Angehörigen freier Berufe, an Hochschulen, in Werkstätten für Menschen mit Behinderung und Einrichtungen der überberuflichen Bildung sowie sonstigen Einrichtungen.“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Wort-Bild-Marke-SSA-Heilbronn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04813"/>
            <a:ext cx="4038600" cy="601662"/>
          </a:xfrm>
          <a:noFill/>
        </p:spPr>
      </p:pic>
      <p:pic>
        <p:nvPicPr>
          <p:cNvPr id="3994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6119813" cy="850900"/>
          </a:xfrm>
          <a:noFill/>
        </p:spPr>
      </p:pic>
      <p:pic>
        <p:nvPicPr>
          <p:cNvPr id="39948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420938"/>
            <a:ext cx="6985000" cy="20669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76250"/>
            <a:ext cx="4038600" cy="601663"/>
          </a:xfrm>
          <a:noFill/>
        </p:spPr>
      </p:pic>
      <p:pic>
        <p:nvPicPr>
          <p:cNvPr id="4506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08050"/>
            <a:ext cx="5759450" cy="801688"/>
          </a:xfrm>
          <a:noFill/>
        </p:spPr>
      </p:pic>
      <p:pic>
        <p:nvPicPr>
          <p:cNvPr id="4506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205038"/>
            <a:ext cx="6408737" cy="32877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4915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08050"/>
            <a:ext cx="5329238" cy="741363"/>
          </a:xfrm>
          <a:noFill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1979613" y="2205038"/>
            <a:ext cx="53292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</a:rPr>
              <a:t>durch eine verantwortliche Lehrkraft ist sicherzustellen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à"/>
            </a:pPr>
            <a:r>
              <a:rPr lang="de-DE" altLang="de-DE" sz="2000">
                <a:solidFill>
                  <a:schemeClr val="tx1"/>
                </a:solidFill>
              </a:rPr>
              <a:t>Besuch von Schülerin/Schüler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à"/>
            </a:pPr>
            <a:r>
              <a:rPr lang="de-DE" altLang="de-DE" sz="2000">
                <a:solidFill>
                  <a:schemeClr val="tx1"/>
                </a:solidFill>
              </a:rPr>
              <a:t>Kontakt zur Praktikumsstelle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 b="1">
                <a:solidFill>
                  <a:schemeClr val="tx1"/>
                </a:solidFill>
              </a:rPr>
              <a:t>Aufsichtspflicht</a:t>
            </a:r>
            <a:r>
              <a:rPr lang="de-DE" altLang="de-DE" sz="2000">
                <a:solidFill>
                  <a:schemeClr val="tx1"/>
                </a:solidFill>
              </a:rPr>
              <a:t> nur, sofern unter den gegebenen Verhältnissen möglich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476250"/>
            <a:ext cx="4038600" cy="601663"/>
          </a:xfrm>
          <a:noFill/>
        </p:spPr>
      </p:pic>
      <p:pic>
        <p:nvPicPr>
          <p:cNvPr id="5223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836613"/>
            <a:ext cx="5976938" cy="831850"/>
          </a:xfrm>
          <a:noFill/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11188" y="1916113"/>
            <a:ext cx="79216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</a:rPr>
              <a:t>Aufsichtspflicht</a:t>
            </a:r>
            <a:r>
              <a:rPr lang="de-DE" altLang="de-DE" sz="1800">
                <a:solidFill>
                  <a:schemeClr val="tx1"/>
                </a:solidFill>
              </a:rPr>
              <a:t> während Praktika: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de-DE" altLang="de-DE" sz="1800">
                <a:solidFill>
                  <a:schemeClr val="tx1"/>
                </a:solidFill>
                <a:sym typeface="Wingdings" pitchFamily="2" charset="2"/>
              </a:rPr>
              <a:t>   Praktikumsstelle benennt verantwortliche Person, diese erfüllt 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de-DE" altLang="de-DE" sz="1800" b="1">
                <a:solidFill>
                  <a:schemeClr val="tx1"/>
                </a:solidFill>
                <a:sym typeface="Wingdings" pitchFamily="2" charset="2"/>
              </a:rPr>
              <a:t>   betriebliche Aufsichtspflicht</a:t>
            </a:r>
            <a:r>
              <a:rPr lang="de-DE" altLang="de-DE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de-DE" altLang="de-DE" sz="1800">
                <a:solidFill>
                  <a:schemeClr val="tx1"/>
                </a:solidFill>
              </a:rPr>
              <a:t>entsprechend der für das Unternehmen 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de-DE" altLang="de-DE" sz="1800">
                <a:solidFill>
                  <a:schemeClr val="tx1"/>
                </a:solidFill>
              </a:rPr>
              <a:t>   oder die Einrichtung bestehenden Bestimmungen und der dort 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None/>
            </a:pPr>
            <a:r>
              <a:rPr lang="de-DE" altLang="de-DE" sz="1800">
                <a:solidFill>
                  <a:schemeClr val="tx1"/>
                </a:solidFill>
              </a:rPr>
              <a:t>   vorliegenden Verhältnisse aus.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04813"/>
            <a:ext cx="4038600" cy="601662"/>
          </a:xfrm>
          <a:noFill/>
        </p:spPr>
      </p:pic>
      <p:pic>
        <p:nvPicPr>
          <p:cNvPr id="5530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836613"/>
            <a:ext cx="6480175" cy="901700"/>
          </a:xfrm>
          <a:noFill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55650" y="2349500"/>
            <a:ext cx="77216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Schülerinnen und Schüler, die eine Praxiserfahrung ableisten, stehen nach § 2 Absatz 1 Nummer 8 Buchstabe b) Sozialgesetzbuch Siebtes Buch (SGB VII) unter dem Schutz der </a:t>
            </a:r>
            <a:r>
              <a:rPr lang="de-DE" altLang="de-DE" sz="1800" b="1">
                <a:solidFill>
                  <a:schemeClr val="tx1"/>
                </a:solidFill>
              </a:rPr>
              <a:t>gesetzlichen</a:t>
            </a:r>
            <a:r>
              <a:rPr lang="de-DE" altLang="de-DE" sz="1800">
                <a:solidFill>
                  <a:schemeClr val="tx1"/>
                </a:solidFill>
              </a:rPr>
              <a:t> </a:t>
            </a:r>
            <a:r>
              <a:rPr lang="de-DE" altLang="de-DE" sz="1800" b="1">
                <a:solidFill>
                  <a:schemeClr val="tx1"/>
                </a:solidFill>
              </a:rPr>
              <a:t>Schülerunfallversicherung</a:t>
            </a:r>
            <a:r>
              <a:rPr lang="de-DE" altLang="de-DE" sz="1800">
                <a:solidFill>
                  <a:schemeClr val="tx1"/>
                </a:solidFill>
              </a:rPr>
              <a:t>, wenn die Praxiserfahrung im Rahmen des </a:t>
            </a:r>
            <a:r>
              <a:rPr lang="de-DE" altLang="de-DE" sz="1800" b="1">
                <a:solidFill>
                  <a:schemeClr val="tx1"/>
                </a:solidFill>
              </a:rPr>
              <a:t>organisatorischen Verantwortungsbereichs der Schule</a:t>
            </a:r>
            <a:r>
              <a:rPr lang="de-DE" altLang="de-DE" sz="1800">
                <a:solidFill>
                  <a:schemeClr val="tx1"/>
                </a:solidFill>
              </a:rPr>
              <a:t> erfolgt.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04813"/>
            <a:ext cx="4038600" cy="601662"/>
          </a:xfrm>
          <a:noFill/>
        </p:spPr>
      </p:pic>
      <p:pic>
        <p:nvPicPr>
          <p:cNvPr id="5837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5832475" cy="811213"/>
          </a:xfrm>
          <a:noFill/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79613" y="2492375"/>
            <a:ext cx="4572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können zu den verpflichtenden Praxiserfahrungen ermöglicht werden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</a:rPr>
              <a:t>auch in der unterrichtsfreien Zeit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de-DE" altLang="de-DE" sz="1800">
                <a:solidFill>
                  <a:schemeClr val="tx1"/>
                </a:solidFill>
              </a:rPr>
              <a:t>Versicherungsschutz bei freiwilligen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     Wochenend- und Ferienpraktika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34F517-75D9-4608-967C-F086031A2940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2291" name="Textfeld 5"/>
          <p:cNvSpPr txBox="1">
            <a:spLocks noChangeArrowheads="1"/>
          </p:cNvSpPr>
          <p:nvPr/>
        </p:nvSpPr>
        <p:spPr bwMode="auto">
          <a:xfrm>
            <a:off x="611188" y="4048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chemeClr val="tx1"/>
                </a:solidFill>
              </a:rPr>
              <a:t>Themen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92200"/>
            <a:ext cx="73882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76250"/>
            <a:ext cx="4038600" cy="601663"/>
          </a:xfrm>
          <a:noFill/>
        </p:spPr>
      </p:pic>
      <p:pic>
        <p:nvPicPr>
          <p:cNvPr id="6144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08050"/>
            <a:ext cx="5040312" cy="701675"/>
          </a:xfrm>
          <a:noFill/>
        </p:spPr>
      </p:pic>
      <p:pic>
        <p:nvPicPr>
          <p:cNvPr id="6144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41438"/>
            <a:ext cx="7416800" cy="4556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333375"/>
            <a:ext cx="4038600" cy="601663"/>
          </a:xfrm>
          <a:noFill/>
        </p:spPr>
      </p:pic>
      <p:pic>
        <p:nvPicPr>
          <p:cNvPr id="6554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765175"/>
            <a:ext cx="5759450" cy="801688"/>
          </a:xfrm>
          <a:noFill/>
        </p:spPr>
      </p:pic>
      <p:pic>
        <p:nvPicPr>
          <p:cNvPr id="65545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16113"/>
            <a:ext cx="6985000" cy="36687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68313" y="1471613"/>
            <a:ext cx="8424862" cy="4322762"/>
          </a:xfrm>
          <a:prstGeom prst="rect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84163" indent="-284163">
              <a:spcBef>
                <a:spcPts val="1500"/>
              </a:spcBef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Die berufliche Orientierung ist Teil der </a:t>
            </a:r>
            <a:r>
              <a:rPr lang="de-DE" alt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individuellen</a:t>
            </a:r>
            <a:r>
              <a:rPr lang="de-DE" altLang="de-DE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Förderung</a:t>
            </a:r>
            <a:r>
              <a:rPr lang="de-DE" altLang="de-DE" sz="2400" dirty="0">
                <a:latin typeface="Arial" charset="0"/>
                <a:cs typeface="Arial" charset="0"/>
              </a:rPr>
              <a:t>.</a:t>
            </a:r>
          </a:p>
          <a:p>
            <a:pPr marL="284163" indent="-284163">
              <a:spcBef>
                <a:spcPts val="1500"/>
              </a:spcBef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Berufliche Orientierung zieht sich als ein roter Faden durch die verschiedenen Fächer und Klassenstufen </a:t>
            </a:r>
            <a:r>
              <a:rPr lang="de-DE" alt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aller </a:t>
            </a:r>
            <a:r>
              <a:rPr lang="de-DE" altLang="de-DE" sz="2400" b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allge</a:t>
            </a:r>
            <a:r>
              <a:rPr lang="de-DE" alt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-mein bildenden weiterführenden Schulen</a:t>
            </a:r>
            <a:r>
              <a:rPr lang="de-DE" altLang="de-DE" sz="2400" b="1" dirty="0">
                <a:latin typeface="Arial" charset="0"/>
                <a:cs typeface="Arial" charset="0"/>
              </a:rPr>
              <a:t>.</a:t>
            </a:r>
          </a:p>
          <a:p>
            <a:pPr marL="284163" indent="-284163">
              <a:spcBef>
                <a:spcPts val="1500"/>
              </a:spcBef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Die Schulen erarbeiten - unter Einbeziehung der lokalen und regionalen Partner - </a:t>
            </a:r>
            <a:r>
              <a:rPr lang="de-DE" altLang="de-DE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ein individuelles, auf den jeweiligen Standort zugeschnittenes Konzept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mit klaren Strukturen und Verantwortlichkeiten.</a:t>
            </a:r>
          </a:p>
          <a:p>
            <a:pPr marL="284163" indent="-284163">
              <a:spcBef>
                <a:spcPts val="1500"/>
              </a:spcBef>
              <a:buFont typeface="Arial" charset="0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endParaRPr lang="de-DE" altLang="de-DE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2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rgbClr val="404040"/>
                </a:solidFill>
              </a:rPr>
              <a:t>Berufliche Orientierung - Grundsätze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84213" y="476250"/>
            <a:ext cx="7772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rgbClr val="404040"/>
                </a:solidFill>
              </a:rPr>
              <a:t>Berufliche Orientierung - Grundsätze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1844675"/>
            <a:ext cx="7772400" cy="331311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/>
        </p:spPr>
        <p:txBody>
          <a:bodyPr lIns="0" tIns="0" rIns="0" bIns="0"/>
          <a:lstStyle>
            <a:lvl1pPr marL="279400" indent="-279400"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9400" algn="l"/>
                <a:tab pos="384175" algn="l"/>
                <a:tab pos="833438" algn="l"/>
                <a:tab pos="1282700" algn="l"/>
                <a:tab pos="1731963" algn="l"/>
                <a:tab pos="2181225" algn="l"/>
                <a:tab pos="2630488" algn="l"/>
                <a:tab pos="3079750" algn="l"/>
                <a:tab pos="3529013" algn="l"/>
                <a:tab pos="3978275" algn="l"/>
                <a:tab pos="4427538" algn="l"/>
                <a:tab pos="4876800" algn="l"/>
                <a:tab pos="5326063" algn="l"/>
                <a:tab pos="5775325" algn="l"/>
                <a:tab pos="6224588" algn="l"/>
                <a:tab pos="6673850" algn="l"/>
                <a:tab pos="7123113" algn="l"/>
                <a:tab pos="7572375" algn="l"/>
                <a:tab pos="8021638" algn="l"/>
                <a:tab pos="8470900" algn="l"/>
                <a:tab pos="89201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900"/>
              </a:spcBef>
              <a:buSzPct val="90000"/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tx1"/>
                </a:solidFill>
              </a:rPr>
              <a:t>Die Schülerinnen und Schüler erhalten eine 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</a:rPr>
              <a:t>bedarfsgerechte Beratung und Begleitung</a:t>
            </a:r>
            <a:r>
              <a:rPr lang="de-DE" altLang="de-DE" sz="2400" dirty="0" smtClean="0">
                <a:solidFill>
                  <a:srgbClr val="595959"/>
                </a:solidFill>
              </a:rPr>
              <a:t> </a:t>
            </a:r>
            <a:r>
              <a:rPr lang="de-DE" altLang="de-DE" sz="2400" dirty="0" smtClean="0">
                <a:solidFill>
                  <a:schemeClr val="tx1"/>
                </a:solidFill>
              </a:rPr>
              <a:t>im Prozess der beruflichen Orientierung durch Schule und Partner.</a:t>
            </a:r>
          </a:p>
          <a:p>
            <a:pPr marL="280988">
              <a:spcBef>
                <a:spcPts val="900"/>
              </a:spcBef>
              <a:buSzPct val="90000"/>
              <a:defRPr/>
            </a:pPr>
            <a:endParaRPr lang="de-DE" altLang="de-DE" sz="2400" dirty="0" smtClean="0">
              <a:solidFill>
                <a:srgbClr val="595959"/>
              </a:solidFill>
            </a:endParaRPr>
          </a:p>
          <a:p>
            <a:pPr>
              <a:spcBef>
                <a:spcPts val="900"/>
              </a:spcBef>
              <a:buSzPct val="90000"/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tx1"/>
                </a:solidFill>
              </a:rPr>
              <a:t>Ein besonderes Augenmerk wird auf den Bedürfnissen der</a:t>
            </a:r>
            <a:r>
              <a:rPr lang="de-DE" altLang="de-DE" sz="2400" dirty="0" smtClean="0">
                <a:solidFill>
                  <a:srgbClr val="595959"/>
                </a:solidFill>
              </a:rPr>
              <a:t> </a:t>
            </a:r>
            <a:r>
              <a:rPr lang="de-DE" altLang="de-DE" sz="2400" b="1" dirty="0" smtClean="0">
                <a:solidFill>
                  <a:schemeClr val="bg1">
                    <a:lumMod val="50000"/>
                  </a:schemeClr>
                </a:solidFill>
              </a:rPr>
              <a:t>inklusiv beschulten Schülerinnen und Schüler </a:t>
            </a:r>
            <a:r>
              <a:rPr lang="de-DE" altLang="de-DE" sz="2400" dirty="0" smtClean="0">
                <a:solidFill>
                  <a:schemeClr val="tx1"/>
                </a:solidFill>
              </a:rPr>
              <a:t>liegen.</a:t>
            </a:r>
          </a:p>
          <a:p>
            <a:pPr>
              <a:spcBef>
                <a:spcPts val="900"/>
              </a:spcBef>
              <a:buSzPct val="90000"/>
              <a:buFont typeface="Arial" charset="0"/>
              <a:buNone/>
              <a:defRPr/>
            </a:pPr>
            <a:endParaRPr lang="de-DE" altLang="de-DE" sz="2400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462838" y="381000"/>
            <a:ext cx="1400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000" b="1">
                <a:solidFill>
                  <a:srgbClr val="000000"/>
                </a:solidFill>
              </a:rPr>
              <a:t>TITEL DES VORTRAGS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68313" y="1628775"/>
            <a:ext cx="8280400" cy="4483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de-DE" altLang="de-DE" sz="2400" dirty="0" smtClean="0"/>
              <a:t>Ermöglichen von </a:t>
            </a:r>
            <a:r>
              <a:rPr lang="de-DE" altLang="de-DE" sz="2400" i="1" dirty="0" smtClean="0">
                <a:solidFill>
                  <a:srgbClr val="0000FF"/>
                </a:solidFill>
              </a:rPr>
              <a:t>gezielten</a:t>
            </a:r>
            <a:r>
              <a:rPr lang="de-DE" altLang="de-DE" sz="2400" i="1" dirty="0" smtClean="0">
                <a:solidFill>
                  <a:srgbClr val="FF0000"/>
                </a:solidFill>
              </a:rPr>
              <a:t> </a:t>
            </a:r>
            <a:r>
              <a:rPr lang="de-DE" altLang="de-DE" sz="2400" dirty="0" smtClean="0">
                <a:solidFill>
                  <a:srgbClr val="FF0000"/>
                </a:solidFill>
              </a:rPr>
              <a:t>und frühzeitigen Real-</a:t>
            </a:r>
            <a:r>
              <a:rPr lang="de-DE" altLang="de-DE" sz="2400" dirty="0" err="1" smtClean="0">
                <a:solidFill>
                  <a:srgbClr val="FF0000"/>
                </a:solidFill>
              </a:rPr>
              <a:t>begegnungen</a:t>
            </a:r>
            <a:r>
              <a:rPr lang="de-DE" altLang="de-DE" sz="2400" dirty="0" smtClean="0"/>
              <a:t> und Schaffen eines handlungsorientierten Zugangs zur Arbeits- und Berufswelt.</a:t>
            </a:r>
          </a:p>
          <a:p>
            <a:pPr>
              <a:buFont typeface="Arial" charset="0"/>
              <a:buNone/>
              <a:defRPr/>
            </a:pPr>
            <a:endParaRPr lang="de-DE" altLang="de-DE" sz="2400" dirty="0" smtClean="0"/>
          </a:p>
          <a:p>
            <a:pPr>
              <a:buClr>
                <a:srgbClr val="0000FF"/>
              </a:buClr>
              <a:buFont typeface="Arial" charset="0"/>
              <a:buChar char="•"/>
              <a:defRPr/>
            </a:pPr>
            <a:r>
              <a:rPr lang="de-DE" altLang="de-DE" sz="2400" i="1" dirty="0" smtClean="0">
                <a:solidFill>
                  <a:srgbClr val="0000FF"/>
                </a:solidFill>
              </a:rPr>
              <a:t>Vielfältige</a:t>
            </a:r>
            <a:r>
              <a:rPr lang="de-DE" altLang="de-DE" sz="2400" dirty="0" smtClean="0"/>
              <a:t> </a:t>
            </a:r>
            <a:r>
              <a:rPr lang="de-DE" altLang="de-DE" sz="2400" dirty="0" smtClean="0">
                <a:solidFill>
                  <a:srgbClr val="FF0000"/>
                </a:solidFill>
              </a:rPr>
              <a:t>Informationen</a:t>
            </a:r>
            <a:r>
              <a:rPr lang="de-DE" altLang="de-DE" sz="2400" dirty="0" smtClean="0"/>
              <a:t> über Berufe und Berufswege </a:t>
            </a:r>
            <a:r>
              <a:rPr lang="de-DE" altLang="de-DE" sz="2400" dirty="0" smtClean="0">
                <a:solidFill>
                  <a:srgbClr val="FF0000"/>
                </a:solidFill>
              </a:rPr>
              <a:t>beschaffen, analysieren und auswerten.</a:t>
            </a:r>
          </a:p>
          <a:p>
            <a:pPr marL="342900">
              <a:defRPr/>
            </a:pPr>
            <a:endParaRPr lang="de-DE" altLang="de-DE" sz="2400" dirty="0" smtClean="0"/>
          </a:p>
          <a:p>
            <a:pPr>
              <a:buClr>
                <a:srgbClr val="0000FF"/>
              </a:buClr>
              <a:buFont typeface="Arial" charset="0"/>
              <a:buChar char="•"/>
              <a:defRPr/>
            </a:pPr>
            <a:r>
              <a:rPr lang="de-DE" altLang="de-DE" sz="2400" i="1" dirty="0" smtClean="0">
                <a:solidFill>
                  <a:srgbClr val="0000FF"/>
                </a:solidFill>
              </a:rPr>
              <a:t>Eigene</a:t>
            </a:r>
            <a:r>
              <a:rPr lang="de-DE" altLang="de-DE" sz="2400" dirty="0" smtClean="0"/>
              <a:t> </a:t>
            </a:r>
            <a:r>
              <a:rPr lang="de-DE" altLang="de-DE" sz="2400" dirty="0" smtClean="0">
                <a:solidFill>
                  <a:srgbClr val="FF0000"/>
                </a:solidFill>
              </a:rPr>
              <a:t>Talente, Kompetenzen und Potenziale erfahren</a:t>
            </a:r>
            <a:r>
              <a:rPr lang="de-DE" altLang="de-DE" sz="2400" dirty="0" smtClean="0"/>
              <a:t> und mit Anforderungen von Berufen, Ausbildungs- und Studiengängen abgleichen.</a:t>
            </a:r>
          </a:p>
          <a:p>
            <a:pPr>
              <a:buFont typeface="Arial" charset="0"/>
              <a:buNone/>
              <a:defRPr/>
            </a:pPr>
            <a:endParaRPr lang="de-DE" altLang="de-DE" sz="2400" dirty="0" smtClean="0"/>
          </a:p>
          <a:p>
            <a:pPr>
              <a:buFont typeface="Arial" charset="0"/>
              <a:buNone/>
              <a:defRPr/>
            </a:pPr>
            <a:endParaRPr lang="de-DE" altLang="de-DE" sz="2400" dirty="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2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rgbClr val="404040"/>
                </a:solidFill>
              </a:rPr>
              <a:t>Themenfelder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68313" y="1844675"/>
            <a:ext cx="8280400" cy="3751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de-DE" altLang="de-DE" sz="2400" smtClean="0"/>
              <a:t>In Art, Umfang und Zielsetzung </a:t>
            </a:r>
            <a:r>
              <a:rPr lang="de-DE" altLang="de-DE" sz="2400" i="1" smtClean="0">
                <a:solidFill>
                  <a:srgbClr val="0000FF"/>
                </a:solidFill>
              </a:rPr>
              <a:t>differenzierte</a:t>
            </a:r>
            <a:r>
              <a:rPr lang="de-DE" altLang="de-DE" sz="2400" smtClean="0">
                <a:solidFill>
                  <a:srgbClr val="FF0000"/>
                </a:solidFill>
              </a:rPr>
              <a:t> Praxis-phasen durchführen</a:t>
            </a:r>
            <a:r>
              <a:rPr lang="de-DE" altLang="de-DE" sz="2400" smtClean="0"/>
              <a:t>, auch </a:t>
            </a:r>
            <a:r>
              <a:rPr lang="de-DE" altLang="de-DE" sz="2400" i="1" smtClean="0">
                <a:solidFill>
                  <a:srgbClr val="0000FF"/>
                </a:solidFill>
              </a:rPr>
              <a:t>individuelle</a:t>
            </a:r>
            <a:r>
              <a:rPr lang="de-DE" altLang="de-DE" sz="2400" smtClean="0"/>
              <a:t> Zusatzangebote für verschiedene Zielgruppen anbieten.</a:t>
            </a:r>
          </a:p>
          <a:p>
            <a:pPr marL="342900">
              <a:defRPr/>
            </a:pPr>
            <a:endParaRPr lang="de-DE" altLang="de-DE" sz="2400" smtClean="0"/>
          </a:p>
          <a:p>
            <a:pPr>
              <a:buFont typeface="Arial" charset="0"/>
              <a:buChar char="•"/>
              <a:defRPr/>
            </a:pPr>
            <a:r>
              <a:rPr lang="de-DE" altLang="de-DE" sz="2400" smtClean="0"/>
              <a:t>Anlegen und Führen eines jahrgangsübergreifenden </a:t>
            </a:r>
            <a:r>
              <a:rPr lang="de-DE" altLang="de-DE" sz="2400" smtClean="0">
                <a:solidFill>
                  <a:srgbClr val="FF0000"/>
                </a:solidFill>
              </a:rPr>
              <a:t>Talent-, Berufsorientierungs-  und Bewerberportfolios.</a:t>
            </a:r>
          </a:p>
          <a:p>
            <a:pPr marL="342900">
              <a:defRPr/>
            </a:pPr>
            <a:endParaRPr lang="de-DE" altLang="de-DE" sz="2400" smtClean="0"/>
          </a:p>
          <a:p>
            <a:pPr>
              <a:buFont typeface="Arial" charset="0"/>
              <a:buChar char="•"/>
              <a:defRPr/>
            </a:pPr>
            <a:r>
              <a:rPr lang="de-DE" altLang="de-DE" sz="2400" smtClean="0"/>
              <a:t>Anbahnen einer </a:t>
            </a:r>
            <a:r>
              <a:rPr lang="de-DE" altLang="de-DE" sz="2400" i="1" smtClean="0">
                <a:solidFill>
                  <a:srgbClr val="0000FF"/>
                </a:solidFill>
              </a:rPr>
              <a:t>eigenverantwortlichen und zielge-richteten</a:t>
            </a:r>
            <a:r>
              <a:rPr lang="de-DE" altLang="de-DE" sz="2400" smtClean="0"/>
              <a:t> </a:t>
            </a:r>
            <a:r>
              <a:rPr lang="de-DE" altLang="de-DE" sz="2400" smtClean="0">
                <a:solidFill>
                  <a:srgbClr val="FF0000"/>
                </a:solidFill>
              </a:rPr>
              <a:t>Planung und Gestaltung des Übergangs in den Beruf</a:t>
            </a:r>
            <a:r>
              <a:rPr lang="de-DE" altLang="de-DE" sz="2400" smtClean="0"/>
              <a:t> durch den Jugendlichen.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7724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rgbClr val="404040"/>
                </a:solidFill>
                <a:latin typeface="Garamond" pitchFamily="18" charset="0"/>
                <a:ea typeface="Microsoft YaHei" pitchFamily="34" charset="-122"/>
              </a:rPr>
              <a:t>Themenfelder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84213" y="908050"/>
            <a:ext cx="77724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>
                <a:solidFill>
                  <a:srgbClr val="404040"/>
                </a:solidFill>
                <a:latin typeface="Garamond" pitchFamily="18" charset="0"/>
                <a:ea typeface="Microsoft YaHei" pitchFamily="34" charset="-122"/>
              </a:rPr>
              <a:t>Handlungsfelder der </a:t>
            </a:r>
            <a:br>
              <a:rPr lang="de-DE" altLang="de-DE" sz="3600">
                <a:solidFill>
                  <a:srgbClr val="404040"/>
                </a:solidFill>
                <a:latin typeface="Garamond" pitchFamily="18" charset="0"/>
                <a:ea typeface="Microsoft YaHei" pitchFamily="34" charset="-122"/>
              </a:rPr>
            </a:br>
            <a:r>
              <a:rPr lang="de-DE" altLang="de-DE" sz="3600">
                <a:solidFill>
                  <a:srgbClr val="404040"/>
                </a:solidFill>
                <a:latin typeface="Garamond" pitchFamily="18" charset="0"/>
                <a:ea typeface="Microsoft YaHei" pitchFamily="34" charset="-122"/>
              </a:rPr>
              <a:t>Beruflichen Orientierung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113" y="2276475"/>
            <a:ext cx="3671887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Informationen beschaffen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und auswerten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43438" y="2276475"/>
            <a:ext cx="3816350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Kompetenz- und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Potenzialdiagnose durchführen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00113" y="3357563"/>
            <a:ext cx="3671887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Realbegegnungen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ermöglichen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00113" y="4437063"/>
            <a:ext cx="3671887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Praktika in allen Formen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planen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643438" y="4437063"/>
            <a:ext cx="3816350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Übergänge gestalten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643438" y="3357563"/>
            <a:ext cx="3816350" cy="1079500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Portfolioarbeit anleiten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323850" y="3357563"/>
            <a:ext cx="8332788" cy="863600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Schulcurriculum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für </a:t>
            </a:r>
            <a:r>
              <a:rPr lang="de-DE" b="1" dirty="0" smtClean="0"/>
              <a:t>Berufsorientierung</a:t>
            </a:r>
            <a:r>
              <a:rPr lang="de-DE" dirty="0" smtClean="0"/>
              <a:t>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i="1" dirty="0" smtClean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8917" name="Textfeld 5"/>
          <p:cNvSpPr txBox="1">
            <a:spLocks noChangeArrowheads="1"/>
          </p:cNvSpPr>
          <p:nvPr/>
        </p:nvSpPr>
        <p:spPr bwMode="auto">
          <a:xfrm>
            <a:off x="395288" y="4149725"/>
            <a:ext cx="7345362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chemeClr val="tx1"/>
                </a:solidFill>
                <a:latin typeface="Garamond" pitchFamily="18" charset="0"/>
              </a:rPr>
              <a:t>mit </a:t>
            </a:r>
            <a:r>
              <a:rPr lang="de-DE" altLang="de-DE" sz="2800" b="1">
                <a:solidFill>
                  <a:schemeClr val="tx1"/>
                </a:solidFill>
                <a:latin typeface="Garamond" pitchFamily="18" charset="0"/>
              </a:rPr>
              <a:t>Praxisbeispielen</a:t>
            </a:r>
            <a:r>
              <a:rPr lang="de-DE" altLang="de-DE">
                <a:solidFill>
                  <a:schemeClr val="tx1"/>
                </a:solidFill>
                <a:latin typeface="Garamond" pitchFamily="18" charset="0"/>
              </a:rPr>
              <a:t> der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>
                <a:solidFill>
                  <a:schemeClr val="tx1"/>
                </a:solidFill>
                <a:latin typeface="Garamond" pitchFamily="18" charset="0"/>
              </a:rPr>
              <a:t>Heinrich-von-Kleist Realschule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200" b="1">
                <a:solidFill>
                  <a:schemeClr val="tx1"/>
                </a:solidFill>
                <a:latin typeface="Garamond" pitchFamily="18" charset="0"/>
              </a:rPr>
              <a:t>Wilhelm-Maier-Gemeinschaftsschule</a:t>
            </a:r>
            <a:endParaRPr lang="de-DE" altLang="de-DE" b="1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395288" y="2276475"/>
            <a:ext cx="8332787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  <a:t>WWW.BO-BW.de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403350" y="2420938"/>
            <a:ext cx="33845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942" name="Textfeld 5"/>
          <p:cNvSpPr txBox="1">
            <a:spLocks noChangeArrowheads="1"/>
          </p:cNvSpPr>
          <p:nvPr/>
        </p:nvSpPr>
        <p:spPr bwMode="auto">
          <a:xfrm>
            <a:off x="539750" y="4724400"/>
            <a:ext cx="4176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Garamond" pitchFamily="18" charset="0"/>
              </a:rPr>
              <a:t>Herr Günter Sauter, SSA-HN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  <a:latin typeface="Garamond" pitchFamily="18" charset="0"/>
              </a:rPr>
              <a:t>Herr Sebastian Reingardt, Fachberater BO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32788" cy="1150938"/>
          </a:xfrm>
        </p:spPr>
        <p:txBody>
          <a:bodyPr/>
          <a:lstStyle/>
          <a:p>
            <a:pPr algn="ctr" eaLnBrk="1" hangingPunct="1"/>
            <a:r>
              <a:rPr lang="de-DE" altLang="de-DE" b="1" smtClean="0">
                <a:solidFill>
                  <a:srgbClr val="404040"/>
                </a:solidFill>
              </a:rPr>
              <a:t>Verwaltungsvorschrift BO</a:t>
            </a:r>
            <a:endParaRPr lang="de-DE" altLang="de-DE" i="1" smtClean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318" name="Textfeld 11"/>
          <p:cNvSpPr txBox="1">
            <a:spLocks noChangeArrowheads="1"/>
          </p:cNvSpPr>
          <p:nvPr/>
        </p:nvSpPr>
        <p:spPr bwMode="auto">
          <a:xfrm>
            <a:off x="395288" y="4652963"/>
            <a:ext cx="4681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Günter Sauter, SSA HN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Sebastian Reingardt, Fachberater BO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Marcus Kurz, Fachberater BO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7200900" cy="479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76250"/>
            <a:ext cx="4038600" cy="601663"/>
          </a:xfrm>
          <a:noFill/>
        </p:spPr>
      </p:pic>
      <p:pic>
        <p:nvPicPr>
          <p:cNvPr id="307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052513"/>
            <a:ext cx="5616575" cy="781050"/>
          </a:xfrm>
          <a:noFill/>
        </p:spPr>
      </p:pic>
      <p:pic>
        <p:nvPicPr>
          <p:cNvPr id="308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205038"/>
            <a:ext cx="5905500" cy="24050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717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497887" cy="4235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1024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8497887" cy="3687762"/>
          </a:xfr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95288" y="5084763"/>
            <a:ext cx="733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chemeClr val="tx1"/>
                </a:solidFill>
              </a:rPr>
              <a:t>→ Projekte lassen sich einfach den jeweiligen Klassenstufen zuordnen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476250"/>
            <a:ext cx="4038600" cy="601663"/>
          </a:xfrm>
          <a:noFill/>
        </p:spPr>
      </p:pic>
      <p:pic>
        <p:nvPicPr>
          <p:cNvPr id="1331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3889375" cy="4319587"/>
          </a:xfrm>
          <a:noFill/>
        </p:spPr>
      </p:pic>
      <p:pic>
        <p:nvPicPr>
          <p:cNvPr id="1332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3521075" cy="35274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885238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feil nach oben 8"/>
          <p:cNvSpPr/>
          <p:nvPr/>
        </p:nvSpPr>
        <p:spPr>
          <a:xfrm rot="3280311">
            <a:off x="6002338" y="4338637"/>
            <a:ext cx="431800" cy="962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ctrTitle"/>
          </p:nvPr>
        </p:nvSpPr>
        <p:spPr>
          <a:xfrm>
            <a:off x="250825" y="2133600"/>
            <a:ext cx="8332788" cy="1470025"/>
          </a:xfrm>
        </p:spPr>
        <p:txBody>
          <a:bodyPr/>
          <a:lstStyle/>
          <a:p>
            <a:pPr algn="ctr" eaLnBrk="1" hangingPunct="1"/>
            <a:r>
              <a:rPr lang="de-DE" altLang="de-DE" smtClean="0">
                <a:solidFill>
                  <a:srgbClr val="404040"/>
                </a:solidFill>
              </a:rPr>
              <a:t>Kooperative</a:t>
            </a:r>
            <a:br>
              <a:rPr lang="de-DE" altLang="de-DE" smtClean="0">
                <a:solidFill>
                  <a:srgbClr val="404040"/>
                </a:solidFill>
              </a:rPr>
            </a:br>
            <a:r>
              <a:rPr lang="de-DE" altLang="de-DE" smtClean="0">
                <a:solidFill>
                  <a:srgbClr val="404040"/>
                </a:solidFill>
              </a:rPr>
              <a:t>Berufsorientierung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9" name="Untertitel 4"/>
          <p:cNvSpPr txBox="1">
            <a:spLocks/>
          </p:cNvSpPr>
          <p:nvPr/>
        </p:nvSpPr>
        <p:spPr>
          <a:xfrm>
            <a:off x="5076825" y="4797425"/>
            <a:ext cx="2447925" cy="94297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Segoe UI Symbol" panose="020B05020402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efördert vom Europäischen Sozialfonds in Baden-Württemberg</a:t>
            </a:r>
          </a:p>
          <a:p>
            <a:pPr algn="l" fontAlgn="auto">
              <a:spcAft>
                <a:spcPts val="0"/>
              </a:spcAft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von der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Regionaldirektion Baden-Württemberg der Bundesagentur für Arbeit</a:t>
            </a:r>
          </a:p>
        </p:txBody>
      </p:sp>
      <p:pic>
        <p:nvPicPr>
          <p:cNvPr id="10" name="logo" descr="Logo Bundesagentur für Arbei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999" r="10684" b="25999"/>
          <a:stretch>
            <a:fillRect/>
          </a:stretch>
        </p:blipFill>
        <p:spPr bwMode="auto">
          <a:xfrm>
            <a:off x="7524750" y="5451475"/>
            <a:ext cx="1096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0"/>
          <p:cNvGrpSpPr>
            <a:grpSpLocks noChangeAspect="1"/>
          </p:cNvGrpSpPr>
          <p:nvPr/>
        </p:nvGrpSpPr>
        <p:grpSpPr bwMode="auto">
          <a:xfrm>
            <a:off x="7313613" y="4668838"/>
            <a:ext cx="1517650" cy="647700"/>
            <a:chOff x="0" y="0"/>
            <a:chExt cx="2143125" cy="914400"/>
          </a:xfrm>
        </p:grpSpPr>
        <p:pic>
          <p:nvPicPr>
            <p:cNvPr id="47115" name="Grafik 11" descr="http://www.esf-bw.de/esf/fileadmin/user_upload/Foerderperiode_2014-2020/Foerderung_beantragen_u._umsetzen/Logos/ESF-Logo/02_esf_4c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Grafik 12" descr="http://www.esf-bw.de/esf/fileadmin/user_upload/Foerderperiode_2014-2020/Foerderung_beantragen_u._umsetzen/Logos/EU-Flagge/05_eu_4c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5" y="114300"/>
              <a:ext cx="9144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J:\Uebergreifend\DIF BAF\2014 - 2020\Ebene III Wirkungsbereich KM und Schule\Projekte\KooBO\Öffentlichkeitsarbeit\Koobo Logo\Logo Koobo groß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092280" y="2055539"/>
            <a:ext cx="1733501" cy="1733501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7114" name="Textfeld 11"/>
          <p:cNvSpPr txBox="1">
            <a:spLocks noChangeArrowheads="1"/>
          </p:cNvSpPr>
          <p:nvPr/>
        </p:nvSpPr>
        <p:spPr bwMode="auto">
          <a:xfrm>
            <a:off x="468313" y="4797425"/>
            <a:ext cx="4391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Marcus Kurz, KooBO-Beauftragter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000">
              <a:solidFill>
                <a:schemeClr val="tx1"/>
              </a:solidFill>
              <a:latin typeface="Garamond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Peter Ande, Bildungspark HN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Berufliche Orientierung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des Übergangs Schule → Beruf</a:t>
            </a:r>
          </a:p>
        </p:txBody>
      </p:sp>
      <p:sp>
        <p:nvSpPr>
          <p:cNvPr id="10" name="Rechteck 9"/>
          <p:cNvSpPr/>
          <p:nvPr/>
        </p:nvSpPr>
        <p:spPr>
          <a:xfrm>
            <a:off x="395288" y="2133600"/>
            <a:ext cx="8424862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Das Projekt soll den Schülerinnen und Schülern frühzeitig und geschlechtssensibel bei der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Erweiterung ihres Berufswahlhorizonts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helfen, indem sie sich an Projekten mit "Ernstcharakter" beteiligen und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Berufsfelder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Berufsbilder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bzw. 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Ausbildungseinrichtungen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kennen lernen.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dirty="0" smtClean="0">
                <a:latin typeface="Times New Roman"/>
                <a:cs typeface="Times New Roman"/>
              </a:rPr>
              <a:t>Neu im Bildungsplan 2016:</a:t>
            </a:r>
            <a:br>
              <a:rPr lang="de-DE" dirty="0" smtClean="0">
                <a:latin typeface="Times New Roman"/>
                <a:cs typeface="Times New Roman"/>
              </a:rPr>
            </a:br>
            <a:r>
              <a:rPr lang="de-DE" sz="3900" dirty="0" smtClean="0">
                <a:latin typeface="Times New Roman"/>
                <a:cs typeface="Times New Roman"/>
              </a:rPr>
              <a:t>Leitperspektive Berufliche Orientierung</a:t>
            </a:r>
            <a:endParaRPr lang="de-DE" sz="3900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392612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de-DE" dirty="0" smtClean="0"/>
          </a:p>
          <a:p>
            <a:pPr marL="0" indent="0">
              <a:buFont typeface="Arial" charset="0"/>
              <a:buNone/>
              <a:defRPr/>
            </a:pPr>
            <a:r>
              <a:rPr lang="de-DE" dirty="0" smtClean="0"/>
              <a:t>Die </a:t>
            </a:r>
            <a:r>
              <a:rPr lang="de-DE" dirty="0" err="1"/>
              <a:t>Schülerinnen</a:t>
            </a:r>
            <a:r>
              <a:rPr lang="de-DE" dirty="0"/>
              <a:t> und </a:t>
            </a:r>
            <a:r>
              <a:rPr lang="de-DE" dirty="0" err="1" smtClean="0"/>
              <a:t>Schüler</a:t>
            </a:r>
            <a:r>
              <a:rPr lang="de-DE" dirty="0" smtClean="0"/>
              <a:t>...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>
              <a:buFont typeface="Arial" charset="0"/>
              <a:buChar char="•"/>
              <a:defRPr/>
            </a:pPr>
            <a:r>
              <a:rPr lang="de-DE" dirty="0"/>
              <a:t>setzen sich mit ihren </a:t>
            </a:r>
            <a:r>
              <a:rPr lang="de-DE" b="1" dirty="0">
                <a:solidFill>
                  <a:srgbClr val="FF0000"/>
                </a:solidFill>
              </a:rPr>
              <a:t>beruflichen </a:t>
            </a:r>
            <a:r>
              <a:rPr lang="de-DE" b="1" dirty="0" err="1">
                <a:solidFill>
                  <a:srgbClr val="FF0000"/>
                </a:solidFill>
              </a:rPr>
              <a:t>Wünschen</a:t>
            </a:r>
            <a:r>
              <a:rPr lang="de-DE" b="1" dirty="0">
                <a:solidFill>
                  <a:srgbClr val="FF0000"/>
                </a:solidFill>
              </a:rPr>
              <a:t> und Vorstellungen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Perspektiven und Möglichkeiten </a:t>
            </a:r>
            <a:r>
              <a:rPr lang="de-DE" dirty="0"/>
              <a:t>auseinander; 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werden in </a:t>
            </a:r>
            <a:r>
              <a:rPr lang="de-DE" b="1" dirty="0">
                <a:solidFill>
                  <a:srgbClr val="FF0000"/>
                </a:solidFill>
              </a:rPr>
              <a:t>Betriebspraktika</a:t>
            </a:r>
            <a:r>
              <a:rPr lang="de-DE" dirty="0"/>
              <a:t> sowie spezifische und </a:t>
            </a:r>
            <a:r>
              <a:rPr lang="de-DE" b="1" dirty="0">
                <a:solidFill>
                  <a:srgbClr val="0000FF"/>
                </a:solidFill>
              </a:rPr>
              <a:t>differenzierte Angebote </a:t>
            </a:r>
            <a:r>
              <a:rPr lang="de-DE" dirty="0"/>
              <a:t>im Bereich der </a:t>
            </a:r>
            <a:r>
              <a:rPr lang="de-DE" b="1" dirty="0">
                <a:solidFill>
                  <a:srgbClr val="FF0000"/>
                </a:solidFill>
              </a:rPr>
              <a:t>Praxiserfahrungen als wesentlichen Bestandteil der beruflichen Orientierung </a:t>
            </a:r>
            <a:r>
              <a:rPr lang="de-DE" dirty="0"/>
              <a:t>erfahren; 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reflektieren die Erfahrungen aus </a:t>
            </a:r>
            <a:r>
              <a:rPr lang="de-DE" b="1" dirty="0">
                <a:solidFill>
                  <a:srgbClr val="0000FF"/>
                </a:solidFill>
              </a:rPr>
              <a:t>Realbegegnungen in unterrichtlichen und außerunterrichtlichen Lernsituationen </a:t>
            </a:r>
            <a:r>
              <a:rPr lang="de-DE" dirty="0"/>
              <a:t>und nutzen diese </a:t>
            </a:r>
            <a:r>
              <a:rPr lang="de-DE" dirty="0" err="1"/>
              <a:t>für</a:t>
            </a:r>
            <a:r>
              <a:rPr lang="de-DE" dirty="0"/>
              <a:t> den Berufswahlprozess; 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werden in einem </a:t>
            </a:r>
            <a:r>
              <a:rPr lang="de-DE" b="1" dirty="0">
                <a:solidFill>
                  <a:srgbClr val="0000FF"/>
                </a:solidFill>
              </a:rPr>
              <a:t>langfristig angelegten Prozess </a:t>
            </a:r>
            <a:r>
              <a:rPr lang="de-DE" dirty="0" err="1"/>
              <a:t>befähigt</a:t>
            </a:r>
            <a:r>
              <a:rPr lang="de-DE" dirty="0"/>
              <a:t>, </a:t>
            </a:r>
            <a:r>
              <a:rPr lang="de-DE" b="1" dirty="0">
                <a:solidFill>
                  <a:srgbClr val="FF0000"/>
                </a:solidFill>
              </a:rPr>
              <a:t>reflektiert und selbstverantwortlich</a:t>
            </a:r>
            <a:r>
              <a:rPr lang="de-DE" dirty="0"/>
              <a:t> ihre Entscheidung </a:t>
            </a:r>
            <a:r>
              <a:rPr lang="de-DE" dirty="0" err="1"/>
              <a:t>für</a:t>
            </a:r>
            <a:r>
              <a:rPr lang="de-DE" dirty="0"/>
              <a:t> ein Berufsfeld bzw. einen Berufsweg zu entwickeln; </a:t>
            </a:r>
          </a:p>
          <a:p>
            <a:pPr>
              <a:buFont typeface="Arial" charset="0"/>
              <a:buChar char="•"/>
              <a:defRPr/>
            </a:pPr>
            <a:r>
              <a:rPr lang="de-DE" dirty="0"/>
              <a:t>erkennen die </a:t>
            </a:r>
            <a:r>
              <a:rPr lang="de-DE" dirty="0" err="1"/>
              <a:t>Möglichkeit</a:t>
            </a:r>
            <a:r>
              <a:rPr lang="de-DE" dirty="0"/>
              <a:t> des </a:t>
            </a:r>
            <a:r>
              <a:rPr lang="de-DE" b="1" dirty="0">
                <a:solidFill>
                  <a:srgbClr val="FF0000"/>
                </a:solidFill>
              </a:rPr>
              <a:t>direkten </a:t>
            </a:r>
            <a:r>
              <a:rPr lang="de-DE" b="1" dirty="0" err="1">
                <a:solidFill>
                  <a:srgbClr val="FF0000"/>
                </a:solidFill>
              </a:rPr>
              <a:t>Übergangs</a:t>
            </a:r>
            <a:r>
              <a:rPr lang="de-DE" b="1" dirty="0">
                <a:solidFill>
                  <a:srgbClr val="FF0000"/>
                </a:solidFill>
              </a:rPr>
              <a:t> in eine berufliche Ausbildung </a:t>
            </a:r>
            <a:r>
              <a:rPr lang="de-DE" dirty="0"/>
              <a:t>mit den anschließenden Karriereperspektiven als gleichwertige Alternative zu </a:t>
            </a:r>
            <a:r>
              <a:rPr lang="de-DE" b="1" dirty="0">
                <a:solidFill>
                  <a:srgbClr val="FF0000"/>
                </a:solidFill>
              </a:rPr>
              <a:t>einem Studium an der Hochschule</a:t>
            </a:r>
            <a:r>
              <a:rPr lang="de-DE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Für Schulen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Ergänzung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Erweiterung des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Angebots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zur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beruflichen Orientierung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Unterstützung bei Aufbau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/ oder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Pflege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Vertiefung von Kooperationen mit außerschulischen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Partnern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de-DE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 leistet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Koo</a:t>
            </a:r>
            <a:r>
              <a:rPr lang="de-DE" b="1" dirty="0" err="1" smtClean="0">
                <a:solidFill>
                  <a:srgbClr val="FF0000"/>
                </a:solidFill>
              </a:rPr>
              <a:t>BO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7A2CFE4-4524-449E-8D0A-8EF60819A983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2280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709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</a:t>
            </a:r>
            <a:r>
              <a:rPr lang="de-DE" b="1" dirty="0" err="1" smtClean="0">
                <a:solidFill>
                  <a:srgbClr val="FF0000"/>
                </a:solidFill>
              </a:rPr>
              <a:t>BO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-Standard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Schwerpunktprojekte:</a:t>
            </a: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„Erziehungs-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 Pflegeberufe" für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Jungen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„Berufliche 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Schule als außerschulischer Projektleiter für eine allgemein bildende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Schule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Koo</a:t>
            </a:r>
            <a:r>
              <a:rPr lang="de-DE" b="1" dirty="0" err="1" smtClean="0">
                <a:solidFill>
                  <a:srgbClr val="FF0000"/>
                </a:solidFill>
              </a:rPr>
              <a:t>BO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(für </a:t>
            </a:r>
            <a:r>
              <a:rPr lang="de-D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ugewanderte) - begrenzte Anzahl</a:t>
            </a: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None/>
              <a:defRPr/>
            </a:pP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1204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eaLnBrk="1" hangingPunct="1"/>
            <a:r>
              <a:rPr lang="de-DE" altLang="de-DE" b="1" smtClean="0"/>
              <a:t>Projektvarianten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1026" name="Picture 2" descr="J:\Uebergreifend\DIF BAF\2014 - 2020\Ebene III Wirkungsbereich KM und Schule\Projekte\KooBO\Öffentlichkeitsarbeit\Koobo Logo\Logo Koobo klei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5072" y="620688"/>
            <a:ext cx="1569492" cy="156949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nhaltsplatzhalter 1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8218487" cy="4033837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Zielgruppenunabhängig, max. 15 Schüler/innen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Auch für Vorbereitungsklassen (z.B. vormittags)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Außerschulischer Projektleiter (Bildungspark HN), der das Projekt mit den Schüler/innen zweistündig durchführt.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Projekt-Thema frei wählbar. Sowohl als Dienstleistungs- als auch als Technikprojekt durchführbar.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Bildungspark HN knüpft Kontakte zu Betriebe als zukünftige Partner.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Schulen können Sachkosten / Reisekosten in gewissem Umfang geltend machen.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  <a:defRPr/>
            </a:pPr>
            <a:r>
              <a:rPr lang="de-DE" sz="2100" dirty="0" smtClean="0">
                <a:latin typeface="Arial" charset="0"/>
                <a:cs typeface="Arial" charset="0"/>
              </a:rPr>
              <a:t>Mit Schülerfirma kombinierbar.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17C4A1-069A-4365-86DE-F645D1D350D2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2229" name="Titel 5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de-DE" altLang="de-DE" smtClean="0"/>
              <a:t>Projektvariante:   Koo</a:t>
            </a:r>
            <a:r>
              <a:rPr lang="de-DE" altLang="de-DE" b="1" smtClean="0">
                <a:solidFill>
                  <a:srgbClr val="FF0000"/>
                </a:solidFill>
              </a:rPr>
              <a:t>BO</a:t>
            </a:r>
            <a:r>
              <a:rPr lang="de-DE" altLang="de-DE" smtClean="0"/>
              <a:t>-Standard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3"/>
          <p:cNvSpPr>
            <a:spLocks noGrp="1"/>
          </p:cNvSpPr>
          <p:nvPr>
            <p:ph type="title"/>
          </p:nvPr>
        </p:nvSpPr>
        <p:spPr>
          <a:xfrm>
            <a:off x="900113" y="1700213"/>
            <a:ext cx="7559675" cy="1081087"/>
          </a:xfrm>
        </p:spPr>
        <p:txBody>
          <a:bodyPr/>
          <a:lstStyle/>
          <a:p>
            <a:r>
              <a:rPr lang="de-DE" altLang="de-DE" smtClean="0"/>
              <a:t>Projekte von teilnehmenden Schulen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A697CE-E30F-4C2E-B1B4-87429C5C2294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3253" name="Textfeld 8"/>
          <p:cNvSpPr txBox="1">
            <a:spLocks noChangeArrowheads="1"/>
          </p:cNvSpPr>
          <p:nvPr/>
        </p:nvSpPr>
        <p:spPr bwMode="auto">
          <a:xfrm>
            <a:off x="2051050" y="2997200"/>
            <a:ext cx="49688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6600">
                <a:solidFill>
                  <a:srgbClr val="FF0000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r>
              <a:rPr lang="de-DE" altLang="de-DE" smtClean="0"/>
              <a:t>Schulhofgestaltung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EE8D85-8FB3-4C00-A0D6-550242A02CA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54277" name="Grafik 6" descr="DSC_14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308850" cy="41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r>
              <a:rPr lang="de-DE" altLang="de-DE" smtClean="0"/>
              <a:t>Schülerfirma - Catering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EE8D85-8FB3-4C00-A0D6-550242A02CA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55301" name="Grafik 13" descr="WP_20140628_12_06_16_P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7237412" cy="40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r>
              <a:rPr lang="de-DE" altLang="de-DE" smtClean="0"/>
              <a:t>Bau von Möbeln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EE8D85-8FB3-4C00-A0D6-550242A02CA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pic>
        <p:nvPicPr>
          <p:cNvPr id="56325" name="Grafik 6" descr="DSC_79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524750" cy="423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32788" cy="1150938"/>
          </a:xfrm>
        </p:spPr>
        <p:txBody>
          <a:bodyPr/>
          <a:lstStyle/>
          <a:p>
            <a:pPr algn="ctr" eaLnBrk="1" hangingPunct="1"/>
            <a:r>
              <a:rPr lang="de-DE" altLang="de-DE" b="1" smtClean="0">
                <a:solidFill>
                  <a:srgbClr val="404040"/>
                </a:solidFill>
              </a:rPr>
              <a:t>Praktikum</a:t>
            </a:r>
            <a:r>
              <a:rPr lang="de-DE" altLang="de-DE" smtClean="0">
                <a:solidFill>
                  <a:srgbClr val="404040"/>
                </a:solidFill>
              </a:rPr>
              <a:t> </a:t>
            </a:r>
            <a:r>
              <a:rPr lang="de-DE" altLang="de-DE" b="1" smtClean="0">
                <a:solidFill>
                  <a:srgbClr val="FF0000"/>
                </a:solidFill>
              </a:rPr>
              <a:t>Plus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www.km-bw.de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7350" name="Textfeld 11"/>
          <p:cNvSpPr txBox="1">
            <a:spLocks noChangeArrowheads="1"/>
          </p:cNvSpPr>
          <p:nvPr/>
        </p:nvSpPr>
        <p:spPr bwMode="auto">
          <a:xfrm>
            <a:off x="395288" y="5157788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Herr Peter Ande, Bildungspark HN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0713"/>
            <a:ext cx="88915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Inhaltsplatzhalter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032250"/>
          </a:xfrm>
        </p:spPr>
        <p:txBody>
          <a:bodyPr/>
          <a:lstStyle/>
          <a:p>
            <a:r>
              <a:rPr lang="de-DE" altLang="de-DE" smtClean="0"/>
              <a:t>Im Anschluss an ein gelungenes Praktikum können Schülerinnen und Schüler begründet sagen, ob der erprobte Beruf für sie in Frage kommt.</a:t>
            </a:r>
          </a:p>
          <a:p>
            <a:endParaRPr lang="de-DE" altLang="de-DE" smtClean="0"/>
          </a:p>
          <a:p>
            <a:r>
              <a:rPr lang="de-DE" altLang="de-DE" smtClean="0"/>
              <a:t>Auch ein Praktikum, das – auf Basis einer sachlich reflektierten Entscheidung – von der gewählten beruflichen Richtung wegführt, gilt als </a:t>
            </a:r>
            <a:r>
              <a:rPr lang="de-DE" altLang="de-DE" i="1" smtClean="0"/>
              <a:t>gelungen</a:t>
            </a:r>
            <a:r>
              <a:rPr lang="de-DE" altLang="de-DE" smtClean="0"/>
              <a:t>.</a:t>
            </a:r>
          </a:p>
        </p:txBody>
      </p:sp>
      <p:sp>
        <p:nvSpPr>
          <p:cNvPr id="59395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de-DE" altLang="de-DE" smtClean="0"/>
              <a:t>Definition: „gelungenes Praktikum“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Inhaltsplatzhalter 1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032250"/>
          </a:xfrm>
        </p:spPr>
        <p:txBody>
          <a:bodyPr/>
          <a:lstStyle/>
          <a:p>
            <a:r>
              <a:rPr lang="de-DE" altLang="de-DE" smtClean="0"/>
              <a:t>Ihre Stärken und Schwächen sind den SuS bekannt.</a:t>
            </a:r>
          </a:p>
          <a:p>
            <a:r>
              <a:rPr lang="de-DE" altLang="de-DE" smtClean="0"/>
              <a:t>Kennenlernen eines Spektrums an Berufsfeldern – insbesondere regionale Angebote</a:t>
            </a:r>
          </a:p>
          <a:p>
            <a:r>
              <a:rPr lang="de-DE" altLang="de-DE" smtClean="0"/>
              <a:t>Einbeziehung der Eltern in den gesamten BO-Prozess der SuS</a:t>
            </a:r>
          </a:p>
          <a:p>
            <a:r>
              <a:rPr lang="de-DE" altLang="de-DE" smtClean="0"/>
              <a:t>Geeignete Bewerbung, solide Fähigkeit zur telefonischen Kontaktaufnahme</a:t>
            </a:r>
          </a:p>
          <a:p>
            <a:r>
              <a:rPr lang="de-DE" altLang="de-DE" smtClean="0"/>
              <a:t>Finden eines </a:t>
            </a:r>
            <a:r>
              <a:rPr lang="de-DE" altLang="de-DE" b="1" smtClean="0"/>
              <a:t>geeigneten</a:t>
            </a:r>
            <a:r>
              <a:rPr lang="de-DE" altLang="de-DE" smtClean="0"/>
              <a:t> Praktikumsplatzes</a:t>
            </a:r>
          </a:p>
          <a:p>
            <a:r>
              <a:rPr lang="de-DE" altLang="de-DE" smtClean="0"/>
              <a:t>Informationsfluss zwischen Schule, Eltern und Betrieben: Bekanntgabe von Umfang und Zielsetzung des Praktikums</a:t>
            </a:r>
          </a:p>
        </p:txBody>
      </p:sp>
      <p:sp>
        <p:nvSpPr>
          <p:cNvPr id="60419" name="Titel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de-DE" altLang="de-DE" smtClean="0"/>
              <a:t>Aspekte der Praktikums</a:t>
            </a:r>
            <a:r>
              <a:rPr lang="de-DE" altLang="de-DE" b="1" smtClean="0"/>
              <a:t>vorbereitung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76250"/>
            <a:ext cx="4038600" cy="601663"/>
          </a:xfrm>
          <a:noFill/>
        </p:spPr>
      </p:pic>
      <p:pic>
        <p:nvPicPr>
          <p:cNvPr id="307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765175"/>
            <a:ext cx="6553200" cy="911225"/>
          </a:xfrm>
          <a:noFill/>
        </p:spPr>
      </p:pic>
      <p:pic>
        <p:nvPicPr>
          <p:cNvPr id="308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60575"/>
            <a:ext cx="8424863" cy="26638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Ansprechpartner beider Seiten – Schule und Betriebe- sind bekannt und die Kontaktdaten ausgetauscht</a:t>
            </a:r>
          </a:p>
          <a:p>
            <a:r>
              <a:rPr lang="de-DE" altLang="de-DE" smtClean="0"/>
              <a:t>Der schulische BO-Leitfaden unterstützt die Lehrer/innen bei der effizienten Gestaltung des Praktikumsbesuches</a:t>
            </a:r>
          </a:p>
          <a:p>
            <a:r>
              <a:rPr lang="de-DE" altLang="de-DE" smtClean="0"/>
              <a:t>Ein Schülerabend während der Praktikumsphase mit betreuenden Lehrer/innen</a:t>
            </a:r>
          </a:p>
          <a:p>
            <a:r>
              <a:rPr lang="de-DE" altLang="de-DE" smtClean="0"/>
              <a:t>Aufbau eines verlässlichen Netzwerkes mit Bildungspartnern, betrieben und Institutionen</a:t>
            </a:r>
          </a:p>
        </p:txBody>
      </p:sp>
      <p:sp>
        <p:nvSpPr>
          <p:cNvPr id="61443" name="Titel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066800"/>
          </a:xfrm>
        </p:spPr>
        <p:txBody>
          <a:bodyPr/>
          <a:lstStyle/>
          <a:p>
            <a:r>
              <a:rPr lang="de-DE" altLang="de-DE" smtClean="0"/>
              <a:t>Aspekte der Praktikums</a:t>
            </a:r>
            <a:r>
              <a:rPr lang="de-DE" altLang="de-DE" b="1" smtClean="0"/>
              <a:t>durchführung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Inhaltsplatzhalter 1"/>
          <p:cNvSpPr>
            <a:spLocks noGrp="1"/>
          </p:cNvSpPr>
          <p:nvPr>
            <p:ph idx="1"/>
          </p:nvPr>
        </p:nvSpPr>
        <p:spPr>
          <a:xfrm>
            <a:off x="457200" y="1700213"/>
            <a:ext cx="8435975" cy="4032250"/>
          </a:xfrm>
        </p:spPr>
        <p:txBody>
          <a:bodyPr/>
          <a:lstStyle/>
          <a:p>
            <a:r>
              <a:rPr lang="de-DE" altLang="de-DE" smtClean="0"/>
              <a:t>Geeignete Formen der Reflexion: Praktikumsbericht, Präsentation vor der Klasse</a:t>
            </a:r>
          </a:p>
          <a:p>
            <a:r>
              <a:rPr lang="de-DE" altLang="de-DE" smtClean="0"/>
              <a:t>Fundierte Rückmeldungen der betreuenden Lehrer und der Betriebe in Hinblick auf die berufliche Zukunft der SuS</a:t>
            </a:r>
          </a:p>
          <a:p>
            <a:r>
              <a:rPr lang="de-DE" altLang="de-DE" smtClean="0"/>
              <a:t>Neue Stärken-Schwächen-Analyse der SuS: was kann ich gut? Was ist mir weniger gut gelungen?</a:t>
            </a:r>
          </a:p>
          <a:p>
            <a:r>
              <a:rPr lang="de-DE" altLang="de-DE" smtClean="0"/>
              <a:t>Berufswegeportfolio für die SuS</a:t>
            </a:r>
          </a:p>
          <a:p>
            <a:r>
              <a:rPr lang="de-DE" altLang="de-DE" smtClean="0"/>
              <a:t>Prozessbeschreibung für das Praktikum (Formulare, Vorlagen, Fristen, Unterrichtsmaterialien)</a:t>
            </a:r>
          </a:p>
        </p:txBody>
      </p:sp>
      <p:sp>
        <p:nvSpPr>
          <p:cNvPr id="62467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de-DE" altLang="de-DE" smtClean="0"/>
              <a:t>Aspekte der Praktikums</a:t>
            </a:r>
            <a:r>
              <a:rPr lang="de-DE" altLang="de-DE" b="1" smtClean="0"/>
              <a:t>nachbereitung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mtClean="0"/>
              <a:t>Sehr hilfreiches Instrument bei der Vor- und Nachbereitung sowie bei der Durchführung eines Praktikums</a:t>
            </a:r>
          </a:p>
          <a:p>
            <a:r>
              <a:rPr lang="de-DE" altLang="de-DE" smtClean="0"/>
              <a:t>Einsetzbar zu Verstärkung der Selbststeuerung und der Eigenverantwortlichkeit der SuS</a:t>
            </a:r>
          </a:p>
          <a:p>
            <a:r>
              <a:rPr lang="de-DE" altLang="de-DE" smtClean="0"/>
              <a:t>Nach den bisherigen Erfahrungen in allen Schularten anwendbar</a:t>
            </a:r>
          </a:p>
          <a:p>
            <a:r>
              <a:rPr lang="de-DE" altLang="de-DE" smtClean="0"/>
              <a:t>Findet landesweit noch wenig Verbreitung</a:t>
            </a:r>
          </a:p>
        </p:txBody>
      </p:sp>
      <p:sp>
        <p:nvSpPr>
          <p:cNvPr id="63491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de-DE" altLang="de-DE" smtClean="0"/>
              <a:t>Lernaufgaben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4C5A6641-3661-4CCB-8ABB-13E54FC559A4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mtClean="0"/>
              <a:t>Nachhaltigkeit in den geförderten Regionen stärken: Fokus auf: BO-Curriculum und Lernaufgaben</a:t>
            </a:r>
          </a:p>
          <a:p>
            <a:pPr>
              <a:lnSpc>
                <a:spcPct val="150000"/>
              </a:lnSpc>
            </a:pPr>
            <a:r>
              <a:rPr lang="de-DE" altLang="de-DE" smtClean="0"/>
              <a:t>Elternmitwirkung – Einbeziehung der Bildungsketten-Studie vom August 2017</a:t>
            </a:r>
          </a:p>
          <a:p>
            <a:pPr>
              <a:lnSpc>
                <a:spcPct val="150000"/>
              </a:lnSpc>
            </a:pPr>
            <a:r>
              <a:rPr lang="de-DE" altLang="de-DE" smtClean="0"/>
              <a:t>BO-Praktikum im EU-Ausland</a:t>
            </a:r>
          </a:p>
          <a:p>
            <a:pPr>
              <a:lnSpc>
                <a:spcPct val="150000"/>
              </a:lnSpc>
            </a:pPr>
            <a:r>
              <a:rPr lang="de-DE" altLang="de-DE" smtClean="0"/>
              <a:t>Digitalisierung</a:t>
            </a:r>
          </a:p>
        </p:txBody>
      </p:sp>
      <p:sp>
        <p:nvSpPr>
          <p:cNvPr id="64515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de-DE" altLang="de-DE" smtClean="0"/>
              <a:t>Wie geht es weiter mit Praktikum Plus?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03FBA3FC-DD22-44CC-80DF-BE98C0BEC2C1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EE8D85-8FB3-4C00-A0D6-550242A02CA5}" type="datetime1">
              <a:rPr lang="de-DE" smtClean="0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65540" name="Titel 7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algn="ctr"/>
            <a:r>
              <a:rPr lang="de-DE" altLang="de-DE" sz="4400" b="1" smtClean="0"/>
              <a:t>Teilnahme ?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613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92275" y="3789363"/>
            <a:ext cx="5922963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Marcus.Kurz@ssa-hn.kv.bwl.de</a:t>
            </a:r>
          </a:p>
          <a:p>
            <a:pPr>
              <a:defRPr/>
            </a:pP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Peter.Ande@bildungspark.de</a:t>
            </a:r>
          </a:p>
          <a:p>
            <a:pPr>
              <a:defRPr/>
            </a:pP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755650" y="2205038"/>
            <a:ext cx="7920038" cy="1150937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4400" dirty="0" smtClean="0"/>
              <a:t>Neues zum Fach Wirtschaft, Berufs- und Studienorientierung</a:t>
            </a:r>
            <a:endParaRPr lang="de-DE" sz="4400" i="1" dirty="0" smtClean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6565" name="Textfeld 11"/>
          <p:cNvSpPr txBox="1">
            <a:spLocks noChangeArrowheads="1"/>
          </p:cNvSpPr>
          <p:nvPr/>
        </p:nvSpPr>
        <p:spPr bwMode="auto">
          <a:xfrm>
            <a:off x="395288" y="4365625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chemeClr val="tx1"/>
                </a:solidFill>
                <a:latin typeface="Garamond" pitchFamily="18" charset="0"/>
              </a:rPr>
              <a:t>Sandra Maier, Handwerkskammer HN</a:t>
            </a:r>
          </a:p>
        </p:txBody>
      </p:sp>
      <p:pic>
        <p:nvPicPr>
          <p:cNvPr id="6656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23145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7A2CFE4-4524-449E-8D0A-8EF60819A983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6" name="Picture 6" descr="Unterrichtsangebot MeisterPOWER"/>
          <p:cNvPicPr>
            <a:picLocks noChangeAspect="1" noChangeArrowheads="1"/>
          </p:cNvPicPr>
          <p:nvPr/>
        </p:nvPicPr>
        <p:blipFill>
          <a:blip r:embed="rId2"/>
          <a:srcRect l="22519" r="24401"/>
          <a:stretch>
            <a:fillRect/>
          </a:stretch>
        </p:blipFill>
        <p:spPr bwMode="auto">
          <a:xfrm>
            <a:off x="250825" y="476250"/>
            <a:ext cx="4095750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7550812" cy="1663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hteck 9"/>
          <p:cNvSpPr/>
          <p:nvPr/>
        </p:nvSpPr>
        <p:spPr>
          <a:xfrm>
            <a:off x="4716463" y="908050"/>
            <a:ext cx="4032250" cy="2949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Die kostenlose Handwerkssimulation </a:t>
            </a:r>
            <a:r>
              <a:rPr lang="de-DE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MeisterPOWER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rPr>
              <a:t> vermittelt Kompetenzen aus dem Bildungsplan für das Fach Wirtschaft/Berufs- und Studienorientierung.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www.km-bw.de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F7A2CFE4-4524-449E-8D0A-8EF60819A983}" type="datetime1">
              <a:rPr lang="de-DE" smtClean="0"/>
              <a:pPr>
                <a:defRPr/>
              </a:pPr>
              <a:t>30.03.2020</a:t>
            </a:fld>
            <a:endParaRPr lang="de-DE" dirty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666162" cy="506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11188" y="2205038"/>
            <a:ext cx="792162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4400" dirty="0" smtClean="0"/>
              <a:t>Kurzberichte</a:t>
            </a:r>
            <a:endParaRPr lang="de-DE" sz="4400" i="1" dirty="0" smtClean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23850" y="4508500"/>
            <a:ext cx="7777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Agentur für Arbeit</a:t>
            </a:r>
          </a:p>
          <a:p>
            <a:pPr eaLnBrk="0" hangingPunct="0">
              <a:defRPr/>
            </a:pPr>
            <a:endParaRPr lang="de-DE" sz="1050" dirty="0"/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Stadt Heilbronn: Regionales Übergangsmanagement</a:t>
            </a:r>
          </a:p>
          <a:p>
            <a:pPr eaLnBrk="0" hangingPunct="0">
              <a:defRPr/>
            </a:pPr>
            <a:endParaRPr lang="de-DE" sz="1050" dirty="0"/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Task Force Berufsorientierung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11188" y="2205038"/>
            <a:ext cx="7921625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4400" dirty="0" smtClean="0"/>
              <a:t>Verschiedenes und Aussprache</a:t>
            </a:r>
            <a:endParaRPr lang="de-DE" sz="4400" i="1" dirty="0" smtClean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10881FF9-BC2C-418E-8256-FE56DD482287}" type="datetime1">
              <a:rPr lang="de-DE"/>
              <a:pPr>
                <a:defRPr/>
              </a:pPr>
              <a:t>30.03.2020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9750" y="5013325"/>
            <a:ext cx="3384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23850" y="4508500"/>
            <a:ext cx="7777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Arbeitskreis </a:t>
            </a:r>
            <a:r>
              <a:rPr lang="de-DE" sz="2400" dirty="0" err="1">
                <a:ea typeface="Calibri" pitchFamily="34" charset="0"/>
              </a:rPr>
              <a:t>SchuleWirtschaft</a:t>
            </a:r>
            <a:endParaRPr lang="de-DE" sz="2400" dirty="0">
              <a:ea typeface="Calibri" pitchFamily="34" charset="0"/>
            </a:endParaRPr>
          </a:p>
          <a:p>
            <a:pPr eaLnBrk="0" hangingPunct="0">
              <a:defRPr/>
            </a:pPr>
            <a:endParaRPr lang="de-DE" sz="1050" dirty="0"/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… </a:t>
            </a:r>
          </a:p>
          <a:p>
            <a:pPr eaLnBrk="0" hangingPunct="0">
              <a:defRPr/>
            </a:pPr>
            <a:endParaRPr lang="de-DE" sz="1050" dirty="0"/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de-DE" sz="2400" dirty="0">
                <a:ea typeface="Calibri" pitchFamily="34" charset="0"/>
              </a:rPr>
              <a:t> …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92150"/>
            <a:ext cx="6048375" cy="841375"/>
          </a:xfrm>
          <a:noFill/>
        </p:spPr>
      </p:pic>
      <p:pic>
        <p:nvPicPr>
          <p:cNvPr id="16387" name="Picture 6" descr="Wort-Bild-Marke-SSA-Heilbron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04813"/>
            <a:ext cx="4038600" cy="601662"/>
          </a:xfrm>
          <a:noFill/>
        </p:spPr>
      </p:pic>
      <p:pic>
        <p:nvPicPr>
          <p:cNvPr id="717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064500" cy="2795587"/>
          </a:xfrm>
          <a:noFill/>
        </p:spPr>
      </p:pic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4427538" y="4581525"/>
            <a:ext cx="360362" cy="504825"/>
          </a:xfrm>
          <a:prstGeom prst="downArrow">
            <a:avLst>
              <a:gd name="adj1" fmla="val 50000"/>
              <a:gd name="adj2" fmla="val 3502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39750" y="5229225"/>
            <a:ext cx="7777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de-DE" altLang="de-DE" sz="1800" b="1">
                <a:solidFill>
                  <a:schemeClr val="tx1"/>
                </a:solidFill>
              </a:rPr>
              <a:t>Erstellung eines schulspezifischen standortbezogenen BO - Konzepts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Wort-Bild-Marke-SSA-Heilbronn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76250"/>
            <a:ext cx="4038600" cy="601663"/>
          </a:xfrm>
          <a:noFill/>
        </p:spPr>
      </p:pic>
      <p:pic>
        <p:nvPicPr>
          <p:cNvPr id="1229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989138"/>
            <a:ext cx="4038600" cy="638175"/>
          </a:xfrm>
          <a:noFill/>
        </p:spPr>
      </p:pic>
      <p:pic>
        <p:nvPicPr>
          <p:cNvPr id="1229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636838"/>
            <a:ext cx="4032250" cy="2819400"/>
          </a:xfrm>
          <a:noFill/>
        </p:spPr>
      </p:pic>
      <p:pic>
        <p:nvPicPr>
          <p:cNvPr id="12300" name="Picture 1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908050"/>
            <a:ext cx="5616575" cy="781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476250"/>
            <a:ext cx="4038600" cy="601663"/>
          </a:xfrm>
          <a:noFill/>
        </p:spPr>
      </p:pic>
      <p:pic>
        <p:nvPicPr>
          <p:cNvPr id="1741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6613"/>
            <a:ext cx="5903912" cy="822325"/>
          </a:xfr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55875" y="2492375"/>
            <a:ext cx="4032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„Berufsbiografien entwerfen,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planen und gestalten“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>
                <a:solidFill>
                  <a:schemeClr val="tx1"/>
                </a:solidFill>
              </a:rPr>
              <a:t>Was bedeutet das für die</a:t>
            </a:r>
            <a:endParaRPr lang="de-DE" altLang="de-DE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>
                <a:solidFill>
                  <a:schemeClr val="tx1"/>
                </a:solidFill>
              </a:rPr>
              <a:t>Schulen?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Wort-Bild-Marke-SSA-Heilbron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476250"/>
            <a:ext cx="4038600" cy="601663"/>
          </a:xfrm>
          <a:noFill/>
        </p:spPr>
      </p:pic>
      <p:pic>
        <p:nvPicPr>
          <p:cNvPr id="2048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765175"/>
            <a:ext cx="5976937" cy="831850"/>
          </a:xfrm>
          <a:noFill/>
        </p:spPr>
      </p:pic>
      <p:pic>
        <p:nvPicPr>
          <p:cNvPr id="20489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7775575" cy="40338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 ohne Bildungs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ohne Bildungslogo</Template>
  <TotalTime>0</TotalTime>
  <Words>1102</Words>
  <Application>Microsoft Office PowerPoint</Application>
  <PresentationFormat>Bildschirmpräsentation (4:3)</PresentationFormat>
  <Paragraphs>246</Paragraphs>
  <Slides>59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8" baseType="lpstr">
      <vt:lpstr>Arial</vt:lpstr>
      <vt:lpstr>Garamond</vt:lpstr>
      <vt:lpstr>Calibri</vt:lpstr>
      <vt:lpstr>Georgia</vt:lpstr>
      <vt:lpstr>Wingdings</vt:lpstr>
      <vt:lpstr>Microsoft YaHei</vt:lpstr>
      <vt:lpstr>Segoe UI Symbol</vt:lpstr>
      <vt:lpstr>Times New Roman</vt:lpstr>
      <vt:lpstr>Vorlage ohne Bildungslogo</vt:lpstr>
      <vt:lpstr>Herzlich Willkommen</vt:lpstr>
      <vt:lpstr>PowerPoint-Präsentation</vt:lpstr>
      <vt:lpstr>Verwaltungsvorschrift BO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Schulcurriculum  für Berufsorientierung  </vt:lpstr>
      <vt:lpstr>WWW.BO-BW.de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Kooperative Berufsorientierung</vt:lpstr>
      <vt:lpstr>Berufliche Orientierung Vorbereitung des Übergangs Schule → Beruf</vt:lpstr>
      <vt:lpstr>Neu im Bildungsplan 2016: Leitperspektive Berufliche Orientierung</vt:lpstr>
      <vt:lpstr>Was leistet KooBO?</vt:lpstr>
      <vt:lpstr>Projektvarianten</vt:lpstr>
      <vt:lpstr>Projektvariante:   KooBO-Standard</vt:lpstr>
      <vt:lpstr>Projekte von teilnehmenden Schulen</vt:lpstr>
      <vt:lpstr>Schulhofgestaltung</vt:lpstr>
      <vt:lpstr>Schülerfirma - Catering </vt:lpstr>
      <vt:lpstr>Bau von Möbeln</vt:lpstr>
      <vt:lpstr>Praktikum Plus</vt:lpstr>
      <vt:lpstr>PowerPoint-Präsentation</vt:lpstr>
      <vt:lpstr>Definition: „gelungenes Praktikum“</vt:lpstr>
      <vt:lpstr>Aspekte der Praktikumsvorbereitung</vt:lpstr>
      <vt:lpstr>Aspekte der Praktikumsdurchführung</vt:lpstr>
      <vt:lpstr>Aspekte der Praktikumsnachbereitung</vt:lpstr>
      <vt:lpstr>Lernaufgaben</vt:lpstr>
      <vt:lpstr>Wie geht es weiter mit Praktikum Plus?</vt:lpstr>
      <vt:lpstr>Teilnahme ?</vt:lpstr>
      <vt:lpstr>Neues zum Fach Wirtschaft, Berufs- und Studienorientierung</vt:lpstr>
      <vt:lpstr>PowerPoint-Präsentation</vt:lpstr>
      <vt:lpstr>PowerPoint-Präsentation</vt:lpstr>
      <vt:lpstr>Kurzberichte</vt:lpstr>
      <vt:lpstr>Verschiedenes und Aussprache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Kugel, Axel (KM)</dc:creator>
  <cp:lastModifiedBy>Oechsler, Georg (SSA Heilbronn)</cp:lastModifiedBy>
  <cp:revision>186</cp:revision>
  <cp:lastPrinted>2015-06-12T05:56:32Z</cp:lastPrinted>
  <dcterms:created xsi:type="dcterms:W3CDTF">2015-05-15T08:29:00Z</dcterms:created>
  <dcterms:modified xsi:type="dcterms:W3CDTF">2020-03-30T12:19:09Z</dcterms:modified>
</cp:coreProperties>
</file>