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3"/>
  </p:notesMasterIdLst>
  <p:sldIdLst>
    <p:sldId id="256" r:id="rId2"/>
    <p:sldId id="312" r:id="rId3"/>
    <p:sldId id="313" r:id="rId4"/>
    <p:sldId id="268" r:id="rId5"/>
    <p:sldId id="315" r:id="rId6"/>
    <p:sldId id="314" r:id="rId7"/>
    <p:sldId id="316" r:id="rId8"/>
    <p:sldId id="317" r:id="rId9"/>
    <p:sldId id="318" r:id="rId10"/>
    <p:sldId id="319" r:id="rId11"/>
    <p:sldId id="321" r:id="rId12"/>
  </p:sldIdLst>
  <p:sldSz cx="9144000" cy="6858000" type="screen4x3"/>
  <p:notesSz cx="6742113" cy="987266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2F6E2"/>
    <a:srgbClr val="BAE8BA"/>
    <a:srgbClr val="FFE1E1"/>
    <a:srgbClr val="FFC9C9"/>
    <a:srgbClr val="FFFFDD"/>
    <a:srgbClr val="FFFFC9"/>
    <a:srgbClr val="EFF3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547" autoAdjust="0"/>
    <p:restoredTop sz="98208" autoAdjust="0"/>
  </p:normalViewPr>
  <p:slideViewPr>
    <p:cSldViewPr>
      <p:cViewPr>
        <p:scale>
          <a:sx n="122" d="100"/>
          <a:sy n="122" d="100"/>
        </p:scale>
        <p:origin x="-131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1157B8-CF14-4BAC-8109-1BA89C99A602}" type="datetimeFigureOut">
              <a:rPr lang="de-DE"/>
              <a:pPr>
                <a:defRPr/>
              </a:pPr>
              <a:t>30.03.2020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36" tIns="45418" rIns="90836" bIns="45418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0836" tIns="45418" rIns="90836" bIns="45418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B44DE8-1CC1-45A0-9645-0E9F0C3742B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8486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A75BD4-E742-4529-9516-B744340C4DCA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rgbClr val="B70017">
              <a:alpha val="49804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rgbClr val="FFFDE9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eck 5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hteck 6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bg1">
              <a:lumMod val="90000"/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hteck 9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bg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hteck 10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3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Abgerundetes Rechteck 11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3" name="Abgerundetes Rechteck 12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hteck 13"/>
          <p:cNvSpPr/>
          <p:nvPr userDrawn="1"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6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hteck 14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449263"/>
            <a:ext cx="31750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2132856"/>
            <a:ext cx="8333557" cy="1470025"/>
          </a:xfrm>
        </p:spPr>
        <p:txBody>
          <a:bodyPr anchor="b">
            <a:noAutofit/>
          </a:bodyPr>
          <a:lstStyle>
            <a:lvl1pPr algn="l">
              <a:defRPr sz="4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478563" y="3901087"/>
            <a:ext cx="4931619" cy="1690138"/>
          </a:xfrm>
        </p:spPr>
        <p:txBody>
          <a:bodyPr>
            <a:normAutofit/>
          </a:bodyPr>
          <a:lstStyle>
            <a:lvl1pPr marL="64008" indent="0" algn="l">
              <a:buNone/>
              <a:defRPr sz="24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7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57200" y="5949950"/>
            <a:ext cx="2700338" cy="358775"/>
          </a:xfrm>
        </p:spPr>
        <p:txBody>
          <a:bodyPr/>
          <a:lstStyle>
            <a:lvl1pPr algn="l" eaLnBrk="1" latinLnBrk="0" hangingPunct="1">
              <a:defRPr kumimoji="0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/>
              <a:t>www.km-bw.de</a:t>
            </a:r>
          </a:p>
        </p:txBody>
      </p:sp>
      <p:sp>
        <p:nvSpPr>
          <p:cNvPr id="18" name="Datumsplatzhalter 13"/>
          <p:cNvSpPr>
            <a:spLocks noGrp="1"/>
          </p:cNvSpPr>
          <p:nvPr>
            <p:ph type="dt" sz="half" idx="11"/>
          </p:nvPr>
        </p:nvSpPr>
        <p:spPr>
          <a:xfrm>
            <a:off x="7913688" y="5949950"/>
            <a:ext cx="887412" cy="358775"/>
          </a:xfrm>
        </p:spPr>
        <p:txBody>
          <a:bodyPr/>
          <a:lstStyle>
            <a:lvl1pPr algn="r" eaLnBrk="1" latinLnBrk="0" hangingPunct="1">
              <a:defRPr kumimoji="0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B3C19C-1F57-498A-9B3C-D85E92B198E5}" type="datetime1">
              <a:rPr lang="de-DE"/>
              <a:pPr>
                <a:defRPr/>
              </a:pPr>
              <a:t>30.03.2020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61097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hteck 4"/>
          <p:cNvSpPr/>
          <p:nvPr userDrawn="1"/>
        </p:nvSpPr>
        <p:spPr>
          <a:xfrm>
            <a:off x="-1588" y="0"/>
            <a:ext cx="9144001" cy="92075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eck 5"/>
          <p:cNvSpPr/>
          <p:nvPr userDrawn="1"/>
        </p:nvSpPr>
        <p:spPr bwMode="invGray">
          <a:xfrm>
            <a:off x="9043988" y="-1588"/>
            <a:ext cx="28575" cy="39528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hteck 6"/>
          <p:cNvSpPr/>
          <p:nvPr userDrawn="1"/>
        </p:nvSpPr>
        <p:spPr bwMode="invGray">
          <a:xfrm>
            <a:off x="9085263" y="-1588"/>
            <a:ext cx="57150" cy="39528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hteck 7"/>
          <p:cNvSpPr/>
          <p:nvPr userDrawn="1"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hteck 8"/>
          <p:cNvSpPr/>
          <p:nvPr userDrawn="1"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hteck 9"/>
          <p:cNvSpPr/>
          <p:nvPr userDrawn="1"/>
        </p:nvSpPr>
        <p:spPr bwMode="invGray">
          <a:xfrm>
            <a:off x="8915400" y="0"/>
            <a:ext cx="55563" cy="396875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hteck 10"/>
          <p:cNvSpPr/>
          <p:nvPr userDrawn="1"/>
        </p:nvSpPr>
        <p:spPr bwMode="invGray">
          <a:xfrm>
            <a:off x="8975725" y="-1588"/>
            <a:ext cx="26988" cy="39528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5949950"/>
            <a:ext cx="18510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468313" y="5949950"/>
            <a:ext cx="917575" cy="358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www.km-bw.de</a:t>
            </a:r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1"/>
          </p:nvPr>
        </p:nvSpPr>
        <p:spPr>
          <a:xfrm>
            <a:off x="7812088" y="5949950"/>
            <a:ext cx="887412" cy="358775"/>
          </a:xfrm>
        </p:spPr>
        <p:txBody>
          <a:bodyPr/>
          <a:lstStyle>
            <a:lvl1pPr algn="r" eaLnBrk="1" latinLnBrk="0" hangingPunct="1">
              <a:defRPr kumimoji="0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3A5B00E-ED83-4789-9073-EDD9F3044685}" type="datetime1">
              <a:rPr lang="de-DE"/>
              <a:pPr>
                <a:defRPr/>
              </a:pPr>
              <a:t>30.03.2020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089360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eck 5"/>
          <p:cNvSpPr/>
          <p:nvPr userDrawn="1"/>
        </p:nvSpPr>
        <p:spPr>
          <a:xfrm>
            <a:off x="-1588" y="0"/>
            <a:ext cx="9144001" cy="92075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hteck 6"/>
          <p:cNvSpPr/>
          <p:nvPr userDrawn="1"/>
        </p:nvSpPr>
        <p:spPr bwMode="invGray">
          <a:xfrm>
            <a:off x="9043988" y="-1588"/>
            <a:ext cx="28575" cy="39528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Datumsplatzhalter 13"/>
          <p:cNvSpPr txBox="1">
            <a:spLocks/>
          </p:cNvSpPr>
          <p:nvPr userDrawn="1"/>
        </p:nvSpPr>
        <p:spPr>
          <a:xfrm>
            <a:off x="7786688" y="5949950"/>
            <a:ext cx="900112" cy="35877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157544B-67EA-454E-8D77-134FF4203B51}" type="datetime1">
              <a:rPr lang="de-DE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30.03.2020</a:t>
            </a:fld>
            <a:endParaRPr lang="de-DE" dirty="0"/>
          </a:p>
        </p:txBody>
      </p:sp>
      <p:sp>
        <p:nvSpPr>
          <p:cNvPr id="9" name="Fußzeilenplatzhalter 2"/>
          <p:cNvSpPr txBox="1">
            <a:spLocks/>
          </p:cNvSpPr>
          <p:nvPr userDrawn="1"/>
        </p:nvSpPr>
        <p:spPr>
          <a:xfrm>
            <a:off x="468313" y="5949950"/>
            <a:ext cx="2698750" cy="35877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mtClean="0"/>
              <a:t>www.km-bw.de</a:t>
            </a:r>
            <a:endParaRPr lang="de-DE" dirty="0"/>
          </a:p>
        </p:txBody>
      </p:sp>
      <p:sp>
        <p:nvSpPr>
          <p:cNvPr id="10" name="Rechteck 9"/>
          <p:cNvSpPr/>
          <p:nvPr userDrawn="1"/>
        </p:nvSpPr>
        <p:spPr bwMode="invGray">
          <a:xfrm>
            <a:off x="9085263" y="-1588"/>
            <a:ext cx="57150" cy="39528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hteck 10"/>
          <p:cNvSpPr/>
          <p:nvPr userDrawn="1"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hteck 11"/>
          <p:cNvSpPr/>
          <p:nvPr userDrawn="1"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hteck 12"/>
          <p:cNvSpPr/>
          <p:nvPr userDrawn="1"/>
        </p:nvSpPr>
        <p:spPr bwMode="invGray">
          <a:xfrm>
            <a:off x="8915400" y="0"/>
            <a:ext cx="55563" cy="396875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8975725" y="-1588"/>
            <a:ext cx="26988" cy="39528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5975350"/>
            <a:ext cx="18510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40324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038600" cy="40324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6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C8745-793F-4525-934B-97DB0B6FDBB1}" type="datetime1">
              <a:rPr lang="de-DE"/>
              <a:pPr>
                <a:defRPr/>
              </a:pPr>
              <a:t>30.03.2020</a:t>
            </a:fld>
            <a:endParaRPr lang="de-DE"/>
          </a:p>
        </p:txBody>
      </p:sp>
      <p:sp>
        <p:nvSpPr>
          <p:cNvPr id="17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www.km-bw.de</a:t>
            </a:r>
          </a:p>
        </p:txBody>
      </p:sp>
    </p:spTree>
    <p:extLst>
      <p:ext uri="{BB962C8B-B14F-4D97-AF65-F5344CB8AC3E}">
        <p14:creationId xmlns:p14="http://schemas.microsoft.com/office/powerpoint/2010/main" val="107861887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hteck 7"/>
          <p:cNvSpPr/>
          <p:nvPr userDrawn="1"/>
        </p:nvSpPr>
        <p:spPr>
          <a:xfrm>
            <a:off x="-1588" y="0"/>
            <a:ext cx="9144001" cy="92075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hteck 8"/>
          <p:cNvSpPr/>
          <p:nvPr userDrawn="1"/>
        </p:nvSpPr>
        <p:spPr bwMode="invGray">
          <a:xfrm>
            <a:off x="9043988" y="-1588"/>
            <a:ext cx="28575" cy="39528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Datumsplatzhalter 13"/>
          <p:cNvSpPr txBox="1">
            <a:spLocks/>
          </p:cNvSpPr>
          <p:nvPr userDrawn="1"/>
        </p:nvSpPr>
        <p:spPr>
          <a:xfrm>
            <a:off x="7786688" y="5949950"/>
            <a:ext cx="900112" cy="35877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157544B-67EA-454E-8D77-134FF4203B51}" type="datetime1">
              <a:rPr lang="de-DE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30.03.2020</a:t>
            </a:fld>
            <a:endParaRPr lang="de-DE" dirty="0"/>
          </a:p>
        </p:txBody>
      </p:sp>
      <p:sp>
        <p:nvSpPr>
          <p:cNvPr id="12" name="Fußzeilenplatzhalter 2"/>
          <p:cNvSpPr txBox="1">
            <a:spLocks/>
          </p:cNvSpPr>
          <p:nvPr userDrawn="1"/>
        </p:nvSpPr>
        <p:spPr>
          <a:xfrm>
            <a:off x="468313" y="5949950"/>
            <a:ext cx="2698750" cy="35877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mtClean="0"/>
              <a:t>www.km-bw.de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 bwMode="invGray">
          <a:xfrm>
            <a:off x="9085263" y="-1588"/>
            <a:ext cx="57150" cy="39528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8915400" y="0"/>
            <a:ext cx="55563" cy="396875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hteck 16"/>
          <p:cNvSpPr/>
          <p:nvPr userDrawn="1"/>
        </p:nvSpPr>
        <p:spPr bwMode="invGray">
          <a:xfrm>
            <a:off x="8975725" y="-1588"/>
            <a:ext cx="26988" cy="39528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5975350"/>
            <a:ext cx="18510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32000" cy="457200"/>
          </a:xfr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4008" y="1844824"/>
            <a:ext cx="4032000" cy="457200"/>
          </a:xfr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67544" y="2348880"/>
            <a:ext cx="4032000" cy="3528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008" y="2348880"/>
            <a:ext cx="4032000" cy="35283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9" name="Datumsplatzhalt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FC61840-FE06-47EE-96ED-4F64B0566E05}" type="datetime1">
              <a:rPr lang="de-DE"/>
              <a:pPr>
                <a:defRPr/>
              </a:pPr>
              <a:t>30.03.2020</a:t>
            </a:fld>
            <a:endParaRPr lang="de-DE"/>
          </a:p>
        </p:txBody>
      </p:sp>
      <p:sp>
        <p:nvSpPr>
          <p:cNvPr id="20" name="Fußzeilenplatzhalter 2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www.km-bw.de</a:t>
            </a:r>
          </a:p>
        </p:txBody>
      </p:sp>
    </p:spTree>
    <p:extLst>
      <p:ext uri="{BB962C8B-B14F-4D97-AF65-F5344CB8AC3E}">
        <p14:creationId xmlns:p14="http://schemas.microsoft.com/office/powerpoint/2010/main" val="103662403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hteck 3"/>
          <p:cNvSpPr/>
          <p:nvPr userDrawn="1"/>
        </p:nvSpPr>
        <p:spPr>
          <a:xfrm>
            <a:off x="-1588" y="0"/>
            <a:ext cx="9144001" cy="92075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hteck 4"/>
          <p:cNvSpPr/>
          <p:nvPr userDrawn="1"/>
        </p:nvSpPr>
        <p:spPr bwMode="invGray">
          <a:xfrm>
            <a:off x="9043988" y="-1588"/>
            <a:ext cx="28575" cy="39528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Datumsplatzhalter 13"/>
          <p:cNvSpPr txBox="1">
            <a:spLocks/>
          </p:cNvSpPr>
          <p:nvPr userDrawn="1"/>
        </p:nvSpPr>
        <p:spPr>
          <a:xfrm>
            <a:off x="7786688" y="5949950"/>
            <a:ext cx="900112" cy="35877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157544B-67EA-454E-8D77-134FF4203B51}" type="datetime1">
              <a:rPr lang="de-DE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30.03.2020</a:t>
            </a:fld>
            <a:endParaRPr lang="de-DE" dirty="0"/>
          </a:p>
        </p:txBody>
      </p:sp>
      <p:sp>
        <p:nvSpPr>
          <p:cNvPr id="7" name="Fußzeilenplatzhalter 2"/>
          <p:cNvSpPr txBox="1">
            <a:spLocks/>
          </p:cNvSpPr>
          <p:nvPr userDrawn="1"/>
        </p:nvSpPr>
        <p:spPr>
          <a:xfrm>
            <a:off x="468313" y="5949950"/>
            <a:ext cx="2698750" cy="35877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mtClean="0"/>
              <a:t>www.km-bw.de</a:t>
            </a:r>
            <a:endParaRPr lang="de-DE" dirty="0"/>
          </a:p>
        </p:txBody>
      </p:sp>
      <p:sp>
        <p:nvSpPr>
          <p:cNvPr id="8" name="Rechteck 7"/>
          <p:cNvSpPr/>
          <p:nvPr userDrawn="1"/>
        </p:nvSpPr>
        <p:spPr bwMode="invGray">
          <a:xfrm>
            <a:off x="9085263" y="-1588"/>
            <a:ext cx="57150" cy="39528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hteck 8"/>
          <p:cNvSpPr/>
          <p:nvPr userDrawn="1"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hteck 9"/>
          <p:cNvSpPr/>
          <p:nvPr userDrawn="1"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hteck 10"/>
          <p:cNvSpPr/>
          <p:nvPr userDrawn="1"/>
        </p:nvSpPr>
        <p:spPr bwMode="invGray">
          <a:xfrm>
            <a:off x="8915400" y="0"/>
            <a:ext cx="55563" cy="396875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hteck 11"/>
          <p:cNvSpPr/>
          <p:nvPr userDrawn="1"/>
        </p:nvSpPr>
        <p:spPr bwMode="invGray">
          <a:xfrm>
            <a:off x="8975725" y="-1588"/>
            <a:ext cx="26988" cy="39528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5975350"/>
            <a:ext cx="18510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4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F08EF-610C-4BB9-90AC-0E2E01CFE7F5}" type="datetime1">
              <a:rPr lang="de-DE"/>
              <a:pPr>
                <a:defRPr/>
              </a:pPr>
              <a:t>30.03.2020</a:t>
            </a:fld>
            <a:endParaRPr lang="de-DE" dirty="0"/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www.km-bw.de</a:t>
            </a:r>
          </a:p>
        </p:txBody>
      </p:sp>
    </p:spTree>
    <p:extLst>
      <p:ext uri="{BB962C8B-B14F-4D97-AF65-F5344CB8AC3E}">
        <p14:creationId xmlns:p14="http://schemas.microsoft.com/office/powerpoint/2010/main" val="25947456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hteck 2"/>
          <p:cNvSpPr/>
          <p:nvPr userDrawn="1"/>
        </p:nvSpPr>
        <p:spPr>
          <a:xfrm>
            <a:off x="-1588" y="0"/>
            <a:ext cx="9144001" cy="92075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hteck 3"/>
          <p:cNvSpPr/>
          <p:nvPr userDrawn="1"/>
        </p:nvSpPr>
        <p:spPr bwMode="invGray">
          <a:xfrm>
            <a:off x="9043988" y="-1588"/>
            <a:ext cx="28575" cy="39528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Datumsplatzhalter 13"/>
          <p:cNvSpPr txBox="1">
            <a:spLocks/>
          </p:cNvSpPr>
          <p:nvPr userDrawn="1"/>
        </p:nvSpPr>
        <p:spPr>
          <a:xfrm>
            <a:off x="7786688" y="5949950"/>
            <a:ext cx="900112" cy="35877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157544B-67EA-454E-8D77-134FF4203B51}" type="datetime1">
              <a:rPr lang="de-DE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30.03.2020</a:t>
            </a:fld>
            <a:endParaRPr lang="de-DE" dirty="0"/>
          </a:p>
        </p:txBody>
      </p:sp>
      <p:sp>
        <p:nvSpPr>
          <p:cNvPr id="6" name="Fußzeilenplatzhalter 2"/>
          <p:cNvSpPr txBox="1">
            <a:spLocks/>
          </p:cNvSpPr>
          <p:nvPr userDrawn="1"/>
        </p:nvSpPr>
        <p:spPr>
          <a:xfrm>
            <a:off x="468313" y="5949950"/>
            <a:ext cx="2698750" cy="35877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mtClean="0"/>
              <a:t>www.km-bw.de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 bwMode="invGray">
          <a:xfrm>
            <a:off x="9085263" y="-1588"/>
            <a:ext cx="57150" cy="39528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hteck 7"/>
          <p:cNvSpPr/>
          <p:nvPr userDrawn="1"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hteck 8"/>
          <p:cNvSpPr/>
          <p:nvPr userDrawn="1"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hteck 9"/>
          <p:cNvSpPr/>
          <p:nvPr userDrawn="1"/>
        </p:nvSpPr>
        <p:spPr bwMode="invGray">
          <a:xfrm>
            <a:off x="8915400" y="0"/>
            <a:ext cx="55563" cy="396875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hteck 10"/>
          <p:cNvSpPr/>
          <p:nvPr userDrawn="1"/>
        </p:nvSpPr>
        <p:spPr bwMode="invGray">
          <a:xfrm>
            <a:off x="8975725" y="-1588"/>
            <a:ext cx="26988" cy="39528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5975350"/>
            <a:ext cx="18510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0170E-C141-403D-BA90-6A81F2830569}" type="datetime1">
              <a:rPr lang="de-DE"/>
              <a:pPr>
                <a:defRPr/>
              </a:pPr>
              <a:t>30.03.2020</a:t>
            </a:fld>
            <a:endParaRPr lang="de-DE"/>
          </a:p>
        </p:txBody>
      </p:sp>
      <p:sp>
        <p:nvSpPr>
          <p:cNvPr id="1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www.km-bw.de</a:t>
            </a:r>
          </a:p>
        </p:txBody>
      </p:sp>
    </p:spTree>
    <p:extLst>
      <p:ext uri="{BB962C8B-B14F-4D97-AF65-F5344CB8AC3E}">
        <p14:creationId xmlns:p14="http://schemas.microsoft.com/office/powerpoint/2010/main" val="40572626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eck 5"/>
          <p:cNvSpPr/>
          <p:nvPr userDrawn="1"/>
        </p:nvSpPr>
        <p:spPr>
          <a:xfrm>
            <a:off x="-1588" y="0"/>
            <a:ext cx="9144001" cy="92075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hteck 6"/>
          <p:cNvSpPr/>
          <p:nvPr userDrawn="1"/>
        </p:nvSpPr>
        <p:spPr bwMode="invGray">
          <a:xfrm>
            <a:off x="9043988" y="-1588"/>
            <a:ext cx="28575" cy="39528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Datumsplatzhalter 13"/>
          <p:cNvSpPr txBox="1">
            <a:spLocks/>
          </p:cNvSpPr>
          <p:nvPr userDrawn="1"/>
        </p:nvSpPr>
        <p:spPr>
          <a:xfrm>
            <a:off x="7786688" y="5949950"/>
            <a:ext cx="900112" cy="35877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157544B-67EA-454E-8D77-134FF4203B51}" type="datetime1">
              <a:rPr lang="de-DE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30.03.2020</a:t>
            </a:fld>
            <a:endParaRPr lang="de-DE" dirty="0"/>
          </a:p>
        </p:txBody>
      </p:sp>
      <p:sp>
        <p:nvSpPr>
          <p:cNvPr id="9" name="Fußzeilenplatzhalter 2"/>
          <p:cNvSpPr txBox="1">
            <a:spLocks/>
          </p:cNvSpPr>
          <p:nvPr userDrawn="1"/>
        </p:nvSpPr>
        <p:spPr>
          <a:xfrm>
            <a:off x="468313" y="5949950"/>
            <a:ext cx="2698750" cy="35877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mtClean="0"/>
              <a:t>www.km-bw.de</a:t>
            </a:r>
            <a:endParaRPr lang="de-DE" dirty="0"/>
          </a:p>
        </p:txBody>
      </p:sp>
      <p:sp>
        <p:nvSpPr>
          <p:cNvPr id="10" name="Rechteck 9"/>
          <p:cNvSpPr/>
          <p:nvPr userDrawn="1"/>
        </p:nvSpPr>
        <p:spPr bwMode="invGray">
          <a:xfrm>
            <a:off x="9085263" y="-1588"/>
            <a:ext cx="57150" cy="39528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hteck 10"/>
          <p:cNvSpPr/>
          <p:nvPr userDrawn="1"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hteck 11"/>
          <p:cNvSpPr/>
          <p:nvPr userDrawn="1"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hteck 12"/>
          <p:cNvSpPr/>
          <p:nvPr userDrawn="1"/>
        </p:nvSpPr>
        <p:spPr bwMode="invGray">
          <a:xfrm>
            <a:off x="8915400" y="0"/>
            <a:ext cx="55563" cy="396875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8975725" y="-1588"/>
            <a:ext cx="26988" cy="39528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5975350"/>
            <a:ext cx="18510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4088" y="764704"/>
            <a:ext cx="3383280" cy="792088"/>
          </a:xfrm>
        </p:spPr>
        <p:txBody>
          <a:bodyPr anchor="b">
            <a:noAutofit/>
          </a:bodyPr>
          <a:lstStyle>
            <a:lvl1pPr algn="l">
              <a:buNone/>
              <a:defRPr sz="2400" b="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364088" y="1628801"/>
            <a:ext cx="3383280" cy="4248472"/>
          </a:xfrm>
        </p:spPr>
        <p:txBody>
          <a:bodyPr>
            <a:normAutofit/>
          </a:bodyPr>
          <a:lstStyle>
            <a:lvl1pPr marL="9144" indent="0">
              <a:buNone/>
              <a:defRPr sz="20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67544" y="764704"/>
            <a:ext cx="4787208" cy="5112568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6" name="Datumsplatzhalter 4"/>
          <p:cNvSpPr>
            <a:spLocks noGrp="1"/>
          </p:cNvSpPr>
          <p:nvPr>
            <p:ph type="dt" sz="half" idx="10"/>
          </p:nvPr>
        </p:nvSpPr>
        <p:spPr>
          <a:xfrm>
            <a:off x="7847013" y="5949950"/>
            <a:ext cx="900112" cy="358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2EB97-F24F-438A-A829-4177E2F0FE86}" type="datetime1">
              <a:rPr lang="de-DE"/>
              <a:pPr>
                <a:defRPr/>
              </a:pPr>
              <a:t>30.03.2020</a:t>
            </a:fld>
            <a:endParaRPr lang="de-DE"/>
          </a:p>
        </p:txBody>
      </p:sp>
      <p:sp>
        <p:nvSpPr>
          <p:cNvPr id="17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www.km-bw.de</a:t>
            </a:r>
          </a:p>
        </p:txBody>
      </p:sp>
    </p:spTree>
    <p:extLst>
      <p:ext uri="{BB962C8B-B14F-4D97-AF65-F5344CB8AC3E}">
        <p14:creationId xmlns:p14="http://schemas.microsoft.com/office/powerpoint/2010/main" val="118790197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hteck 29"/>
          <p:cNvSpPr/>
          <p:nvPr/>
        </p:nvSpPr>
        <p:spPr>
          <a:xfrm>
            <a:off x="-1588" y="0"/>
            <a:ext cx="9144001" cy="92075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hteck 35"/>
          <p:cNvSpPr/>
          <p:nvPr/>
        </p:nvSpPr>
        <p:spPr bwMode="invGray">
          <a:xfrm>
            <a:off x="9043988" y="-1588"/>
            <a:ext cx="28575" cy="39528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9" name="Titelplatzhalter 21"/>
          <p:cNvSpPr>
            <a:spLocks noGrp="1"/>
          </p:cNvSpPr>
          <p:nvPr>
            <p:ph type="title"/>
          </p:nvPr>
        </p:nvSpPr>
        <p:spPr bwMode="auto">
          <a:xfrm>
            <a:off x="457200" y="561975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  <a:endParaRPr lang="en-US" altLang="de-DE" smtClean="0"/>
          </a:p>
        </p:txBody>
      </p:sp>
      <p:sp>
        <p:nvSpPr>
          <p:cNvPr id="1030" name="Textplatzhalter 12"/>
          <p:cNvSpPr>
            <a:spLocks noGrp="1"/>
          </p:cNvSpPr>
          <p:nvPr>
            <p:ph type="body" idx="1"/>
          </p:nvPr>
        </p:nvSpPr>
        <p:spPr bwMode="auto">
          <a:xfrm>
            <a:off x="457200" y="1700213"/>
            <a:ext cx="8229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en-US" altLang="de-DE" smtClean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7786688" y="5949950"/>
            <a:ext cx="900112" cy="3587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E7789E-A832-4FF7-9F87-CE8B4A6C0C15}" type="datetime1">
              <a:rPr lang="de-DE"/>
              <a:pPr>
                <a:defRPr/>
              </a:pPr>
              <a:t>30.03.2020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68313" y="5949950"/>
            <a:ext cx="2698750" cy="35877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/>
              <a:t>www.km-bw.de</a:t>
            </a:r>
            <a:endParaRPr lang="de-DE" dirty="0"/>
          </a:p>
        </p:txBody>
      </p:sp>
      <p:sp>
        <p:nvSpPr>
          <p:cNvPr id="35" name="Rechteck 34"/>
          <p:cNvSpPr/>
          <p:nvPr/>
        </p:nvSpPr>
        <p:spPr bwMode="invGray">
          <a:xfrm>
            <a:off x="9085263" y="-1588"/>
            <a:ext cx="57150" cy="39528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0" name="Rechteck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chteck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hteck 38"/>
          <p:cNvSpPr/>
          <p:nvPr/>
        </p:nvSpPr>
        <p:spPr bwMode="invGray">
          <a:xfrm>
            <a:off x="8915400" y="0"/>
            <a:ext cx="55563" cy="396875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hteck 37"/>
          <p:cNvSpPr/>
          <p:nvPr/>
        </p:nvSpPr>
        <p:spPr bwMode="invGray">
          <a:xfrm>
            <a:off x="8975725" y="-1588"/>
            <a:ext cx="26988" cy="39528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5975350"/>
            <a:ext cx="18510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404040"/>
          </a:solidFill>
          <a:latin typeface="Garamond" panose="02020404030301010803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Garamond" pitchFamily="18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595959"/>
        </a:buClr>
        <a:buFont typeface="Arial" charset="0"/>
        <a:buChar char="•"/>
        <a:defRPr sz="24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rgbClr val="595959"/>
        </a:buClr>
        <a:buFont typeface="Arial" charset="0"/>
        <a:buChar char="•"/>
        <a:defRPr sz="24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rgbClr val="595959"/>
        </a:buClr>
        <a:buFont typeface="Arial" charset="0"/>
        <a:buChar char="•"/>
        <a:defRPr sz="20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rgbClr val="595959"/>
        </a:buClr>
        <a:buFont typeface="Arial" charset="0"/>
        <a:buChar char="•"/>
        <a:defRPr sz="20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595959"/>
        </a:buClr>
        <a:buFont typeface="Arial" charset="0"/>
        <a:buChar char="•"/>
        <a:defRPr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ctrTitle"/>
          </p:nvPr>
        </p:nvSpPr>
        <p:spPr>
          <a:xfrm>
            <a:off x="457200" y="2133600"/>
            <a:ext cx="8332788" cy="1470025"/>
          </a:xfrm>
        </p:spPr>
        <p:txBody>
          <a:bodyPr/>
          <a:lstStyle/>
          <a:p>
            <a:pPr algn="ctr" eaLnBrk="1" hangingPunct="1"/>
            <a:r>
              <a:rPr lang="de-DE" altLang="de-DE" smtClean="0">
                <a:solidFill>
                  <a:srgbClr val="404040"/>
                </a:solidFill>
              </a:rPr>
              <a:t>Kooperative</a:t>
            </a:r>
            <a:br>
              <a:rPr lang="de-DE" altLang="de-DE" smtClean="0">
                <a:solidFill>
                  <a:srgbClr val="404040"/>
                </a:solidFill>
              </a:rPr>
            </a:br>
            <a:r>
              <a:rPr lang="de-DE" altLang="de-DE" smtClean="0">
                <a:solidFill>
                  <a:srgbClr val="404040"/>
                </a:solidFill>
              </a:rPr>
              <a:t>Berufsorientierung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www.km-bw.de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10881FF9-BC2C-418E-8256-FE56DD482287}" type="datetime1">
              <a:rPr lang="de-DE"/>
              <a:pPr>
                <a:defRPr/>
              </a:pPr>
              <a:t>30.03.2020</a:t>
            </a:fld>
            <a:endParaRPr lang="de-DE" dirty="0"/>
          </a:p>
        </p:txBody>
      </p:sp>
      <p:sp>
        <p:nvSpPr>
          <p:cNvPr id="9" name="Untertitel 4"/>
          <p:cNvSpPr txBox="1">
            <a:spLocks/>
          </p:cNvSpPr>
          <p:nvPr/>
        </p:nvSpPr>
        <p:spPr>
          <a:xfrm>
            <a:off x="5076825" y="4797425"/>
            <a:ext cx="2447925" cy="942975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Segoe UI Symbol" panose="020B0502040204020203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Segoe UI Symbol" panose="020B0502040204020203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Segoe UI Symbol" panose="020B0502040204020203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Segoe UI Symbol" panose="020B0502040204020203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Segoe UI Symbol" panose="020B0502040204020203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efördert vom Europäischen Sozialfonds in Baden-Württemberg</a:t>
            </a:r>
          </a:p>
          <a:p>
            <a:pPr algn="l" fontAlgn="auto">
              <a:spcAft>
                <a:spcPts val="0"/>
              </a:spcAft>
              <a:defRPr/>
            </a:pPr>
            <a:endParaRPr lang="de-DE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von der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Regionaldirektion Baden-Württemberg der Bundesagentur für Arbeit</a:t>
            </a:r>
          </a:p>
        </p:txBody>
      </p:sp>
      <p:pic>
        <p:nvPicPr>
          <p:cNvPr id="10" name="logo" descr="Logo Bundesagentur für Arbeit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5999" r="10684" b="25999"/>
          <a:stretch>
            <a:fillRect/>
          </a:stretch>
        </p:blipFill>
        <p:spPr bwMode="auto">
          <a:xfrm>
            <a:off x="7524750" y="5451475"/>
            <a:ext cx="10969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10"/>
          <p:cNvGrpSpPr>
            <a:grpSpLocks noChangeAspect="1"/>
          </p:cNvGrpSpPr>
          <p:nvPr/>
        </p:nvGrpSpPr>
        <p:grpSpPr bwMode="auto">
          <a:xfrm>
            <a:off x="7313613" y="4668838"/>
            <a:ext cx="1517650" cy="647700"/>
            <a:chOff x="0" y="0"/>
            <a:chExt cx="2143125" cy="914400"/>
          </a:xfrm>
        </p:grpSpPr>
        <p:pic>
          <p:nvPicPr>
            <p:cNvPr id="9226" name="Grafik 11" descr="http://www.esf-bw.de/esf/fileadmin/user_upload/Foerderperiode_2014-2020/Foerderung_beantragen_u._umsetzen/Logos/ESF-Logo/02_esf_4c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5252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Grafik 12" descr="http://www.esf-bw.de/esf/fileadmin/user_upload/Foerderperiode_2014-2020/Foerderung_beantragen_u._umsetzen/Logos/EU-Flagge/05_eu_4c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725" y="114300"/>
              <a:ext cx="9144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 descr="J:\Uebergreifend\DIF BAF\2014 - 2020\Ebene III Wirkungsbereich KM und Schule\Projekte\KooBO\Öffentlichkeitsarbeit\Koobo Logo\Logo Koobo groß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7092280" y="2055539"/>
            <a:ext cx="1733501" cy="1733501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11" name="Textfeld 10"/>
          <p:cNvSpPr txBox="1"/>
          <p:nvPr/>
        </p:nvSpPr>
        <p:spPr>
          <a:xfrm>
            <a:off x="539750" y="5013325"/>
            <a:ext cx="33845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Marcus Kurz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D8F0F32-87A0-4795-B20D-2A6F866A0F35}" type="datetime1">
              <a:rPr lang="de-DE" smtClean="0"/>
              <a:pPr>
                <a:defRPr/>
              </a:pPr>
              <a:t>30.03.2020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www.km-bw.de</a:t>
            </a:r>
            <a:endParaRPr lang="de-DE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549275"/>
            <a:ext cx="8070850" cy="616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21AEEA-4AA8-4793-9AB9-F7F410EBD2C6}" type="datetime1">
              <a:rPr lang="de-DE" smtClean="0"/>
              <a:pPr>
                <a:defRPr/>
              </a:pPr>
              <a:t>30.03.2020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www.km-bw.de</a:t>
            </a:r>
            <a:endParaRPr lang="de-DE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33600"/>
            <a:ext cx="846137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900113" y="4149725"/>
            <a:ext cx="73691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4000" dirty="0"/>
              <a:t>Marcus.Kurz@ssa-hn.kv.bwl.de</a:t>
            </a:r>
            <a:endParaRPr lang="de-DE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www.km-bw.de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10881FF9-BC2C-418E-8256-FE56DD482287}" type="datetime1">
              <a:rPr lang="de-DE"/>
              <a:pPr>
                <a:defRPr/>
              </a:pPr>
              <a:t>30.03.2020</a:t>
            </a:fld>
            <a:endParaRPr lang="de-DE" dirty="0"/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Berufliche Orientierung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Vorbereitung des Übergangs Schule → Beruf</a:t>
            </a:r>
          </a:p>
        </p:txBody>
      </p:sp>
      <p:sp>
        <p:nvSpPr>
          <p:cNvPr id="10" name="Rechteck 9"/>
          <p:cNvSpPr/>
          <p:nvPr/>
        </p:nvSpPr>
        <p:spPr>
          <a:xfrm>
            <a:off x="395288" y="2133600"/>
            <a:ext cx="8424862" cy="3694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de-DE" dirty="0"/>
          </a:p>
          <a:p>
            <a:pPr>
              <a:lnSpc>
                <a:spcPct val="150000"/>
              </a:lnSpc>
              <a:defRPr/>
            </a:pP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Das Projekt soll den Schülerinnen und Schülern frühzeitig und geschlechtssensibel bei der 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</a:rPr>
              <a:t>Erweiterung ihres Berufswahlhorizonts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helfen, indem sie sich an Projekten mit "Ernstcharakter" beteiligen und 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</a:rPr>
              <a:t>Berufsfelder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</a:rPr>
              <a:t>Berufsbilder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bzw. 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</a:rPr>
              <a:t>Ausbildungseinrichtungen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kennen lernen. 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3409" y="157410"/>
            <a:ext cx="1654232" cy="11028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DE" dirty="0" smtClean="0">
                <a:latin typeface="Times New Roman"/>
                <a:cs typeface="Times New Roman"/>
              </a:rPr>
              <a:t>Neu im Bildungsplan 2016:</a:t>
            </a:r>
            <a:br>
              <a:rPr lang="de-DE" dirty="0" smtClean="0">
                <a:latin typeface="Times New Roman"/>
                <a:cs typeface="Times New Roman"/>
              </a:rPr>
            </a:br>
            <a:r>
              <a:rPr lang="de-DE" sz="3900" dirty="0" smtClean="0">
                <a:latin typeface="Times New Roman"/>
                <a:cs typeface="Times New Roman"/>
              </a:rPr>
              <a:t>Leitperspektive Berufliche Orientierung</a:t>
            </a:r>
            <a:endParaRPr lang="de-DE" sz="3900" dirty="0">
              <a:latin typeface="Times New Roman"/>
              <a:cs typeface="Times New Roman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213"/>
            <a:ext cx="8362950" cy="4392612"/>
          </a:xfrm>
        </p:spPr>
        <p:txBody>
          <a:bodyPr>
            <a:normAutofit fontScale="77500" lnSpcReduction="20000"/>
          </a:bodyPr>
          <a:lstStyle/>
          <a:p>
            <a:pPr marL="0" indent="0">
              <a:buFont typeface="Arial" charset="0"/>
              <a:buNone/>
              <a:defRPr/>
            </a:pPr>
            <a:endParaRPr lang="de-DE" dirty="0" smtClean="0"/>
          </a:p>
          <a:p>
            <a:pPr marL="0" indent="0">
              <a:buFont typeface="Arial" charset="0"/>
              <a:buNone/>
              <a:defRPr/>
            </a:pPr>
            <a:r>
              <a:rPr lang="de-DE" dirty="0" smtClean="0"/>
              <a:t>Die </a:t>
            </a:r>
            <a:r>
              <a:rPr lang="de-DE" dirty="0" err="1"/>
              <a:t>Schülerinnen</a:t>
            </a:r>
            <a:r>
              <a:rPr lang="de-DE" dirty="0"/>
              <a:t> und </a:t>
            </a:r>
            <a:r>
              <a:rPr lang="de-DE" dirty="0" err="1" smtClean="0"/>
              <a:t>Schüler</a:t>
            </a:r>
            <a:r>
              <a:rPr lang="de-DE" dirty="0" smtClean="0"/>
              <a:t>... 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pPr>
              <a:defRPr/>
            </a:pPr>
            <a:r>
              <a:rPr lang="de-DE" dirty="0"/>
              <a:t>setzen sich mit ihren </a:t>
            </a:r>
            <a:r>
              <a:rPr lang="de-DE" b="1" dirty="0">
                <a:solidFill>
                  <a:srgbClr val="FF0000"/>
                </a:solidFill>
              </a:rPr>
              <a:t>beruflichen </a:t>
            </a:r>
            <a:r>
              <a:rPr lang="de-DE" b="1" dirty="0" err="1">
                <a:solidFill>
                  <a:srgbClr val="FF0000"/>
                </a:solidFill>
              </a:rPr>
              <a:t>Wünschen</a:t>
            </a:r>
            <a:r>
              <a:rPr lang="de-DE" b="1" dirty="0">
                <a:solidFill>
                  <a:srgbClr val="FF0000"/>
                </a:solidFill>
              </a:rPr>
              <a:t> und Vorstellungen</a:t>
            </a:r>
            <a:r>
              <a:rPr lang="de-DE" dirty="0"/>
              <a:t>, </a:t>
            </a:r>
            <a:r>
              <a:rPr lang="de-DE" b="1" dirty="0">
                <a:solidFill>
                  <a:srgbClr val="FF0000"/>
                </a:solidFill>
              </a:rPr>
              <a:t>Perspektiven und Möglichkeiten </a:t>
            </a:r>
            <a:r>
              <a:rPr lang="de-DE" dirty="0"/>
              <a:t>auseinander; </a:t>
            </a:r>
          </a:p>
          <a:p>
            <a:pPr>
              <a:defRPr/>
            </a:pPr>
            <a:r>
              <a:rPr lang="de-DE" dirty="0"/>
              <a:t>werden in </a:t>
            </a:r>
            <a:r>
              <a:rPr lang="de-DE" b="1" dirty="0">
                <a:solidFill>
                  <a:srgbClr val="FF0000"/>
                </a:solidFill>
              </a:rPr>
              <a:t>Betriebspraktika</a:t>
            </a:r>
            <a:r>
              <a:rPr lang="de-DE" dirty="0"/>
              <a:t> sowie spezifische und </a:t>
            </a:r>
            <a:r>
              <a:rPr lang="de-DE" b="1" dirty="0">
                <a:solidFill>
                  <a:srgbClr val="0000FF"/>
                </a:solidFill>
              </a:rPr>
              <a:t>differenzierte Angebote </a:t>
            </a:r>
            <a:r>
              <a:rPr lang="de-DE" dirty="0"/>
              <a:t>im Bereich der </a:t>
            </a:r>
            <a:r>
              <a:rPr lang="de-DE" b="1" dirty="0">
                <a:solidFill>
                  <a:srgbClr val="FF0000"/>
                </a:solidFill>
              </a:rPr>
              <a:t>Praxiserfahrungen als wesentlichen Bestandteil der beruflichen Orientierung </a:t>
            </a:r>
            <a:r>
              <a:rPr lang="de-DE" dirty="0"/>
              <a:t>erfahren; </a:t>
            </a:r>
          </a:p>
          <a:p>
            <a:pPr>
              <a:defRPr/>
            </a:pPr>
            <a:r>
              <a:rPr lang="de-DE" dirty="0"/>
              <a:t>reflektieren die Erfahrungen aus </a:t>
            </a:r>
            <a:r>
              <a:rPr lang="de-DE" b="1" dirty="0">
                <a:solidFill>
                  <a:srgbClr val="0000FF"/>
                </a:solidFill>
              </a:rPr>
              <a:t>Realbegegnungen in unterrichtlichen und außerunterrichtlichen Lernsituationen </a:t>
            </a:r>
            <a:r>
              <a:rPr lang="de-DE" dirty="0"/>
              <a:t>und nutzen diese </a:t>
            </a:r>
            <a:r>
              <a:rPr lang="de-DE" dirty="0" err="1"/>
              <a:t>für</a:t>
            </a:r>
            <a:r>
              <a:rPr lang="de-DE" dirty="0"/>
              <a:t> den Berufswahlprozess; </a:t>
            </a:r>
          </a:p>
          <a:p>
            <a:pPr>
              <a:defRPr/>
            </a:pPr>
            <a:r>
              <a:rPr lang="de-DE" dirty="0"/>
              <a:t>werden in einem </a:t>
            </a:r>
            <a:r>
              <a:rPr lang="de-DE" b="1" dirty="0">
                <a:solidFill>
                  <a:srgbClr val="0000FF"/>
                </a:solidFill>
              </a:rPr>
              <a:t>langfristig angelegten Prozess </a:t>
            </a:r>
            <a:r>
              <a:rPr lang="de-DE" dirty="0" err="1"/>
              <a:t>befähigt</a:t>
            </a:r>
            <a:r>
              <a:rPr lang="de-DE" dirty="0"/>
              <a:t>, </a:t>
            </a:r>
            <a:r>
              <a:rPr lang="de-DE" b="1" dirty="0">
                <a:solidFill>
                  <a:srgbClr val="FF0000"/>
                </a:solidFill>
              </a:rPr>
              <a:t>reflektiert und selbstverantwortlich</a:t>
            </a:r>
            <a:r>
              <a:rPr lang="de-DE" dirty="0"/>
              <a:t> ihre Entscheidung </a:t>
            </a:r>
            <a:r>
              <a:rPr lang="de-DE" dirty="0" err="1"/>
              <a:t>für</a:t>
            </a:r>
            <a:r>
              <a:rPr lang="de-DE" dirty="0"/>
              <a:t> ein Berufsfeld bzw. einen Berufsweg zu entwickeln; </a:t>
            </a:r>
          </a:p>
          <a:p>
            <a:pPr>
              <a:defRPr/>
            </a:pPr>
            <a:r>
              <a:rPr lang="de-DE" dirty="0"/>
              <a:t>erkennen die </a:t>
            </a:r>
            <a:r>
              <a:rPr lang="de-DE" dirty="0" err="1"/>
              <a:t>Möglichkeit</a:t>
            </a:r>
            <a:r>
              <a:rPr lang="de-DE" dirty="0"/>
              <a:t> des </a:t>
            </a:r>
            <a:r>
              <a:rPr lang="de-DE" b="1" dirty="0">
                <a:solidFill>
                  <a:srgbClr val="FF0000"/>
                </a:solidFill>
              </a:rPr>
              <a:t>direkten </a:t>
            </a:r>
            <a:r>
              <a:rPr lang="de-DE" b="1" dirty="0" err="1">
                <a:solidFill>
                  <a:srgbClr val="FF0000"/>
                </a:solidFill>
              </a:rPr>
              <a:t>Übergangs</a:t>
            </a:r>
            <a:r>
              <a:rPr lang="de-DE" b="1" dirty="0">
                <a:solidFill>
                  <a:srgbClr val="FF0000"/>
                </a:solidFill>
              </a:rPr>
              <a:t> in eine berufliche Ausbildung </a:t>
            </a:r>
            <a:r>
              <a:rPr lang="de-DE" dirty="0"/>
              <a:t>mit den anschließenden Karriereperspektiven als gleichwertige Alternative zu </a:t>
            </a:r>
            <a:r>
              <a:rPr lang="de-DE" b="1" dirty="0">
                <a:solidFill>
                  <a:srgbClr val="FF0000"/>
                </a:solidFill>
              </a:rPr>
              <a:t>einem Studium an der Hochschule</a:t>
            </a:r>
            <a:r>
              <a:rPr lang="de-DE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www.km-bw.de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066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Zusammenspiel der </a:t>
            </a:r>
            <a:r>
              <a:rPr lang="de-DE" sz="3600" cap="al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</a:t>
            </a:r>
            <a:r>
              <a:rPr lang="de-DE" sz="3600" b="1" cap="all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-Partner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10881FF9-BC2C-418E-8256-FE56DD482287}" type="datetime1">
              <a:rPr lang="de-DE"/>
              <a:pPr>
                <a:defRPr/>
              </a:pPr>
              <a:t>30.03.2020</a:t>
            </a:fld>
            <a:endParaRPr lang="de-DE" dirty="0"/>
          </a:p>
        </p:txBody>
      </p:sp>
      <p:sp>
        <p:nvSpPr>
          <p:cNvPr id="13" name="Ellipse 12"/>
          <p:cNvSpPr/>
          <p:nvPr/>
        </p:nvSpPr>
        <p:spPr>
          <a:xfrm>
            <a:off x="1331913" y="1989138"/>
            <a:ext cx="6553200" cy="3248025"/>
          </a:xfrm>
          <a:prstGeom prst="ellipse">
            <a:avLst/>
          </a:prstGeom>
          <a:solidFill>
            <a:srgbClr val="FFFFC1">
              <a:alpha val="80000"/>
            </a:srgb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2375896" y="2357123"/>
            <a:ext cx="4320000" cy="21600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spcFirstLastPara="1" anchor="ctr">
            <a:prstTxWarp prst="textArchUp">
              <a:avLst>
                <a:gd name="adj" fmla="val 11774132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latin typeface="+mn-lt"/>
                <a:cs typeface="+mn-cs"/>
              </a:rPr>
              <a:t>Betrieb/e Hochschule/n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185896" y="3105104"/>
            <a:ext cx="2700000" cy="126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spcFirstLastPara="1" anchor="ctr">
            <a:prstTxWarp prst="textButto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latin typeface="+mn-lt"/>
                <a:cs typeface="+mn-cs"/>
              </a:rPr>
              <a:t>Projektleitung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635375" y="3213100"/>
            <a:ext cx="1800225" cy="72072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latin typeface="+mn-lt"/>
                <a:cs typeface="+mn-cs"/>
              </a:rPr>
              <a:t>Schule/n</a:t>
            </a:r>
          </a:p>
        </p:txBody>
      </p:sp>
      <p:sp>
        <p:nvSpPr>
          <p:cNvPr id="11" name="Textfeld 10"/>
          <p:cNvSpPr>
            <a:spLocks noChangeArrowheads="1"/>
          </p:cNvSpPr>
          <p:nvPr/>
        </p:nvSpPr>
        <p:spPr bwMode="auto">
          <a:xfrm>
            <a:off x="5435600" y="4516438"/>
            <a:ext cx="1979613" cy="720725"/>
          </a:xfrm>
          <a:prstGeom prst="ellipse">
            <a:avLst/>
          </a:prstGeom>
          <a:solidFill>
            <a:srgbClr val="FFFF94">
              <a:alpha val="79999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>
                <a:latin typeface="Georgia" pitchFamily="18" charset="0"/>
              </a:rPr>
              <a:t>Projektbüro</a:t>
            </a:r>
          </a:p>
        </p:txBody>
      </p:sp>
      <p:sp>
        <p:nvSpPr>
          <p:cNvPr id="12" name="Textfeld 11"/>
          <p:cNvSpPr>
            <a:spLocks noChangeArrowheads="1"/>
          </p:cNvSpPr>
          <p:nvPr/>
        </p:nvSpPr>
        <p:spPr bwMode="auto">
          <a:xfrm>
            <a:off x="1655763" y="4422775"/>
            <a:ext cx="1979612" cy="908050"/>
          </a:xfrm>
          <a:prstGeom prst="ellipse">
            <a:avLst/>
          </a:prstGeom>
          <a:solidFill>
            <a:srgbClr val="FFFF94">
              <a:alpha val="79999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>
                <a:latin typeface="Georgia" pitchFamily="18" charset="0"/>
              </a:rPr>
              <a:t>KooBO-Beauftragte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/>
            </a:pPr>
            <a:r>
              <a:rPr lang="de-DE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Koo</a:t>
            </a:r>
            <a:r>
              <a:rPr lang="de-DE" b="1" dirty="0" err="1" smtClean="0">
                <a:solidFill>
                  <a:srgbClr val="FF0000"/>
                </a:solidFill>
              </a:rPr>
              <a:t>BO</a:t>
            </a: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-Standard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charset="0"/>
              <a:buNone/>
              <a:defRPr/>
            </a:pP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/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Schwerpunktprojekte:</a:t>
            </a:r>
          </a:p>
          <a:p>
            <a:pPr marL="658368" lvl="1" indent="-246888" eaLnBrk="1" fontAlgn="auto" hangingPunct="1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/>
            </a:pP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„Erziehungs- 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und Pflegeberufe" für </a:t>
            </a: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Jungen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58368" lvl="1" indent="-246888" eaLnBrk="1" fontAlgn="auto" hangingPunct="1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/>
            </a:pP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„Berufliche 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Schule als außerschulischer Projektleiter für eine allgemein bildende </a:t>
            </a: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Schule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  <a:p>
            <a:pPr marL="658368" lvl="1" indent="-246888" eaLnBrk="1" fontAlgn="auto" hangingPunct="1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charset="0"/>
              <a:buNone/>
              <a:defRPr/>
            </a:pPr>
            <a:endParaRPr lang="de-DE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58368" lvl="1" indent="-246888" eaLnBrk="1" fontAlgn="auto" hangingPunct="1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charset="0"/>
              <a:buNone/>
              <a:defRPr/>
            </a:pPr>
            <a:endParaRPr lang="de-DE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/>
            </a:pP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www.km-bw.de</a:t>
            </a:r>
          </a:p>
        </p:txBody>
      </p:sp>
      <p:sp>
        <p:nvSpPr>
          <p:cNvPr id="13316" name="Titel 3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066800"/>
          </a:xfrm>
        </p:spPr>
        <p:txBody>
          <a:bodyPr/>
          <a:lstStyle/>
          <a:p>
            <a:pPr eaLnBrk="1" hangingPunct="1"/>
            <a:r>
              <a:rPr lang="de-DE" altLang="de-DE" b="1" smtClean="0"/>
              <a:t>Projektvarianten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10881FF9-BC2C-418E-8256-FE56DD482287}" type="datetime1">
              <a:rPr lang="de-DE"/>
              <a:pPr>
                <a:defRPr/>
              </a:pPr>
              <a:t>30.03.2020</a:t>
            </a:fld>
            <a:endParaRPr lang="de-DE" dirty="0"/>
          </a:p>
        </p:txBody>
      </p:sp>
      <p:pic>
        <p:nvPicPr>
          <p:cNvPr id="1026" name="Picture 2" descr="J:\Uebergreifend\DIF BAF\2014 - 2020\Ebene III Wirkungsbereich KM und Schule\Projekte\KooBO\Öffentlichkeitsarbeit\Koobo Logo\Logo Koobo klein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235072" y="620688"/>
            <a:ext cx="1569492" cy="1569492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Inhaltsplatzhalter 1"/>
          <p:cNvSpPr>
            <a:spLocks noGrp="1"/>
          </p:cNvSpPr>
          <p:nvPr>
            <p:ph sz="half" idx="1"/>
          </p:nvPr>
        </p:nvSpPr>
        <p:spPr>
          <a:xfrm>
            <a:off x="468313" y="1700213"/>
            <a:ext cx="8218487" cy="4033837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de-DE" altLang="de-DE" sz="2100" smtClean="0">
                <a:latin typeface="Arial" charset="0"/>
                <a:cs typeface="Arial" charset="0"/>
              </a:rPr>
              <a:t>Zielgruppenunabhängig, max. 15 Schüler/innen</a:t>
            </a:r>
          </a:p>
          <a:p>
            <a:pPr eaLnBrk="1" hangingPunct="1">
              <a:spcAft>
                <a:spcPts val="600"/>
              </a:spcAft>
            </a:pPr>
            <a:r>
              <a:rPr lang="de-DE" altLang="de-DE" sz="2100" smtClean="0">
                <a:latin typeface="Arial" charset="0"/>
                <a:cs typeface="Arial" charset="0"/>
              </a:rPr>
              <a:t>Außerschulischer Projektleiter (Bildungspark HN), der das Projekt mit den Schüler/innen durchführt.</a:t>
            </a:r>
          </a:p>
          <a:p>
            <a:pPr eaLnBrk="1" hangingPunct="1">
              <a:spcAft>
                <a:spcPts val="600"/>
              </a:spcAft>
            </a:pPr>
            <a:r>
              <a:rPr lang="de-DE" altLang="de-DE" sz="2100" smtClean="0">
                <a:latin typeface="Arial" charset="0"/>
                <a:cs typeface="Arial" charset="0"/>
              </a:rPr>
              <a:t>Projekt-Thema frei wählbar. Sowohl als Dienstleistungs- als auch als Technikprojekt durchführbar. </a:t>
            </a:r>
          </a:p>
          <a:p>
            <a:pPr eaLnBrk="1" hangingPunct="1">
              <a:spcAft>
                <a:spcPts val="600"/>
              </a:spcAft>
            </a:pPr>
            <a:r>
              <a:rPr lang="de-DE" altLang="de-DE" sz="2100" smtClean="0">
                <a:latin typeface="Arial" charset="0"/>
                <a:cs typeface="Arial" charset="0"/>
              </a:rPr>
              <a:t>Mit Schülerfirma und AG-Angebot kombinierbar.</a:t>
            </a:r>
          </a:p>
          <a:p>
            <a:pPr eaLnBrk="1" hangingPunct="1">
              <a:spcAft>
                <a:spcPts val="600"/>
              </a:spcAft>
            </a:pPr>
            <a:r>
              <a:rPr lang="de-DE" altLang="de-DE" sz="2100" smtClean="0">
                <a:latin typeface="Arial" charset="0"/>
                <a:cs typeface="Arial" charset="0"/>
              </a:rPr>
              <a:t>Bildungspark HN knüpft Kontakte zu Betriebe als zukünftige Partner.</a:t>
            </a:r>
          </a:p>
          <a:p>
            <a:pPr eaLnBrk="1" hangingPunct="1">
              <a:spcAft>
                <a:spcPts val="600"/>
              </a:spcAft>
            </a:pPr>
            <a:r>
              <a:rPr lang="de-DE" altLang="de-DE" sz="2100" smtClean="0">
                <a:latin typeface="Arial" charset="0"/>
                <a:cs typeface="Arial" charset="0"/>
              </a:rPr>
              <a:t>Schulen können Sachkosten / Reisekosten in gewissem Umfang geltend machen.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17C4A1-069A-4365-86DE-F645D1D350D2}" type="datetime1">
              <a:rPr lang="de-DE"/>
              <a:pPr>
                <a:defRPr/>
              </a:pPr>
              <a:t>30.03.2020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www.km-bw.de</a:t>
            </a:r>
          </a:p>
        </p:txBody>
      </p:sp>
      <p:sp>
        <p:nvSpPr>
          <p:cNvPr id="14341" name="Titel 5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081088"/>
          </a:xfrm>
        </p:spPr>
        <p:txBody>
          <a:bodyPr/>
          <a:lstStyle/>
          <a:p>
            <a:pPr eaLnBrk="1" hangingPunct="1"/>
            <a:r>
              <a:rPr lang="de-DE" altLang="de-DE" b="1" smtClean="0"/>
              <a:t>Projektvariante: Koo</a:t>
            </a:r>
            <a:r>
              <a:rPr lang="de-DE" altLang="de-DE" b="1" smtClean="0">
                <a:solidFill>
                  <a:srgbClr val="FF0000"/>
                </a:solidFill>
              </a:rPr>
              <a:t>BO</a:t>
            </a:r>
            <a:r>
              <a:rPr lang="de-DE" altLang="de-DE" b="1" smtClean="0"/>
              <a:t>-Standard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3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1079500"/>
          </a:xfrm>
        </p:spPr>
        <p:txBody>
          <a:bodyPr/>
          <a:lstStyle/>
          <a:p>
            <a:r>
              <a:rPr lang="de-DE" altLang="de-DE" smtClean="0"/>
              <a:t>Weitere Beispiele aus der Praxis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D8F0F32-87A0-4795-B20D-2A6F866A0F35}" type="datetime1">
              <a:rPr lang="de-DE" smtClean="0"/>
              <a:pPr>
                <a:defRPr/>
              </a:pPr>
              <a:t>30.03.2020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www.km-bw.de</a:t>
            </a:r>
            <a:endParaRPr lang="de-DE"/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3570287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875"/>
            <a:ext cx="3808413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D8F0F32-87A0-4795-B20D-2A6F866A0F35}" type="datetime1">
              <a:rPr lang="de-DE" smtClean="0"/>
              <a:pPr>
                <a:defRPr/>
              </a:pPr>
              <a:t>30.03.2020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www.km-bw.de</a:t>
            </a:r>
            <a:endParaRPr lang="de-DE"/>
          </a:p>
        </p:txBody>
      </p:sp>
      <p:pic>
        <p:nvPicPr>
          <p:cNvPr id="16388" name="Grafik 6" descr="IMG_20160307_1515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D8F0F32-87A0-4795-B20D-2A6F866A0F35}" type="datetime1">
              <a:rPr lang="de-DE" smtClean="0"/>
              <a:pPr>
                <a:defRPr/>
              </a:pPr>
              <a:t>30.03.2020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www.km-bw.de</a:t>
            </a:r>
            <a:endParaRPr lang="de-DE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9275"/>
            <a:ext cx="7704138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orlage ohne Bildungslogo">
  <a:themeElements>
    <a:clrScheme name="Benutzerdefiniert 6">
      <a:dk1>
        <a:srgbClr val="000000"/>
      </a:dk1>
      <a:lt1>
        <a:srgbClr val="FFFFC1"/>
      </a:lt1>
      <a:dk2>
        <a:srgbClr val="5F5F5F"/>
      </a:dk2>
      <a:lt2>
        <a:srgbClr val="BF0000"/>
      </a:lt2>
      <a:accent1>
        <a:srgbClr val="FF6D6D"/>
      </a:accent1>
      <a:accent2>
        <a:srgbClr val="BF0000"/>
      </a:accent2>
      <a:accent3>
        <a:srgbClr val="BF0000"/>
      </a:accent3>
      <a:accent4>
        <a:srgbClr val="920000"/>
      </a:accent4>
      <a:accent5>
        <a:srgbClr val="C9C9C9"/>
      </a:accent5>
      <a:accent6>
        <a:srgbClr val="920000"/>
      </a:accent6>
      <a:hlink>
        <a:srgbClr val="FF0000"/>
      </a:hlink>
      <a:folHlink>
        <a:srgbClr val="7030A0"/>
      </a:folHlink>
    </a:clrScheme>
    <a:fontScheme name="Rhea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he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 ohne Bildungslogo</Template>
  <TotalTime>0</TotalTime>
  <Words>181</Words>
  <Application>Microsoft Office PowerPoint</Application>
  <PresentationFormat>Bildschirmpräsentation (4:3)</PresentationFormat>
  <Paragraphs>62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Arial</vt:lpstr>
      <vt:lpstr>Garamond</vt:lpstr>
      <vt:lpstr>Calibri</vt:lpstr>
      <vt:lpstr>Georgia</vt:lpstr>
      <vt:lpstr>Segoe UI Symbol</vt:lpstr>
      <vt:lpstr>Times New Roman</vt:lpstr>
      <vt:lpstr>Vorlage ohne Bildungslogo</vt:lpstr>
      <vt:lpstr>Kooperative Berufsorientierung</vt:lpstr>
      <vt:lpstr>Berufliche Orientierung Vorbereitung des Übergangs Schule → Beruf</vt:lpstr>
      <vt:lpstr>Neu im Bildungsplan 2016: Leitperspektive Berufliche Orientierung</vt:lpstr>
      <vt:lpstr>Zusammenspiel der KooBO-Partner</vt:lpstr>
      <vt:lpstr>Projektvarianten</vt:lpstr>
      <vt:lpstr>Projektvariante: KooBO-Standard</vt:lpstr>
      <vt:lpstr>Weitere Beispiele aus der Praxis</vt:lpstr>
      <vt:lpstr>PowerPoint-Präsentation</vt:lpstr>
      <vt:lpstr>PowerPoint-Präsentation</vt:lpstr>
      <vt:lpstr>PowerPoint-Präsentation</vt:lpstr>
      <vt:lpstr>PowerPoint-Präsentation</vt:lpstr>
    </vt:vector>
  </TitlesOfParts>
  <Company>IZLBW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Kugel, Axel (KM)</dc:creator>
  <cp:lastModifiedBy>Oechsler, Georg (SSA Heilbronn)</cp:lastModifiedBy>
  <cp:revision>139</cp:revision>
  <cp:lastPrinted>2015-06-12T05:56:32Z</cp:lastPrinted>
  <dcterms:created xsi:type="dcterms:W3CDTF">2015-05-15T08:29:00Z</dcterms:created>
  <dcterms:modified xsi:type="dcterms:W3CDTF">2020-03-30T12:22:22Z</dcterms:modified>
</cp:coreProperties>
</file>