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0"/>
  </p:notesMasterIdLst>
  <p:sldIdLst>
    <p:sldId id="256" r:id="rId2"/>
    <p:sldId id="284" r:id="rId3"/>
    <p:sldId id="356" r:id="rId4"/>
    <p:sldId id="278" r:id="rId5"/>
    <p:sldId id="277" r:id="rId6"/>
    <p:sldId id="276" r:id="rId7"/>
    <p:sldId id="289" r:id="rId8"/>
    <p:sldId id="355" r:id="rId9"/>
    <p:sldId id="352" r:id="rId10"/>
    <p:sldId id="353" r:id="rId11"/>
    <p:sldId id="354" r:id="rId12"/>
    <p:sldId id="350" r:id="rId13"/>
    <p:sldId id="351" r:id="rId14"/>
    <p:sldId id="347" r:id="rId15"/>
    <p:sldId id="348" r:id="rId16"/>
    <p:sldId id="349" r:id="rId17"/>
    <p:sldId id="346" r:id="rId18"/>
    <p:sldId id="325" r:id="rId1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8F8F8"/>
    <a:srgbClr val="B70017"/>
    <a:srgbClr val="FFFFCC"/>
    <a:srgbClr val="FFFD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26" autoAdjust="0"/>
    <p:restoredTop sz="94737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4BB8D8-82B3-4197-86CF-F3C798D697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321037-7978-4242-ADB7-50EC019DC40D}">
      <dgm:prSet phldrT="[Text]"/>
      <dgm:spPr/>
      <dgm:t>
        <a:bodyPr/>
        <a:lstStyle/>
        <a:p>
          <a:endParaRPr lang="de-DE" dirty="0"/>
        </a:p>
      </dgm:t>
    </dgm:pt>
    <dgm:pt modelId="{EE7ED69F-A4D7-495F-8261-C07998FF8644}" type="parTrans" cxnId="{D7010A5C-0BAA-4692-8A64-B50377FF790C}">
      <dgm:prSet/>
      <dgm:spPr/>
      <dgm:t>
        <a:bodyPr/>
        <a:lstStyle/>
        <a:p>
          <a:endParaRPr lang="de-DE"/>
        </a:p>
      </dgm:t>
    </dgm:pt>
    <dgm:pt modelId="{537B433B-62AD-4FCF-AE64-3F2B037B8BA3}" type="sibTrans" cxnId="{D7010A5C-0BAA-4692-8A64-B50377FF790C}">
      <dgm:prSet/>
      <dgm:spPr/>
      <dgm:t>
        <a:bodyPr/>
        <a:lstStyle/>
        <a:p>
          <a:endParaRPr lang="de-DE"/>
        </a:p>
      </dgm:t>
    </dgm:pt>
    <dgm:pt modelId="{FBDB0099-0AF8-4304-914D-54A3BB344296}">
      <dgm:prSet phldrT="[Text]"/>
      <dgm:spPr/>
      <dgm:t>
        <a:bodyPr/>
        <a:lstStyle/>
        <a:p>
          <a:r>
            <a:rPr lang="de-DE" dirty="0" smtClean="0"/>
            <a:t>Die </a:t>
          </a:r>
          <a:r>
            <a:rPr lang="de-DE" b="1" dirty="0" smtClean="0">
              <a:solidFill>
                <a:srgbClr val="C00000"/>
              </a:solidFill>
            </a:rPr>
            <a:t>Übergänge</a:t>
          </a:r>
          <a:r>
            <a:rPr lang="de-DE" dirty="0" smtClean="0">
              <a:solidFill>
                <a:srgbClr val="C00000"/>
              </a:solidFill>
            </a:rPr>
            <a:t> </a:t>
          </a:r>
          <a:r>
            <a:rPr lang="de-DE" dirty="0" smtClean="0"/>
            <a:t>zwischen allgemeinbildenden Schulen und der weiteren beruflichen oder schulischen Laufbahn der Schülerinnen und Schüler werden frühzeitig vorbereitet und geklärt.</a:t>
          </a:r>
          <a:endParaRPr lang="de-DE" dirty="0"/>
        </a:p>
      </dgm:t>
    </dgm:pt>
    <dgm:pt modelId="{A3B5EC62-6910-411D-A643-BEAC412C20A5}" type="parTrans" cxnId="{134CD92C-6FD7-402E-A80A-CDB5DF742917}">
      <dgm:prSet/>
      <dgm:spPr/>
      <dgm:t>
        <a:bodyPr/>
        <a:lstStyle/>
        <a:p>
          <a:endParaRPr lang="de-DE"/>
        </a:p>
      </dgm:t>
    </dgm:pt>
    <dgm:pt modelId="{9C3ED1DC-7CCE-4E67-93CA-93E965B70235}" type="sibTrans" cxnId="{134CD92C-6FD7-402E-A80A-CDB5DF742917}">
      <dgm:prSet/>
      <dgm:spPr/>
      <dgm:t>
        <a:bodyPr/>
        <a:lstStyle/>
        <a:p>
          <a:endParaRPr lang="de-DE"/>
        </a:p>
      </dgm:t>
    </dgm:pt>
    <dgm:pt modelId="{7C725836-CE4F-4073-970D-6261E6C9DCD2}">
      <dgm:prSet/>
      <dgm:spPr/>
      <dgm:t>
        <a:bodyPr/>
        <a:lstStyle/>
        <a:p>
          <a:r>
            <a:rPr lang="de-DE" dirty="0" smtClean="0"/>
            <a:t>Die Schule und ihre </a:t>
          </a:r>
          <a:r>
            <a:rPr lang="de-DE" b="1" dirty="0" smtClean="0">
              <a:solidFill>
                <a:srgbClr val="C00000"/>
              </a:solidFill>
            </a:rPr>
            <a:t>außerschulischen Partner </a:t>
          </a:r>
          <a:r>
            <a:rPr lang="de-DE" dirty="0" smtClean="0"/>
            <a:t>unterstützen den systematischen Prozess beginnend in Klassenstufe 5. </a:t>
          </a:r>
        </a:p>
      </dgm:t>
    </dgm:pt>
    <dgm:pt modelId="{EEAB4893-76CD-42D3-9C5B-60639620AAC7}" type="parTrans" cxnId="{14B039CB-21EC-41DB-BF1D-07FD1E406C2B}">
      <dgm:prSet/>
      <dgm:spPr/>
      <dgm:t>
        <a:bodyPr/>
        <a:lstStyle/>
        <a:p>
          <a:endParaRPr lang="de-DE"/>
        </a:p>
      </dgm:t>
    </dgm:pt>
    <dgm:pt modelId="{E7206086-2F83-4E9A-8E7E-689DDD3DFBDA}" type="sibTrans" cxnId="{14B039CB-21EC-41DB-BF1D-07FD1E406C2B}">
      <dgm:prSet/>
      <dgm:spPr/>
      <dgm:t>
        <a:bodyPr/>
        <a:lstStyle/>
        <a:p>
          <a:endParaRPr lang="de-DE"/>
        </a:p>
      </dgm:t>
    </dgm:pt>
    <dgm:pt modelId="{B3F21CC9-1D92-407B-8119-21651F354571}">
      <dgm:prSet/>
      <dgm:spPr/>
      <dgm:t>
        <a:bodyPr/>
        <a:lstStyle/>
        <a:p>
          <a:r>
            <a:rPr lang="de-DE" dirty="0" smtClean="0"/>
            <a:t>BO-Angebote müssen zur richtigen Zeit, in der notwendigen </a:t>
          </a:r>
          <a:r>
            <a:rPr lang="de-DE" b="1" dirty="0" smtClean="0">
              <a:solidFill>
                <a:srgbClr val="C00000"/>
              </a:solidFill>
            </a:rPr>
            <a:t>Qualität und Verbindlichkeit </a:t>
          </a:r>
          <a:r>
            <a:rPr lang="de-DE" dirty="0" smtClean="0"/>
            <a:t>umgesetzt werden.</a:t>
          </a:r>
          <a:endParaRPr lang="de-DE" dirty="0"/>
        </a:p>
      </dgm:t>
    </dgm:pt>
    <dgm:pt modelId="{E371F7ED-1F2B-4445-BD8D-B30D57C44B60}" type="parTrans" cxnId="{800B4D1E-E154-4FCD-B47D-15FF3AC3FA5D}">
      <dgm:prSet/>
      <dgm:spPr/>
      <dgm:t>
        <a:bodyPr/>
        <a:lstStyle/>
        <a:p>
          <a:endParaRPr lang="de-DE"/>
        </a:p>
      </dgm:t>
    </dgm:pt>
    <dgm:pt modelId="{3EDAA3A7-CA14-472A-B20D-26D9B8516E95}" type="sibTrans" cxnId="{800B4D1E-E154-4FCD-B47D-15FF3AC3FA5D}">
      <dgm:prSet/>
      <dgm:spPr/>
      <dgm:t>
        <a:bodyPr/>
        <a:lstStyle/>
        <a:p>
          <a:endParaRPr lang="de-DE"/>
        </a:p>
      </dgm:t>
    </dgm:pt>
    <dgm:pt modelId="{E4A73C19-543C-45CF-9FEA-5CDF4B692A7C}" type="pres">
      <dgm:prSet presAssocID="{7A4BB8D8-82B3-4197-86CF-F3C798D697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6436B66D-8FD6-4F87-B53C-7560AD95F528}" type="pres">
      <dgm:prSet presAssocID="{93321037-7978-4242-ADB7-50EC019DC40D}" presName="thickLine" presStyleLbl="alignNode1" presStyleIdx="0" presStyleCnt="1"/>
      <dgm:spPr/>
    </dgm:pt>
    <dgm:pt modelId="{702982C8-3B63-4264-A530-B971E0678461}" type="pres">
      <dgm:prSet presAssocID="{93321037-7978-4242-ADB7-50EC019DC40D}" presName="horz1" presStyleCnt="0"/>
      <dgm:spPr/>
    </dgm:pt>
    <dgm:pt modelId="{7CE5C971-B26D-4564-B372-07F9293CE062}" type="pres">
      <dgm:prSet presAssocID="{93321037-7978-4242-ADB7-50EC019DC40D}" presName="tx1" presStyleLbl="revTx" presStyleIdx="0" presStyleCnt="4"/>
      <dgm:spPr/>
      <dgm:t>
        <a:bodyPr/>
        <a:lstStyle/>
        <a:p>
          <a:endParaRPr lang="de-DE"/>
        </a:p>
      </dgm:t>
    </dgm:pt>
    <dgm:pt modelId="{0B34D421-131B-49DF-9046-B1A8DB30A27C}" type="pres">
      <dgm:prSet presAssocID="{93321037-7978-4242-ADB7-50EC019DC40D}" presName="vert1" presStyleCnt="0"/>
      <dgm:spPr/>
    </dgm:pt>
    <dgm:pt modelId="{08065E42-CB77-480C-8554-AA50275C65B1}" type="pres">
      <dgm:prSet presAssocID="{FBDB0099-0AF8-4304-914D-54A3BB344296}" presName="vertSpace2a" presStyleCnt="0"/>
      <dgm:spPr/>
    </dgm:pt>
    <dgm:pt modelId="{4275A2B3-2748-4B02-B671-95C5A5FE908B}" type="pres">
      <dgm:prSet presAssocID="{FBDB0099-0AF8-4304-914D-54A3BB344296}" presName="horz2" presStyleCnt="0"/>
      <dgm:spPr/>
    </dgm:pt>
    <dgm:pt modelId="{8008B504-FAE7-4819-8DFD-FD2C72F3BE67}" type="pres">
      <dgm:prSet presAssocID="{FBDB0099-0AF8-4304-914D-54A3BB344296}" presName="horzSpace2" presStyleCnt="0"/>
      <dgm:spPr/>
    </dgm:pt>
    <dgm:pt modelId="{B94A9A55-11CA-428D-8F5C-7C7637F1F8B8}" type="pres">
      <dgm:prSet presAssocID="{FBDB0099-0AF8-4304-914D-54A3BB344296}" presName="tx2" presStyleLbl="revTx" presStyleIdx="1" presStyleCnt="4"/>
      <dgm:spPr/>
      <dgm:t>
        <a:bodyPr/>
        <a:lstStyle/>
        <a:p>
          <a:endParaRPr lang="de-DE"/>
        </a:p>
      </dgm:t>
    </dgm:pt>
    <dgm:pt modelId="{DB308303-0E9D-4F4C-8FEE-EE94CCE1EE8A}" type="pres">
      <dgm:prSet presAssocID="{FBDB0099-0AF8-4304-914D-54A3BB344296}" presName="vert2" presStyleCnt="0"/>
      <dgm:spPr/>
    </dgm:pt>
    <dgm:pt modelId="{10F38224-172B-4D19-8E91-A40630D85452}" type="pres">
      <dgm:prSet presAssocID="{FBDB0099-0AF8-4304-914D-54A3BB344296}" presName="thinLine2b" presStyleLbl="callout" presStyleIdx="0" presStyleCnt="3"/>
      <dgm:spPr/>
    </dgm:pt>
    <dgm:pt modelId="{0404D140-1261-472E-9DEE-E0DB9F0EA24B}" type="pres">
      <dgm:prSet presAssocID="{FBDB0099-0AF8-4304-914D-54A3BB344296}" presName="vertSpace2b" presStyleCnt="0"/>
      <dgm:spPr/>
    </dgm:pt>
    <dgm:pt modelId="{F4EA57FB-995D-4C69-8856-8BE05811B392}" type="pres">
      <dgm:prSet presAssocID="{7C725836-CE4F-4073-970D-6261E6C9DCD2}" presName="horz2" presStyleCnt="0"/>
      <dgm:spPr/>
    </dgm:pt>
    <dgm:pt modelId="{6FFFBAE6-A49C-4AB9-BFA1-7EDFB5FB7355}" type="pres">
      <dgm:prSet presAssocID="{7C725836-CE4F-4073-970D-6261E6C9DCD2}" presName="horzSpace2" presStyleCnt="0"/>
      <dgm:spPr/>
    </dgm:pt>
    <dgm:pt modelId="{0118A44F-DD31-44FB-A688-DD00E5B61E7E}" type="pres">
      <dgm:prSet presAssocID="{7C725836-CE4F-4073-970D-6261E6C9DCD2}" presName="tx2" presStyleLbl="revTx" presStyleIdx="2" presStyleCnt="4"/>
      <dgm:spPr/>
      <dgm:t>
        <a:bodyPr/>
        <a:lstStyle/>
        <a:p>
          <a:endParaRPr lang="de-DE"/>
        </a:p>
      </dgm:t>
    </dgm:pt>
    <dgm:pt modelId="{F2C23DCE-9A25-4FAD-926B-A9A6FAF95450}" type="pres">
      <dgm:prSet presAssocID="{7C725836-CE4F-4073-970D-6261E6C9DCD2}" presName="vert2" presStyleCnt="0"/>
      <dgm:spPr/>
    </dgm:pt>
    <dgm:pt modelId="{CCFB8AA6-B893-4B5F-BF90-9F6AE2F244A3}" type="pres">
      <dgm:prSet presAssocID="{7C725836-CE4F-4073-970D-6261E6C9DCD2}" presName="thinLine2b" presStyleLbl="callout" presStyleIdx="1" presStyleCnt="3"/>
      <dgm:spPr/>
    </dgm:pt>
    <dgm:pt modelId="{47C551FA-EEF9-4EE4-8948-853B54C6B75D}" type="pres">
      <dgm:prSet presAssocID="{7C725836-CE4F-4073-970D-6261E6C9DCD2}" presName="vertSpace2b" presStyleCnt="0"/>
      <dgm:spPr/>
    </dgm:pt>
    <dgm:pt modelId="{F1DA2B31-3E40-4D46-99F3-85BC3F7504DC}" type="pres">
      <dgm:prSet presAssocID="{B3F21CC9-1D92-407B-8119-21651F354571}" presName="horz2" presStyleCnt="0"/>
      <dgm:spPr/>
    </dgm:pt>
    <dgm:pt modelId="{6A5535DF-94A2-4626-8F86-4F2882BB0826}" type="pres">
      <dgm:prSet presAssocID="{B3F21CC9-1D92-407B-8119-21651F354571}" presName="horzSpace2" presStyleCnt="0"/>
      <dgm:spPr/>
    </dgm:pt>
    <dgm:pt modelId="{D1D220A7-0B1F-461D-BC08-29ACA3598611}" type="pres">
      <dgm:prSet presAssocID="{B3F21CC9-1D92-407B-8119-21651F354571}" presName="tx2" presStyleLbl="revTx" presStyleIdx="3" presStyleCnt="4"/>
      <dgm:spPr/>
      <dgm:t>
        <a:bodyPr/>
        <a:lstStyle/>
        <a:p>
          <a:endParaRPr lang="de-DE"/>
        </a:p>
      </dgm:t>
    </dgm:pt>
    <dgm:pt modelId="{43B16089-4540-4FE5-BF22-846FB6B64ED0}" type="pres">
      <dgm:prSet presAssocID="{B3F21CC9-1D92-407B-8119-21651F354571}" presName="vert2" presStyleCnt="0"/>
      <dgm:spPr/>
    </dgm:pt>
    <dgm:pt modelId="{7B13ABE8-1E94-411E-AC33-76B0C313D96C}" type="pres">
      <dgm:prSet presAssocID="{B3F21CC9-1D92-407B-8119-21651F354571}" presName="thinLine2b" presStyleLbl="callout" presStyleIdx="2" presStyleCnt="3"/>
      <dgm:spPr/>
    </dgm:pt>
    <dgm:pt modelId="{1593BC2F-26F5-4D18-891E-2E9A5CA00D85}" type="pres">
      <dgm:prSet presAssocID="{B3F21CC9-1D92-407B-8119-21651F354571}" presName="vertSpace2b" presStyleCnt="0"/>
      <dgm:spPr/>
    </dgm:pt>
  </dgm:ptLst>
  <dgm:cxnLst>
    <dgm:cxn modelId="{1B49E3B3-65D6-4EF5-A728-C2721C13F4A9}" type="presOf" srcId="{7C725836-CE4F-4073-970D-6261E6C9DCD2}" destId="{0118A44F-DD31-44FB-A688-DD00E5B61E7E}" srcOrd="0" destOrd="0" presId="urn:microsoft.com/office/officeart/2008/layout/LinedList"/>
    <dgm:cxn modelId="{14B039CB-21EC-41DB-BF1D-07FD1E406C2B}" srcId="{93321037-7978-4242-ADB7-50EC019DC40D}" destId="{7C725836-CE4F-4073-970D-6261E6C9DCD2}" srcOrd="1" destOrd="0" parTransId="{EEAB4893-76CD-42D3-9C5B-60639620AAC7}" sibTransId="{E7206086-2F83-4E9A-8E7E-689DDD3DFBDA}"/>
    <dgm:cxn modelId="{16ECA962-E7E9-4DA7-86CF-3E19EB7FA733}" type="presOf" srcId="{FBDB0099-0AF8-4304-914D-54A3BB344296}" destId="{B94A9A55-11CA-428D-8F5C-7C7637F1F8B8}" srcOrd="0" destOrd="0" presId="urn:microsoft.com/office/officeart/2008/layout/LinedList"/>
    <dgm:cxn modelId="{D7010A5C-0BAA-4692-8A64-B50377FF790C}" srcId="{7A4BB8D8-82B3-4197-86CF-F3C798D69769}" destId="{93321037-7978-4242-ADB7-50EC019DC40D}" srcOrd="0" destOrd="0" parTransId="{EE7ED69F-A4D7-495F-8261-C07998FF8644}" sibTransId="{537B433B-62AD-4FCF-AE64-3F2B037B8BA3}"/>
    <dgm:cxn modelId="{1D8DF5B6-1577-4505-AFEC-A49A9C689713}" type="presOf" srcId="{7A4BB8D8-82B3-4197-86CF-F3C798D69769}" destId="{E4A73C19-543C-45CF-9FEA-5CDF4B692A7C}" srcOrd="0" destOrd="0" presId="urn:microsoft.com/office/officeart/2008/layout/LinedList"/>
    <dgm:cxn modelId="{6121ADC5-06BE-45EF-A0A0-8530E8E9405A}" type="presOf" srcId="{93321037-7978-4242-ADB7-50EC019DC40D}" destId="{7CE5C971-B26D-4564-B372-07F9293CE062}" srcOrd="0" destOrd="0" presId="urn:microsoft.com/office/officeart/2008/layout/LinedList"/>
    <dgm:cxn modelId="{2B65652D-37A7-4C9F-9696-EFF485F8B9BC}" type="presOf" srcId="{B3F21CC9-1D92-407B-8119-21651F354571}" destId="{D1D220A7-0B1F-461D-BC08-29ACA3598611}" srcOrd="0" destOrd="0" presId="urn:microsoft.com/office/officeart/2008/layout/LinedList"/>
    <dgm:cxn modelId="{800B4D1E-E154-4FCD-B47D-15FF3AC3FA5D}" srcId="{93321037-7978-4242-ADB7-50EC019DC40D}" destId="{B3F21CC9-1D92-407B-8119-21651F354571}" srcOrd="2" destOrd="0" parTransId="{E371F7ED-1F2B-4445-BD8D-B30D57C44B60}" sibTransId="{3EDAA3A7-CA14-472A-B20D-26D9B8516E95}"/>
    <dgm:cxn modelId="{134CD92C-6FD7-402E-A80A-CDB5DF742917}" srcId="{93321037-7978-4242-ADB7-50EC019DC40D}" destId="{FBDB0099-0AF8-4304-914D-54A3BB344296}" srcOrd="0" destOrd="0" parTransId="{A3B5EC62-6910-411D-A643-BEAC412C20A5}" sibTransId="{9C3ED1DC-7CCE-4E67-93CA-93E965B70235}"/>
    <dgm:cxn modelId="{BD5AD100-1052-4B05-BFA8-5336282D9F07}" type="presParOf" srcId="{E4A73C19-543C-45CF-9FEA-5CDF4B692A7C}" destId="{6436B66D-8FD6-4F87-B53C-7560AD95F528}" srcOrd="0" destOrd="0" presId="urn:microsoft.com/office/officeart/2008/layout/LinedList"/>
    <dgm:cxn modelId="{E12ADCFB-2414-4B9C-97D3-F789B19776FE}" type="presParOf" srcId="{E4A73C19-543C-45CF-9FEA-5CDF4B692A7C}" destId="{702982C8-3B63-4264-A530-B971E0678461}" srcOrd="1" destOrd="0" presId="urn:microsoft.com/office/officeart/2008/layout/LinedList"/>
    <dgm:cxn modelId="{87F943DE-15F1-4314-AF54-82DD510D7494}" type="presParOf" srcId="{702982C8-3B63-4264-A530-B971E0678461}" destId="{7CE5C971-B26D-4564-B372-07F9293CE062}" srcOrd="0" destOrd="0" presId="urn:microsoft.com/office/officeart/2008/layout/LinedList"/>
    <dgm:cxn modelId="{65EFE71A-BF41-48D4-ACB1-F8B12B79E9E9}" type="presParOf" srcId="{702982C8-3B63-4264-A530-B971E0678461}" destId="{0B34D421-131B-49DF-9046-B1A8DB30A27C}" srcOrd="1" destOrd="0" presId="urn:microsoft.com/office/officeart/2008/layout/LinedList"/>
    <dgm:cxn modelId="{AB9EDDB3-2B61-4866-A399-C38ABC164510}" type="presParOf" srcId="{0B34D421-131B-49DF-9046-B1A8DB30A27C}" destId="{08065E42-CB77-480C-8554-AA50275C65B1}" srcOrd="0" destOrd="0" presId="urn:microsoft.com/office/officeart/2008/layout/LinedList"/>
    <dgm:cxn modelId="{1D185F9B-D286-4CFE-BF5D-EBFDDAC99492}" type="presParOf" srcId="{0B34D421-131B-49DF-9046-B1A8DB30A27C}" destId="{4275A2B3-2748-4B02-B671-95C5A5FE908B}" srcOrd="1" destOrd="0" presId="urn:microsoft.com/office/officeart/2008/layout/LinedList"/>
    <dgm:cxn modelId="{970CE30F-2BBB-4702-9AFC-674443C1395E}" type="presParOf" srcId="{4275A2B3-2748-4B02-B671-95C5A5FE908B}" destId="{8008B504-FAE7-4819-8DFD-FD2C72F3BE67}" srcOrd="0" destOrd="0" presId="urn:microsoft.com/office/officeart/2008/layout/LinedList"/>
    <dgm:cxn modelId="{AF6A15B1-F938-4E4F-8894-7A50226517DD}" type="presParOf" srcId="{4275A2B3-2748-4B02-B671-95C5A5FE908B}" destId="{B94A9A55-11CA-428D-8F5C-7C7637F1F8B8}" srcOrd="1" destOrd="0" presId="urn:microsoft.com/office/officeart/2008/layout/LinedList"/>
    <dgm:cxn modelId="{0D973E2C-1FAF-4E2C-8E12-17A42CE6DF84}" type="presParOf" srcId="{4275A2B3-2748-4B02-B671-95C5A5FE908B}" destId="{DB308303-0E9D-4F4C-8FEE-EE94CCE1EE8A}" srcOrd="2" destOrd="0" presId="urn:microsoft.com/office/officeart/2008/layout/LinedList"/>
    <dgm:cxn modelId="{23704232-BFCC-4815-BB1F-A7345EC757A4}" type="presParOf" srcId="{0B34D421-131B-49DF-9046-B1A8DB30A27C}" destId="{10F38224-172B-4D19-8E91-A40630D85452}" srcOrd="2" destOrd="0" presId="urn:microsoft.com/office/officeart/2008/layout/LinedList"/>
    <dgm:cxn modelId="{79469929-A179-4CA7-ACEE-C7501A8FB69C}" type="presParOf" srcId="{0B34D421-131B-49DF-9046-B1A8DB30A27C}" destId="{0404D140-1261-472E-9DEE-E0DB9F0EA24B}" srcOrd="3" destOrd="0" presId="urn:microsoft.com/office/officeart/2008/layout/LinedList"/>
    <dgm:cxn modelId="{4049ACB8-CFE7-4196-9E12-BAC351E62B71}" type="presParOf" srcId="{0B34D421-131B-49DF-9046-B1A8DB30A27C}" destId="{F4EA57FB-995D-4C69-8856-8BE05811B392}" srcOrd="4" destOrd="0" presId="urn:microsoft.com/office/officeart/2008/layout/LinedList"/>
    <dgm:cxn modelId="{AC98F9A8-8EE3-418A-B23D-AF508D9CA729}" type="presParOf" srcId="{F4EA57FB-995D-4C69-8856-8BE05811B392}" destId="{6FFFBAE6-A49C-4AB9-BFA1-7EDFB5FB7355}" srcOrd="0" destOrd="0" presId="urn:microsoft.com/office/officeart/2008/layout/LinedList"/>
    <dgm:cxn modelId="{513431CB-22E1-46CC-A842-F8D4AA85CE7C}" type="presParOf" srcId="{F4EA57FB-995D-4C69-8856-8BE05811B392}" destId="{0118A44F-DD31-44FB-A688-DD00E5B61E7E}" srcOrd="1" destOrd="0" presId="urn:microsoft.com/office/officeart/2008/layout/LinedList"/>
    <dgm:cxn modelId="{8521CE60-BD1A-43DC-A444-36DB3A035C0D}" type="presParOf" srcId="{F4EA57FB-995D-4C69-8856-8BE05811B392}" destId="{F2C23DCE-9A25-4FAD-926B-A9A6FAF95450}" srcOrd="2" destOrd="0" presId="urn:microsoft.com/office/officeart/2008/layout/LinedList"/>
    <dgm:cxn modelId="{1B2D7C26-705F-4D3C-84C2-67669128D3AE}" type="presParOf" srcId="{0B34D421-131B-49DF-9046-B1A8DB30A27C}" destId="{CCFB8AA6-B893-4B5F-BF90-9F6AE2F244A3}" srcOrd="5" destOrd="0" presId="urn:microsoft.com/office/officeart/2008/layout/LinedList"/>
    <dgm:cxn modelId="{30A9D4A2-8D48-4012-9933-CAD9B94F0E14}" type="presParOf" srcId="{0B34D421-131B-49DF-9046-B1A8DB30A27C}" destId="{47C551FA-EEF9-4EE4-8948-853B54C6B75D}" srcOrd="6" destOrd="0" presId="urn:microsoft.com/office/officeart/2008/layout/LinedList"/>
    <dgm:cxn modelId="{51E9E43B-3AEC-4839-A0FA-3C6BFDE42067}" type="presParOf" srcId="{0B34D421-131B-49DF-9046-B1A8DB30A27C}" destId="{F1DA2B31-3E40-4D46-99F3-85BC3F7504DC}" srcOrd="7" destOrd="0" presId="urn:microsoft.com/office/officeart/2008/layout/LinedList"/>
    <dgm:cxn modelId="{096FAFEA-6C98-4314-B1AE-46D3DDE1F5A5}" type="presParOf" srcId="{F1DA2B31-3E40-4D46-99F3-85BC3F7504DC}" destId="{6A5535DF-94A2-4626-8F86-4F2882BB0826}" srcOrd="0" destOrd="0" presId="urn:microsoft.com/office/officeart/2008/layout/LinedList"/>
    <dgm:cxn modelId="{3FFFDA42-76FB-478F-B676-535889A1E3AA}" type="presParOf" srcId="{F1DA2B31-3E40-4D46-99F3-85BC3F7504DC}" destId="{D1D220A7-0B1F-461D-BC08-29ACA3598611}" srcOrd="1" destOrd="0" presId="urn:microsoft.com/office/officeart/2008/layout/LinedList"/>
    <dgm:cxn modelId="{0CED993D-EC3C-4F48-B096-CE62ABEC6986}" type="presParOf" srcId="{F1DA2B31-3E40-4D46-99F3-85BC3F7504DC}" destId="{43B16089-4540-4FE5-BF22-846FB6B64ED0}" srcOrd="2" destOrd="0" presId="urn:microsoft.com/office/officeart/2008/layout/LinedList"/>
    <dgm:cxn modelId="{5BEA9FF4-33C3-4B61-BEDC-B4CC3343AE71}" type="presParOf" srcId="{0B34D421-131B-49DF-9046-B1A8DB30A27C}" destId="{7B13ABE8-1E94-411E-AC33-76B0C313D96C}" srcOrd="8" destOrd="0" presId="urn:microsoft.com/office/officeart/2008/layout/LinedList"/>
    <dgm:cxn modelId="{4EE7DE8D-426F-4CCC-936A-281DC3070F4D}" type="presParOf" srcId="{0B34D421-131B-49DF-9046-B1A8DB30A27C}" destId="{1593BC2F-26F5-4D18-891E-2E9A5CA00D85}" srcOrd="9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BB8D8-82B3-4197-86CF-F3C798D6976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3321037-7978-4242-ADB7-50EC019DC40D}">
      <dgm:prSet phldrT="[Text]"/>
      <dgm:spPr/>
      <dgm:t>
        <a:bodyPr/>
        <a:lstStyle/>
        <a:p>
          <a:endParaRPr lang="de-DE" dirty="0"/>
        </a:p>
      </dgm:t>
    </dgm:pt>
    <dgm:pt modelId="{EE7ED69F-A4D7-495F-8261-C07998FF8644}" type="parTrans" cxnId="{D7010A5C-0BAA-4692-8A64-B50377FF790C}">
      <dgm:prSet/>
      <dgm:spPr/>
      <dgm:t>
        <a:bodyPr/>
        <a:lstStyle/>
        <a:p>
          <a:endParaRPr lang="de-DE"/>
        </a:p>
      </dgm:t>
    </dgm:pt>
    <dgm:pt modelId="{537B433B-62AD-4FCF-AE64-3F2B037B8BA3}" type="sibTrans" cxnId="{D7010A5C-0BAA-4692-8A64-B50377FF790C}">
      <dgm:prSet/>
      <dgm:spPr/>
      <dgm:t>
        <a:bodyPr/>
        <a:lstStyle/>
        <a:p>
          <a:endParaRPr lang="de-DE"/>
        </a:p>
      </dgm:t>
    </dgm:pt>
    <dgm:pt modelId="{95EBFC7D-DE4F-4537-B0F9-0FA6512B93B9}">
      <dgm:prSet custT="1"/>
      <dgm:spPr/>
      <dgm:t>
        <a:bodyPr/>
        <a:lstStyle/>
        <a:p>
          <a:r>
            <a:rPr lang="de-DE" sz="2000" dirty="0" smtClean="0"/>
            <a:t>Die BO-Aktivitäten sind gut </a:t>
          </a:r>
          <a:r>
            <a:rPr lang="de-DE" sz="2000" b="1" dirty="0" smtClean="0">
              <a:solidFill>
                <a:srgbClr val="C00000"/>
              </a:solidFill>
            </a:rPr>
            <a:t>aufeinander abgestimmt </a:t>
          </a:r>
          <a:r>
            <a:rPr lang="de-DE" sz="2000" dirty="0" smtClean="0"/>
            <a:t>und orientieren sich am </a:t>
          </a:r>
          <a:r>
            <a:rPr lang="de-DE" sz="2000" b="1" dirty="0" smtClean="0">
              <a:solidFill>
                <a:srgbClr val="C00000"/>
              </a:solidFill>
            </a:rPr>
            <a:t>Bedarf</a:t>
          </a:r>
          <a:r>
            <a:rPr lang="de-DE" sz="2000" dirty="0" smtClean="0">
              <a:solidFill>
                <a:srgbClr val="C00000"/>
              </a:solidFill>
            </a:rPr>
            <a:t> </a:t>
          </a:r>
          <a:r>
            <a:rPr lang="de-DE" sz="2000" dirty="0" smtClean="0"/>
            <a:t>der Jugendlichen. </a:t>
          </a:r>
          <a:endParaRPr lang="de-DE" sz="2000" dirty="0"/>
        </a:p>
      </dgm:t>
    </dgm:pt>
    <dgm:pt modelId="{8B6C44DD-B77F-4F15-B098-87B0AE919848}" type="parTrans" cxnId="{B72099CC-A12D-43C7-8E33-652E80B37418}">
      <dgm:prSet/>
      <dgm:spPr/>
      <dgm:t>
        <a:bodyPr/>
        <a:lstStyle/>
        <a:p>
          <a:endParaRPr lang="de-DE"/>
        </a:p>
      </dgm:t>
    </dgm:pt>
    <dgm:pt modelId="{94130825-0831-4C7A-895B-53FE0ADB4CA6}" type="sibTrans" cxnId="{B72099CC-A12D-43C7-8E33-652E80B37418}">
      <dgm:prSet/>
      <dgm:spPr/>
      <dgm:t>
        <a:bodyPr/>
        <a:lstStyle/>
        <a:p>
          <a:endParaRPr lang="de-DE"/>
        </a:p>
      </dgm:t>
    </dgm:pt>
    <dgm:pt modelId="{AA94B131-73BD-44FE-827C-EF25FAC8DE2F}">
      <dgm:prSet custT="1"/>
      <dgm:spPr/>
      <dgm:t>
        <a:bodyPr/>
        <a:lstStyle/>
        <a:p>
          <a:r>
            <a:rPr lang="de-DE" sz="1900" dirty="0" smtClean="0"/>
            <a:t>Bei den Jugendlichen, Eltern und Bildungspartnern kommen sie als transparente und konsistente Abfolge an. Dafür werden </a:t>
          </a:r>
          <a:r>
            <a:rPr lang="de-DE" sz="1900" b="1" dirty="0" smtClean="0">
              <a:solidFill>
                <a:srgbClr val="C00000"/>
              </a:solidFill>
            </a:rPr>
            <a:t>geeignete Arbeitsformen </a:t>
          </a:r>
          <a:r>
            <a:rPr lang="de-DE" sz="1900" dirty="0" smtClean="0"/>
            <a:t>und Instrumente entwickelt.  </a:t>
          </a:r>
          <a:endParaRPr lang="de-DE" sz="1900" dirty="0"/>
        </a:p>
      </dgm:t>
    </dgm:pt>
    <dgm:pt modelId="{401CE71F-553B-4A7B-877F-84A4A72A954C}" type="parTrans" cxnId="{3BA75271-D27C-44F6-B57E-F48E9DA4C34D}">
      <dgm:prSet/>
      <dgm:spPr/>
      <dgm:t>
        <a:bodyPr/>
        <a:lstStyle/>
        <a:p>
          <a:endParaRPr lang="de-DE"/>
        </a:p>
      </dgm:t>
    </dgm:pt>
    <dgm:pt modelId="{4517F384-8100-407A-BE51-438C73D7CCC5}" type="sibTrans" cxnId="{3BA75271-D27C-44F6-B57E-F48E9DA4C34D}">
      <dgm:prSet/>
      <dgm:spPr/>
      <dgm:t>
        <a:bodyPr/>
        <a:lstStyle/>
        <a:p>
          <a:endParaRPr lang="de-DE"/>
        </a:p>
      </dgm:t>
    </dgm:pt>
    <dgm:pt modelId="{4BAAD044-5BB2-424A-9710-40303FCACE7A}">
      <dgm:prSet custT="1"/>
      <dgm:spPr/>
      <dgm:t>
        <a:bodyPr/>
        <a:lstStyle/>
        <a:p>
          <a:r>
            <a:rPr lang="de-DE" sz="2000" dirty="0" smtClean="0"/>
            <a:t>BO-Unterrichtsaktivitäten für alle Klassen und Lerngruppen befördern die </a:t>
          </a:r>
          <a:r>
            <a:rPr lang="de-DE" sz="2000" b="1" dirty="0" smtClean="0">
              <a:solidFill>
                <a:srgbClr val="C00000"/>
              </a:solidFill>
            </a:rPr>
            <a:t>Individualisierung</a:t>
          </a:r>
          <a:r>
            <a:rPr lang="de-DE" sz="2000" dirty="0" smtClean="0"/>
            <a:t> der BO-Prozesse.</a:t>
          </a:r>
          <a:endParaRPr lang="de-DE" sz="2000" dirty="0"/>
        </a:p>
      </dgm:t>
    </dgm:pt>
    <dgm:pt modelId="{47B2BFA5-1300-4B03-9B4B-5F3BBA678554}" type="parTrans" cxnId="{A1E69DA7-3904-453A-8EA1-B0BE29FB8C49}">
      <dgm:prSet/>
      <dgm:spPr/>
      <dgm:t>
        <a:bodyPr/>
        <a:lstStyle/>
        <a:p>
          <a:endParaRPr lang="de-DE"/>
        </a:p>
      </dgm:t>
    </dgm:pt>
    <dgm:pt modelId="{D30770E0-2416-4F68-94E1-02C83C311131}" type="sibTrans" cxnId="{A1E69DA7-3904-453A-8EA1-B0BE29FB8C49}">
      <dgm:prSet/>
      <dgm:spPr/>
      <dgm:t>
        <a:bodyPr/>
        <a:lstStyle/>
        <a:p>
          <a:endParaRPr lang="de-DE"/>
        </a:p>
      </dgm:t>
    </dgm:pt>
    <dgm:pt modelId="{A1AE9188-3FCF-4FE3-89BA-546C51F784F6}">
      <dgm:prSet custT="1"/>
      <dgm:spPr/>
      <dgm:t>
        <a:bodyPr/>
        <a:lstStyle/>
        <a:p>
          <a:r>
            <a:rPr lang="de-DE" sz="2000" dirty="0" smtClean="0"/>
            <a:t>Jede Schülerin und jeder Schüler hat eine sachkundige Person, die ihn/sie im BO-Prozess </a:t>
          </a:r>
          <a:r>
            <a:rPr lang="de-DE" sz="2000" b="1" dirty="0" smtClean="0">
              <a:solidFill>
                <a:srgbClr val="C00000"/>
              </a:solidFill>
            </a:rPr>
            <a:t>individuell unterstützt</a:t>
          </a:r>
          <a:r>
            <a:rPr lang="de-DE" sz="2000" dirty="0" smtClean="0"/>
            <a:t>. Die Eltern werden, wo immer möglich, aktiv einbezogen.</a:t>
          </a:r>
          <a:endParaRPr lang="de-DE" sz="2000" dirty="0"/>
        </a:p>
      </dgm:t>
    </dgm:pt>
    <dgm:pt modelId="{1BF1B3A8-2137-40C8-B4B8-0A2D99D9DD54}" type="parTrans" cxnId="{44DB896C-E98A-4BD8-B770-1FEF5D168165}">
      <dgm:prSet/>
      <dgm:spPr/>
      <dgm:t>
        <a:bodyPr/>
        <a:lstStyle/>
        <a:p>
          <a:endParaRPr lang="de-DE"/>
        </a:p>
      </dgm:t>
    </dgm:pt>
    <dgm:pt modelId="{AFD196D8-5F21-44B3-879F-8739B8D07DF6}" type="sibTrans" cxnId="{44DB896C-E98A-4BD8-B770-1FEF5D168165}">
      <dgm:prSet/>
      <dgm:spPr/>
      <dgm:t>
        <a:bodyPr/>
        <a:lstStyle/>
        <a:p>
          <a:endParaRPr lang="de-DE"/>
        </a:p>
      </dgm:t>
    </dgm:pt>
    <dgm:pt modelId="{E4A73C19-543C-45CF-9FEA-5CDF4B692A7C}" type="pres">
      <dgm:prSet presAssocID="{7A4BB8D8-82B3-4197-86CF-F3C798D6976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de-DE"/>
        </a:p>
      </dgm:t>
    </dgm:pt>
    <dgm:pt modelId="{6436B66D-8FD6-4F87-B53C-7560AD95F528}" type="pres">
      <dgm:prSet presAssocID="{93321037-7978-4242-ADB7-50EC019DC40D}" presName="thickLine" presStyleLbl="alignNode1" presStyleIdx="0" presStyleCnt="1"/>
      <dgm:spPr/>
    </dgm:pt>
    <dgm:pt modelId="{702982C8-3B63-4264-A530-B971E0678461}" type="pres">
      <dgm:prSet presAssocID="{93321037-7978-4242-ADB7-50EC019DC40D}" presName="horz1" presStyleCnt="0"/>
      <dgm:spPr/>
    </dgm:pt>
    <dgm:pt modelId="{7CE5C971-B26D-4564-B372-07F9293CE062}" type="pres">
      <dgm:prSet presAssocID="{93321037-7978-4242-ADB7-50EC019DC40D}" presName="tx1" presStyleLbl="revTx" presStyleIdx="0" presStyleCnt="5"/>
      <dgm:spPr/>
      <dgm:t>
        <a:bodyPr/>
        <a:lstStyle/>
        <a:p>
          <a:endParaRPr lang="de-DE"/>
        </a:p>
      </dgm:t>
    </dgm:pt>
    <dgm:pt modelId="{0B34D421-131B-49DF-9046-B1A8DB30A27C}" type="pres">
      <dgm:prSet presAssocID="{93321037-7978-4242-ADB7-50EC019DC40D}" presName="vert1" presStyleCnt="0"/>
      <dgm:spPr/>
    </dgm:pt>
    <dgm:pt modelId="{69B16392-C176-4D65-9473-7C5A41E08600}" type="pres">
      <dgm:prSet presAssocID="{95EBFC7D-DE4F-4537-B0F9-0FA6512B93B9}" presName="vertSpace2a" presStyleCnt="0"/>
      <dgm:spPr/>
    </dgm:pt>
    <dgm:pt modelId="{9C65E77C-C096-4F76-A70E-E73D073692D3}" type="pres">
      <dgm:prSet presAssocID="{95EBFC7D-DE4F-4537-B0F9-0FA6512B93B9}" presName="horz2" presStyleCnt="0"/>
      <dgm:spPr/>
    </dgm:pt>
    <dgm:pt modelId="{F9E8E3E2-C171-4C94-AE19-C7CAB35521EE}" type="pres">
      <dgm:prSet presAssocID="{95EBFC7D-DE4F-4537-B0F9-0FA6512B93B9}" presName="horzSpace2" presStyleCnt="0"/>
      <dgm:spPr/>
    </dgm:pt>
    <dgm:pt modelId="{33E28281-F7AB-4547-B216-F848989F32C8}" type="pres">
      <dgm:prSet presAssocID="{95EBFC7D-DE4F-4537-B0F9-0FA6512B93B9}" presName="tx2" presStyleLbl="revTx" presStyleIdx="1" presStyleCnt="5" custScaleY="78695"/>
      <dgm:spPr/>
      <dgm:t>
        <a:bodyPr/>
        <a:lstStyle/>
        <a:p>
          <a:endParaRPr lang="de-DE"/>
        </a:p>
      </dgm:t>
    </dgm:pt>
    <dgm:pt modelId="{DAB59D8E-9CF9-43D1-9362-12B4F74AE1B9}" type="pres">
      <dgm:prSet presAssocID="{95EBFC7D-DE4F-4537-B0F9-0FA6512B93B9}" presName="vert2" presStyleCnt="0"/>
      <dgm:spPr/>
    </dgm:pt>
    <dgm:pt modelId="{C03D9883-CAC7-43C0-8BD3-FFA00915CB55}" type="pres">
      <dgm:prSet presAssocID="{95EBFC7D-DE4F-4537-B0F9-0FA6512B93B9}" presName="thinLine2b" presStyleLbl="callout" presStyleIdx="0" presStyleCnt="4"/>
      <dgm:spPr/>
    </dgm:pt>
    <dgm:pt modelId="{E7505267-148B-4BBE-84B1-D2A47CF1A088}" type="pres">
      <dgm:prSet presAssocID="{95EBFC7D-DE4F-4537-B0F9-0FA6512B93B9}" presName="vertSpace2b" presStyleCnt="0"/>
      <dgm:spPr/>
    </dgm:pt>
    <dgm:pt modelId="{90419F90-0531-4D8E-80E8-DA9B2E235927}" type="pres">
      <dgm:prSet presAssocID="{AA94B131-73BD-44FE-827C-EF25FAC8DE2F}" presName="horz2" presStyleCnt="0"/>
      <dgm:spPr/>
    </dgm:pt>
    <dgm:pt modelId="{939D505A-97E2-44D9-8256-473195994C7E}" type="pres">
      <dgm:prSet presAssocID="{AA94B131-73BD-44FE-827C-EF25FAC8DE2F}" presName="horzSpace2" presStyleCnt="0"/>
      <dgm:spPr/>
    </dgm:pt>
    <dgm:pt modelId="{70160F05-56B9-4346-9E9D-43732F6B3371}" type="pres">
      <dgm:prSet presAssocID="{AA94B131-73BD-44FE-827C-EF25FAC8DE2F}" presName="tx2" presStyleLbl="revTx" presStyleIdx="2" presStyleCnt="5"/>
      <dgm:spPr/>
      <dgm:t>
        <a:bodyPr/>
        <a:lstStyle/>
        <a:p>
          <a:endParaRPr lang="de-DE"/>
        </a:p>
      </dgm:t>
    </dgm:pt>
    <dgm:pt modelId="{FAF1FF29-63F9-4041-87DE-6F9A5B4EF4C1}" type="pres">
      <dgm:prSet presAssocID="{AA94B131-73BD-44FE-827C-EF25FAC8DE2F}" presName="vert2" presStyleCnt="0"/>
      <dgm:spPr/>
    </dgm:pt>
    <dgm:pt modelId="{A65F659C-7064-45D4-B23F-E6B23666BF47}" type="pres">
      <dgm:prSet presAssocID="{AA94B131-73BD-44FE-827C-EF25FAC8DE2F}" presName="thinLine2b" presStyleLbl="callout" presStyleIdx="1" presStyleCnt="4"/>
      <dgm:spPr/>
    </dgm:pt>
    <dgm:pt modelId="{67F0EFF9-AD07-4932-A59B-A5A9D45993AD}" type="pres">
      <dgm:prSet presAssocID="{AA94B131-73BD-44FE-827C-EF25FAC8DE2F}" presName="vertSpace2b" presStyleCnt="0"/>
      <dgm:spPr/>
    </dgm:pt>
    <dgm:pt modelId="{6228CD7E-4EE2-42DC-A847-4E285C85D395}" type="pres">
      <dgm:prSet presAssocID="{4BAAD044-5BB2-424A-9710-40303FCACE7A}" presName="horz2" presStyleCnt="0"/>
      <dgm:spPr/>
    </dgm:pt>
    <dgm:pt modelId="{751FBFB9-839C-4B5A-AF37-E52122B13973}" type="pres">
      <dgm:prSet presAssocID="{4BAAD044-5BB2-424A-9710-40303FCACE7A}" presName="horzSpace2" presStyleCnt="0"/>
      <dgm:spPr/>
    </dgm:pt>
    <dgm:pt modelId="{E8903543-BFD3-44B7-93E4-E771B378A874}" type="pres">
      <dgm:prSet presAssocID="{4BAAD044-5BB2-424A-9710-40303FCACE7A}" presName="tx2" presStyleLbl="revTx" presStyleIdx="3" presStyleCnt="5"/>
      <dgm:spPr/>
      <dgm:t>
        <a:bodyPr/>
        <a:lstStyle/>
        <a:p>
          <a:endParaRPr lang="de-DE"/>
        </a:p>
      </dgm:t>
    </dgm:pt>
    <dgm:pt modelId="{C647F17B-B2CE-4FE5-BDA5-331F80AB74FA}" type="pres">
      <dgm:prSet presAssocID="{4BAAD044-5BB2-424A-9710-40303FCACE7A}" presName="vert2" presStyleCnt="0"/>
      <dgm:spPr/>
    </dgm:pt>
    <dgm:pt modelId="{FFFA9DD2-ECD1-4650-B474-60502D810A87}" type="pres">
      <dgm:prSet presAssocID="{4BAAD044-5BB2-424A-9710-40303FCACE7A}" presName="thinLine2b" presStyleLbl="callout" presStyleIdx="2" presStyleCnt="4"/>
      <dgm:spPr/>
    </dgm:pt>
    <dgm:pt modelId="{5E027A90-8733-4C31-B842-BBCABEF97B52}" type="pres">
      <dgm:prSet presAssocID="{4BAAD044-5BB2-424A-9710-40303FCACE7A}" presName="vertSpace2b" presStyleCnt="0"/>
      <dgm:spPr/>
    </dgm:pt>
    <dgm:pt modelId="{991CA4F2-0923-4668-A950-F10151C22754}" type="pres">
      <dgm:prSet presAssocID="{A1AE9188-3FCF-4FE3-89BA-546C51F784F6}" presName="horz2" presStyleCnt="0"/>
      <dgm:spPr/>
    </dgm:pt>
    <dgm:pt modelId="{D379C655-BA50-40C7-8CC5-F9AF3F6717A4}" type="pres">
      <dgm:prSet presAssocID="{A1AE9188-3FCF-4FE3-89BA-546C51F784F6}" presName="horzSpace2" presStyleCnt="0"/>
      <dgm:spPr/>
    </dgm:pt>
    <dgm:pt modelId="{C1170656-C70F-4E68-87F9-ACCE02CF09E2}" type="pres">
      <dgm:prSet presAssocID="{A1AE9188-3FCF-4FE3-89BA-546C51F784F6}" presName="tx2" presStyleLbl="revTx" presStyleIdx="4" presStyleCnt="5"/>
      <dgm:spPr/>
      <dgm:t>
        <a:bodyPr/>
        <a:lstStyle/>
        <a:p>
          <a:endParaRPr lang="de-DE"/>
        </a:p>
      </dgm:t>
    </dgm:pt>
    <dgm:pt modelId="{6C8C1A02-6F1A-4E8F-843A-6A9A12ED4899}" type="pres">
      <dgm:prSet presAssocID="{A1AE9188-3FCF-4FE3-89BA-546C51F784F6}" presName="vert2" presStyleCnt="0"/>
      <dgm:spPr/>
    </dgm:pt>
    <dgm:pt modelId="{503E3EF2-8BE0-4F07-872F-348950C2FC11}" type="pres">
      <dgm:prSet presAssocID="{A1AE9188-3FCF-4FE3-89BA-546C51F784F6}" presName="thinLine2b" presStyleLbl="callout" presStyleIdx="3" presStyleCnt="4"/>
      <dgm:spPr/>
    </dgm:pt>
    <dgm:pt modelId="{7BD7BD47-6FC6-4265-87B3-32074B8CBE1F}" type="pres">
      <dgm:prSet presAssocID="{A1AE9188-3FCF-4FE3-89BA-546C51F784F6}" presName="vertSpace2b" presStyleCnt="0"/>
      <dgm:spPr/>
    </dgm:pt>
  </dgm:ptLst>
  <dgm:cxnLst>
    <dgm:cxn modelId="{FCFAD5C3-47DB-46CB-ACD8-78E58D038E15}" type="presOf" srcId="{4BAAD044-5BB2-424A-9710-40303FCACE7A}" destId="{E8903543-BFD3-44B7-93E4-E771B378A874}" srcOrd="0" destOrd="0" presId="urn:microsoft.com/office/officeart/2008/layout/LinedList"/>
    <dgm:cxn modelId="{A1E69DA7-3904-453A-8EA1-B0BE29FB8C49}" srcId="{93321037-7978-4242-ADB7-50EC019DC40D}" destId="{4BAAD044-5BB2-424A-9710-40303FCACE7A}" srcOrd="2" destOrd="0" parTransId="{47B2BFA5-1300-4B03-9B4B-5F3BBA678554}" sibTransId="{D30770E0-2416-4F68-94E1-02C83C311131}"/>
    <dgm:cxn modelId="{3BA75271-D27C-44F6-B57E-F48E9DA4C34D}" srcId="{93321037-7978-4242-ADB7-50EC019DC40D}" destId="{AA94B131-73BD-44FE-827C-EF25FAC8DE2F}" srcOrd="1" destOrd="0" parTransId="{401CE71F-553B-4A7B-877F-84A4A72A954C}" sibTransId="{4517F384-8100-407A-BE51-438C73D7CCC5}"/>
    <dgm:cxn modelId="{4BBCBBEE-1063-47D2-9403-7F2A13B9307E}" type="presOf" srcId="{A1AE9188-3FCF-4FE3-89BA-546C51F784F6}" destId="{C1170656-C70F-4E68-87F9-ACCE02CF09E2}" srcOrd="0" destOrd="0" presId="urn:microsoft.com/office/officeart/2008/layout/LinedList"/>
    <dgm:cxn modelId="{EC5F317B-C25D-4CEA-AB6F-9B28878B16F3}" type="presOf" srcId="{AA94B131-73BD-44FE-827C-EF25FAC8DE2F}" destId="{70160F05-56B9-4346-9E9D-43732F6B3371}" srcOrd="0" destOrd="0" presId="urn:microsoft.com/office/officeart/2008/layout/LinedList"/>
    <dgm:cxn modelId="{B72099CC-A12D-43C7-8E33-652E80B37418}" srcId="{93321037-7978-4242-ADB7-50EC019DC40D}" destId="{95EBFC7D-DE4F-4537-B0F9-0FA6512B93B9}" srcOrd="0" destOrd="0" parTransId="{8B6C44DD-B77F-4F15-B098-87B0AE919848}" sibTransId="{94130825-0831-4C7A-895B-53FE0ADB4CA6}"/>
    <dgm:cxn modelId="{D70E77FF-327A-4E15-BC20-D19A4CC4E336}" type="presOf" srcId="{95EBFC7D-DE4F-4537-B0F9-0FA6512B93B9}" destId="{33E28281-F7AB-4547-B216-F848989F32C8}" srcOrd="0" destOrd="0" presId="urn:microsoft.com/office/officeart/2008/layout/LinedList"/>
    <dgm:cxn modelId="{7215C0A8-AF21-4A6C-A902-19F33FD1218F}" type="presOf" srcId="{93321037-7978-4242-ADB7-50EC019DC40D}" destId="{7CE5C971-B26D-4564-B372-07F9293CE062}" srcOrd="0" destOrd="0" presId="urn:microsoft.com/office/officeart/2008/layout/LinedList"/>
    <dgm:cxn modelId="{D7010A5C-0BAA-4692-8A64-B50377FF790C}" srcId="{7A4BB8D8-82B3-4197-86CF-F3C798D69769}" destId="{93321037-7978-4242-ADB7-50EC019DC40D}" srcOrd="0" destOrd="0" parTransId="{EE7ED69F-A4D7-495F-8261-C07998FF8644}" sibTransId="{537B433B-62AD-4FCF-AE64-3F2B037B8BA3}"/>
    <dgm:cxn modelId="{FF775A11-C630-4B18-ABF0-AF285FD518E6}" type="presOf" srcId="{7A4BB8D8-82B3-4197-86CF-F3C798D69769}" destId="{E4A73C19-543C-45CF-9FEA-5CDF4B692A7C}" srcOrd="0" destOrd="0" presId="urn:microsoft.com/office/officeart/2008/layout/LinedList"/>
    <dgm:cxn modelId="{44DB896C-E98A-4BD8-B770-1FEF5D168165}" srcId="{93321037-7978-4242-ADB7-50EC019DC40D}" destId="{A1AE9188-3FCF-4FE3-89BA-546C51F784F6}" srcOrd="3" destOrd="0" parTransId="{1BF1B3A8-2137-40C8-B4B8-0A2D99D9DD54}" sibTransId="{AFD196D8-5F21-44B3-879F-8739B8D07DF6}"/>
    <dgm:cxn modelId="{FD711BC5-6B57-4637-B3F7-8133E32E35EA}" type="presParOf" srcId="{E4A73C19-543C-45CF-9FEA-5CDF4B692A7C}" destId="{6436B66D-8FD6-4F87-B53C-7560AD95F528}" srcOrd="0" destOrd="0" presId="urn:microsoft.com/office/officeart/2008/layout/LinedList"/>
    <dgm:cxn modelId="{2B8DAFA6-364C-4AB4-B8DE-68E26D2C3F19}" type="presParOf" srcId="{E4A73C19-543C-45CF-9FEA-5CDF4B692A7C}" destId="{702982C8-3B63-4264-A530-B971E0678461}" srcOrd="1" destOrd="0" presId="urn:microsoft.com/office/officeart/2008/layout/LinedList"/>
    <dgm:cxn modelId="{594FE194-D5D4-4D0D-A672-157AD7784A72}" type="presParOf" srcId="{702982C8-3B63-4264-A530-B971E0678461}" destId="{7CE5C971-B26D-4564-B372-07F9293CE062}" srcOrd="0" destOrd="0" presId="urn:microsoft.com/office/officeart/2008/layout/LinedList"/>
    <dgm:cxn modelId="{6F1B8E2F-BBD3-47B5-8B73-794CB0840EC6}" type="presParOf" srcId="{702982C8-3B63-4264-A530-B971E0678461}" destId="{0B34D421-131B-49DF-9046-B1A8DB30A27C}" srcOrd="1" destOrd="0" presId="urn:microsoft.com/office/officeart/2008/layout/LinedList"/>
    <dgm:cxn modelId="{C72401DB-F10B-49C3-83D5-A88E5754443A}" type="presParOf" srcId="{0B34D421-131B-49DF-9046-B1A8DB30A27C}" destId="{69B16392-C176-4D65-9473-7C5A41E08600}" srcOrd="0" destOrd="0" presId="urn:microsoft.com/office/officeart/2008/layout/LinedList"/>
    <dgm:cxn modelId="{A582EDF2-FEF4-44DF-A6DB-91E4CDE6B6D0}" type="presParOf" srcId="{0B34D421-131B-49DF-9046-B1A8DB30A27C}" destId="{9C65E77C-C096-4F76-A70E-E73D073692D3}" srcOrd="1" destOrd="0" presId="urn:microsoft.com/office/officeart/2008/layout/LinedList"/>
    <dgm:cxn modelId="{7D052FA1-3932-442A-95BC-97102D528FAB}" type="presParOf" srcId="{9C65E77C-C096-4F76-A70E-E73D073692D3}" destId="{F9E8E3E2-C171-4C94-AE19-C7CAB35521EE}" srcOrd="0" destOrd="0" presId="urn:microsoft.com/office/officeart/2008/layout/LinedList"/>
    <dgm:cxn modelId="{3F8B2DC6-242D-43EE-9C77-837B538BE156}" type="presParOf" srcId="{9C65E77C-C096-4F76-A70E-E73D073692D3}" destId="{33E28281-F7AB-4547-B216-F848989F32C8}" srcOrd="1" destOrd="0" presId="urn:microsoft.com/office/officeart/2008/layout/LinedList"/>
    <dgm:cxn modelId="{63AF3EBD-FC9D-4D66-88B8-99883DF65AF5}" type="presParOf" srcId="{9C65E77C-C096-4F76-A70E-E73D073692D3}" destId="{DAB59D8E-9CF9-43D1-9362-12B4F74AE1B9}" srcOrd="2" destOrd="0" presId="urn:microsoft.com/office/officeart/2008/layout/LinedList"/>
    <dgm:cxn modelId="{9BD2DFBB-B7D6-4A57-8A50-DFD87735F3CA}" type="presParOf" srcId="{0B34D421-131B-49DF-9046-B1A8DB30A27C}" destId="{C03D9883-CAC7-43C0-8BD3-FFA00915CB55}" srcOrd="2" destOrd="0" presId="urn:microsoft.com/office/officeart/2008/layout/LinedList"/>
    <dgm:cxn modelId="{CCC34A5D-DF24-4D01-9C2E-CEA2DE98885A}" type="presParOf" srcId="{0B34D421-131B-49DF-9046-B1A8DB30A27C}" destId="{E7505267-148B-4BBE-84B1-D2A47CF1A088}" srcOrd="3" destOrd="0" presId="urn:microsoft.com/office/officeart/2008/layout/LinedList"/>
    <dgm:cxn modelId="{7ED917F3-1A59-4920-B141-17A426F63872}" type="presParOf" srcId="{0B34D421-131B-49DF-9046-B1A8DB30A27C}" destId="{90419F90-0531-4D8E-80E8-DA9B2E235927}" srcOrd="4" destOrd="0" presId="urn:microsoft.com/office/officeart/2008/layout/LinedList"/>
    <dgm:cxn modelId="{0276CBD5-AC24-4E08-84F1-FEC249BE9B15}" type="presParOf" srcId="{90419F90-0531-4D8E-80E8-DA9B2E235927}" destId="{939D505A-97E2-44D9-8256-473195994C7E}" srcOrd="0" destOrd="0" presId="urn:microsoft.com/office/officeart/2008/layout/LinedList"/>
    <dgm:cxn modelId="{186506E1-163A-4FA2-9074-22CC9B334389}" type="presParOf" srcId="{90419F90-0531-4D8E-80E8-DA9B2E235927}" destId="{70160F05-56B9-4346-9E9D-43732F6B3371}" srcOrd="1" destOrd="0" presId="urn:microsoft.com/office/officeart/2008/layout/LinedList"/>
    <dgm:cxn modelId="{F449046D-7528-430C-9E1C-C102D93A85E7}" type="presParOf" srcId="{90419F90-0531-4D8E-80E8-DA9B2E235927}" destId="{FAF1FF29-63F9-4041-87DE-6F9A5B4EF4C1}" srcOrd="2" destOrd="0" presId="urn:microsoft.com/office/officeart/2008/layout/LinedList"/>
    <dgm:cxn modelId="{C9F077E0-D96E-4D0D-9CB2-3379F72CA2D8}" type="presParOf" srcId="{0B34D421-131B-49DF-9046-B1A8DB30A27C}" destId="{A65F659C-7064-45D4-B23F-E6B23666BF47}" srcOrd="5" destOrd="0" presId="urn:microsoft.com/office/officeart/2008/layout/LinedList"/>
    <dgm:cxn modelId="{F9ACC4C5-EDC6-48DA-A0BA-4E925C5877E5}" type="presParOf" srcId="{0B34D421-131B-49DF-9046-B1A8DB30A27C}" destId="{67F0EFF9-AD07-4932-A59B-A5A9D45993AD}" srcOrd="6" destOrd="0" presId="urn:microsoft.com/office/officeart/2008/layout/LinedList"/>
    <dgm:cxn modelId="{AC1B579D-5604-45FF-8A23-1733E968C7B6}" type="presParOf" srcId="{0B34D421-131B-49DF-9046-B1A8DB30A27C}" destId="{6228CD7E-4EE2-42DC-A847-4E285C85D395}" srcOrd="7" destOrd="0" presId="urn:microsoft.com/office/officeart/2008/layout/LinedList"/>
    <dgm:cxn modelId="{92D944EB-1055-4824-8A62-84B76EBCE56A}" type="presParOf" srcId="{6228CD7E-4EE2-42DC-A847-4E285C85D395}" destId="{751FBFB9-839C-4B5A-AF37-E52122B13973}" srcOrd="0" destOrd="0" presId="urn:microsoft.com/office/officeart/2008/layout/LinedList"/>
    <dgm:cxn modelId="{DF7DBC5C-DE70-4B0C-9E5E-0A32B51544E1}" type="presParOf" srcId="{6228CD7E-4EE2-42DC-A847-4E285C85D395}" destId="{E8903543-BFD3-44B7-93E4-E771B378A874}" srcOrd="1" destOrd="0" presId="urn:microsoft.com/office/officeart/2008/layout/LinedList"/>
    <dgm:cxn modelId="{4ED6E673-B765-4BCC-A5E5-5C5B07D6EC42}" type="presParOf" srcId="{6228CD7E-4EE2-42DC-A847-4E285C85D395}" destId="{C647F17B-B2CE-4FE5-BDA5-331F80AB74FA}" srcOrd="2" destOrd="0" presId="urn:microsoft.com/office/officeart/2008/layout/LinedList"/>
    <dgm:cxn modelId="{19350D4C-B1F0-47D6-AD1F-751CE002321D}" type="presParOf" srcId="{0B34D421-131B-49DF-9046-B1A8DB30A27C}" destId="{FFFA9DD2-ECD1-4650-B474-60502D810A87}" srcOrd="8" destOrd="0" presId="urn:microsoft.com/office/officeart/2008/layout/LinedList"/>
    <dgm:cxn modelId="{D0BA3780-B012-4342-9493-11EC8FBCA536}" type="presParOf" srcId="{0B34D421-131B-49DF-9046-B1A8DB30A27C}" destId="{5E027A90-8733-4C31-B842-BBCABEF97B52}" srcOrd="9" destOrd="0" presId="urn:microsoft.com/office/officeart/2008/layout/LinedList"/>
    <dgm:cxn modelId="{2BC52A2F-08A4-4A5C-A66D-8742F7441626}" type="presParOf" srcId="{0B34D421-131B-49DF-9046-B1A8DB30A27C}" destId="{991CA4F2-0923-4668-A950-F10151C22754}" srcOrd="10" destOrd="0" presId="urn:microsoft.com/office/officeart/2008/layout/LinedList"/>
    <dgm:cxn modelId="{BBD6A742-08D7-4407-BD99-1BF2305DCF9F}" type="presParOf" srcId="{991CA4F2-0923-4668-A950-F10151C22754}" destId="{D379C655-BA50-40C7-8CC5-F9AF3F6717A4}" srcOrd="0" destOrd="0" presId="urn:microsoft.com/office/officeart/2008/layout/LinedList"/>
    <dgm:cxn modelId="{395FDE10-82BD-4388-943E-E61CF849CE40}" type="presParOf" srcId="{991CA4F2-0923-4668-A950-F10151C22754}" destId="{C1170656-C70F-4E68-87F9-ACCE02CF09E2}" srcOrd="1" destOrd="0" presId="urn:microsoft.com/office/officeart/2008/layout/LinedList"/>
    <dgm:cxn modelId="{E9790948-0030-4EEF-BD83-90DDC3B46143}" type="presParOf" srcId="{991CA4F2-0923-4668-A950-F10151C22754}" destId="{6C8C1A02-6F1A-4E8F-843A-6A9A12ED4899}" srcOrd="2" destOrd="0" presId="urn:microsoft.com/office/officeart/2008/layout/LinedList"/>
    <dgm:cxn modelId="{E2D754FF-EC05-4ECD-87F4-E7760DB4C053}" type="presParOf" srcId="{0B34D421-131B-49DF-9046-B1A8DB30A27C}" destId="{503E3EF2-8BE0-4F07-872F-348950C2FC11}" srcOrd="11" destOrd="0" presId="urn:microsoft.com/office/officeart/2008/layout/LinedList"/>
    <dgm:cxn modelId="{ACB5C431-8C99-4882-96FD-E239478979C9}" type="presParOf" srcId="{0B34D421-131B-49DF-9046-B1A8DB30A27C}" destId="{7BD7BD47-6FC6-4265-87B3-32074B8CBE1F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B66D-8FD6-4F87-B53C-7560AD95F528}">
      <dsp:nvSpPr>
        <dsp:cNvPr id="0" name=""/>
        <dsp:cNvSpPr/>
      </dsp:nvSpPr>
      <dsp:spPr>
        <a:xfrm>
          <a:off x="0" y="0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C971-B26D-4564-B372-07F9293CE062}">
      <dsp:nvSpPr>
        <dsp:cNvPr id="0" name=""/>
        <dsp:cNvSpPr/>
      </dsp:nvSpPr>
      <dsp:spPr>
        <a:xfrm>
          <a:off x="0" y="0"/>
          <a:ext cx="1554480" cy="45392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0" y="0"/>
        <a:ext cx="1554480" cy="4539208"/>
      </dsp:txXfrm>
    </dsp:sp>
    <dsp:sp modelId="{B94A9A55-11CA-428D-8F5C-7C7637F1F8B8}">
      <dsp:nvSpPr>
        <dsp:cNvPr id="0" name=""/>
        <dsp:cNvSpPr/>
      </dsp:nvSpPr>
      <dsp:spPr>
        <a:xfrm>
          <a:off x="1671066" y="70925"/>
          <a:ext cx="6101334" cy="141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Die </a:t>
          </a:r>
          <a:r>
            <a:rPr lang="de-DE" sz="2100" b="1" kern="1200" dirty="0" smtClean="0">
              <a:solidFill>
                <a:srgbClr val="C00000"/>
              </a:solidFill>
            </a:rPr>
            <a:t>Übergänge</a:t>
          </a:r>
          <a:r>
            <a:rPr lang="de-DE" sz="2100" kern="1200" dirty="0" smtClean="0">
              <a:solidFill>
                <a:srgbClr val="C00000"/>
              </a:solidFill>
            </a:rPr>
            <a:t> </a:t>
          </a:r>
          <a:r>
            <a:rPr lang="de-DE" sz="2100" kern="1200" dirty="0" smtClean="0"/>
            <a:t>zwischen allgemeinbildenden Schulen und der weiteren beruflichen oder schulischen Laufbahn der Schülerinnen und Schüler werden frühzeitig vorbereitet und geklärt.</a:t>
          </a:r>
          <a:endParaRPr lang="de-DE" sz="2100" kern="1200" dirty="0"/>
        </a:p>
      </dsp:txBody>
      <dsp:txXfrm>
        <a:off x="1671066" y="70925"/>
        <a:ext cx="6101334" cy="1418502"/>
      </dsp:txXfrm>
    </dsp:sp>
    <dsp:sp modelId="{10F38224-172B-4D19-8E91-A40630D85452}">
      <dsp:nvSpPr>
        <dsp:cNvPr id="0" name=""/>
        <dsp:cNvSpPr/>
      </dsp:nvSpPr>
      <dsp:spPr>
        <a:xfrm>
          <a:off x="1554480" y="1489427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18A44F-DD31-44FB-A688-DD00E5B61E7E}">
      <dsp:nvSpPr>
        <dsp:cNvPr id="0" name=""/>
        <dsp:cNvSpPr/>
      </dsp:nvSpPr>
      <dsp:spPr>
        <a:xfrm>
          <a:off x="1671066" y="1560352"/>
          <a:ext cx="6101334" cy="141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Die Schule und ihre </a:t>
          </a:r>
          <a:r>
            <a:rPr lang="de-DE" sz="2100" b="1" kern="1200" dirty="0" smtClean="0">
              <a:solidFill>
                <a:srgbClr val="C00000"/>
              </a:solidFill>
            </a:rPr>
            <a:t>außerschulischen Partner </a:t>
          </a:r>
          <a:r>
            <a:rPr lang="de-DE" sz="2100" kern="1200" dirty="0" smtClean="0"/>
            <a:t>unterstützen den systematischen Prozess beginnend in Klassenstufe 5. </a:t>
          </a:r>
        </a:p>
      </dsp:txBody>
      <dsp:txXfrm>
        <a:off x="1671066" y="1560352"/>
        <a:ext cx="6101334" cy="1418502"/>
      </dsp:txXfrm>
    </dsp:sp>
    <dsp:sp modelId="{CCFB8AA6-B893-4B5F-BF90-9F6AE2F244A3}">
      <dsp:nvSpPr>
        <dsp:cNvPr id="0" name=""/>
        <dsp:cNvSpPr/>
      </dsp:nvSpPr>
      <dsp:spPr>
        <a:xfrm>
          <a:off x="1554480" y="2978855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D220A7-0B1F-461D-BC08-29ACA3598611}">
      <dsp:nvSpPr>
        <dsp:cNvPr id="0" name=""/>
        <dsp:cNvSpPr/>
      </dsp:nvSpPr>
      <dsp:spPr>
        <a:xfrm>
          <a:off x="1671066" y="3049780"/>
          <a:ext cx="6101334" cy="14185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100" kern="1200" dirty="0" smtClean="0"/>
            <a:t>BO-Angebote müssen zur richtigen Zeit, in der notwendigen </a:t>
          </a:r>
          <a:r>
            <a:rPr lang="de-DE" sz="2100" b="1" kern="1200" dirty="0" smtClean="0">
              <a:solidFill>
                <a:srgbClr val="C00000"/>
              </a:solidFill>
            </a:rPr>
            <a:t>Qualität und Verbindlichkeit </a:t>
          </a:r>
          <a:r>
            <a:rPr lang="de-DE" sz="2100" kern="1200" dirty="0" smtClean="0"/>
            <a:t>umgesetzt werden.</a:t>
          </a:r>
          <a:endParaRPr lang="de-DE" sz="2100" kern="1200" dirty="0"/>
        </a:p>
      </dsp:txBody>
      <dsp:txXfrm>
        <a:off x="1671066" y="3049780"/>
        <a:ext cx="6101334" cy="1418502"/>
      </dsp:txXfrm>
    </dsp:sp>
    <dsp:sp modelId="{7B13ABE8-1E94-411E-AC33-76B0C313D96C}">
      <dsp:nvSpPr>
        <dsp:cNvPr id="0" name=""/>
        <dsp:cNvSpPr/>
      </dsp:nvSpPr>
      <dsp:spPr>
        <a:xfrm>
          <a:off x="1554480" y="4468282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B66D-8FD6-4F87-B53C-7560AD95F528}">
      <dsp:nvSpPr>
        <dsp:cNvPr id="0" name=""/>
        <dsp:cNvSpPr/>
      </dsp:nvSpPr>
      <dsp:spPr>
        <a:xfrm>
          <a:off x="0" y="2216"/>
          <a:ext cx="7772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5C971-B26D-4564-B372-07F9293CE062}">
      <dsp:nvSpPr>
        <dsp:cNvPr id="0" name=""/>
        <dsp:cNvSpPr/>
      </dsp:nvSpPr>
      <dsp:spPr>
        <a:xfrm>
          <a:off x="0" y="2216"/>
          <a:ext cx="1554480" cy="4534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6500" kern="1200" dirty="0"/>
        </a:p>
      </dsp:txBody>
      <dsp:txXfrm>
        <a:off x="0" y="2216"/>
        <a:ext cx="1554480" cy="4534775"/>
      </dsp:txXfrm>
    </dsp:sp>
    <dsp:sp modelId="{33E28281-F7AB-4547-B216-F848989F32C8}">
      <dsp:nvSpPr>
        <dsp:cNvPr id="0" name=""/>
        <dsp:cNvSpPr/>
      </dsp:nvSpPr>
      <dsp:spPr>
        <a:xfrm>
          <a:off x="1671065" y="58347"/>
          <a:ext cx="6101334" cy="8834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Die BO-Aktivitäten sind gut </a:t>
          </a:r>
          <a:r>
            <a:rPr lang="de-DE" sz="2000" b="1" kern="1200" dirty="0" smtClean="0">
              <a:solidFill>
                <a:srgbClr val="C00000"/>
              </a:solidFill>
            </a:rPr>
            <a:t>aufeinander abgestimmt </a:t>
          </a:r>
          <a:r>
            <a:rPr lang="de-DE" sz="2000" kern="1200" dirty="0" smtClean="0"/>
            <a:t>und orientieren sich am </a:t>
          </a:r>
          <a:r>
            <a:rPr lang="de-DE" sz="2000" b="1" kern="1200" dirty="0" smtClean="0">
              <a:solidFill>
                <a:srgbClr val="C00000"/>
              </a:solidFill>
            </a:rPr>
            <a:t>Bedarf</a:t>
          </a:r>
          <a:r>
            <a:rPr lang="de-DE" sz="2000" kern="1200" dirty="0" smtClean="0">
              <a:solidFill>
                <a:srgbClr val="C00000"/>
              </a:solidFill>
            </a:rPr>
            <a:t> </a:t>
          </a:r>
          <a:r>
            <a:rPr lang="de-DE" sz="2000" kern="1200" dirty="0" smtClean="0"/>
            <a:t>der Jugendlichen. </a:t>
          </a:r>
          <a:endParaRPr lang="de-DE" sz="2000" kern="1200" dirty="0"/>
        </a:p>
      </dsp:txBody>
      <dsp:txXfrm>
        <a:off x="1671065" y="58347"/>
        <a:ext cx="6101334" cy="883447"/>
      </dsp:txXfrm>
    </dsp:sp>
    <dsp:sp modelId="{C03D9883-CAC7-43C0-8BD3-FFA00915CB55}">
      <dsp:nvSpPr>
        <dsp:cNvPr id="0" name=""/>
        <dsp:cNvSpPr/>
      </dsp:nvSpPr>
      <dsp:spPr>
        <a:xfrm>
          <a:off x="1554479" y="941795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60F05-56B9-4346-9E9D-43732F6B3371}">
      <dsp:nvSpPr>
        <dsp:cNvPr id="0" name=""/>
        <dsp:cNvSpPr/>
      </dsp:nvSpPr>
      <dsp:spPr>
        <a:xfrm>
          <a:off x="1671065" y="997926"/>
          <a:ext cx="6101334" cy="112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900" kern="1200" dirty="0" smtClean="0"/>
            <a:t>Bei den Jugendlichen, Eltern und Bildungspartnern kommen sie als transparente und konsistente Abfolge an. Dafür werden </a:t>
          </a:r>
          <a:r>
            <a:rPr lang="de-DE" sz="1900" b="1" kern="1200" dirty="0" smtClean="0">
              <a:solidFill>
                <a:srgbClr val="C00000"/>
              </a:solidFill>
            </a:rPr>
            <a:t>geeignete Arbeitsformen </a:t>
          </a:r>
          <a:r>
            <a:rPr lang="de-DE" sz="1900" kern="1200" dirty="0" smtClean="0"/>
            <a:t>und Instrumente entwickelt.  </a:t>
          </a:r>
          <a:endParaRPr lang="de-DE" sz="1900" kern="1200" dirty="0"/>
        </a:p>
      </dsp:txBody>
      <dsp:txXfrm>
        <a:off x="1671065" y="997926"/>
        <a:ext cx="6101334" cy="1122622"/>
      </dsp:txXfrm>
    </dsp:sp>
    <dsp:sp modelId="{A65F659C-7064-45D4-B23F-E6B23666BF47}">
      <dsp:nvSpPr>
        <dsp:cNvPr id="0" name=""/>
        <dsp:cNvSpPr/>
      </dsp:nvSpPr>
      <dsp:spPr>
        <a:xfrm>
          <a:off x="1554479" y="2120549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903543-BFD3-44B7-93E4-E771B378A874}">
      <dsp:nvSpPr>
        <dsp:cNvPr id="0" name=""/>
        <dsp:cNvSpPr/>
      </dsp:nvSpPr>
      <dsp:spPr>
        <a:xfrm>
          <a:off x="1671065" y="2176680"/>
          <a:ext cx="6101334" cy="112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BO-Unterrichtsaktivitäten für alle Klassen und Lerngruppen befördern die </a:t>
          </a:r>
          <a:r>
            <a:rPr lang="de-DE" sz="2000" b="1" kern="1200" dirty="0" smtClean="0">
              <a:solidFill>
                <a:srgbClr val="C00000"/>
              </a:solidFill>
            </a:rPr>
            <a:t>Individualisierung</a:t>
          </a:r>
          <a:r>
            <a:rPr lang="de-DE" sz="2000" kern="1200" dirty="0" smtClean="0"/>
            <a:t> der BO-Prozesse.</a:t>
          </a:r>
          <a:endParaRPr lang="de-DE" sz="2000" kern="1200" dirty="0"/>
        </a:p>
      </dsp:txBody>
      <dsp:txXfrm>
        <a:off x="1671065" y="2176680"/>
        <a:ext cx="6101334" cy="1122622"/>
      </dsp:txXfrm>
    </dsp:sp>
    <dsp:sp modelId="{FFFA9DD2-ECD1-4650-B474-60502D810A87}">
      <dsp:nvSpPr>
        <dsp:cNvPr id="0" name=""/>
        <dsp:cNvSpPr/>
      </dsp:nvSpPr>
      <dsp:spPr>
        <a:xfrm>
          <a:off x="1554479" y="3299302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0656-C70F-4E68-87F9-ACCE02CF09E2}">
      <dsp:nvSpPr>
        <dsp:cNvPr id="0" name=""/>
        <dsp:cNvSpPr/>
      </dsp:nvSpPr>
      <dsp:spPr>
        <a:xfrm>
          <a:off x="1671065" y="3355433"/>
          <a:ext cx="6101334" cy="11226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Jede Schülerin und jeder Schüler hat eine sachkundige Person, die ihn/sie im BO-Prozess </a:t>
          </a:r>
          <a:r>
            <a:rPr lang="de-DE" sz="2000" b="1" kern="1200" dirty="0" smtClean="0">
              <a:solidFill>
                <a:srgbClr val="C00000"/>
              </a:solidFill>
            </a:rPr>
            <a:t>individuell unterstützt</a:t>
          </a:r>
          <a:r>
            <a:rPr lang="de-DE" sz="2000" kern="1200" dirty="0" smtClean="0"/>
            <a:t>. Die Eltern werden, wo immer möglich, aktiv einbezogen.</a:t>
          </a:r>
          <a:endParaRPr lang="de-DE" sz="2000" kern="1200" dirty="0"/>
        </a:p>
      </dsp:txBody>
      <dsp:txXfrm>
        <a:off x="1671065" y="3355433"/>
        <a:ext cx="6101334" cy="1122622"/>
      </dsp:txXfrm>
    </dsp:sp>
    <dsp:sp modelId="{503E3EF2-8BE0-4F07-872F-348950C2FC11}">
      <dsp:nvSpPr>
        <dsp:cNvPr id="0" name=""/>
        <dsp:cNvSpPr/>
      </dsp:nvSpPr>
      <dsp:spPr>
        <a:xfrm>
          <a:off x="1554479" y="4478056"/>
          <a:ext cx="621792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AB6F64F-762D-421A-8CF9-6B4E64CEAE51}" type="datetimeFigureOut">
              <a:rPr lang="de-DE"/>
              <a:pPr>
                <a:defRPr/>
              </a:pPr>
              <a:t>30.03.2020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ABE4471-191D-44CA-A6E7-AEB6D37819C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65028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29700" name="Foliennummernplatzhalter 5"/>
          <p:cNvSpPr>
            <a:spLocks noGrp="1"/>
          </p:cNvSpPr>
          <p:nvPr>
            <p:ph type="sldNum" sz="quarter" idx="5"/>
          </p:nvPr>
        </p:nvSpPr>
        <p:spPr bwMode="auto">
          <a:xfrm>
            <a:off x="5211763" y="8728075"/>
            <a:ext cx="471487" cy="14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latin typeface="Calibri" pitchFamily="34" charset="0"/>
              </a:rPr>
              <a:t>Seite </a:t>
            </a:r>
            <a:fld id="{89223512-06BD-4985-8EEF-2B4CBC9756E5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mtClean="0"/>
          </a:p>
        </p:txBody>
      </p:sp>
      <p:sp>
        <p:nvSpPr>
          <p:cNvPr id="30724" name="Foliennummernplatzhalter 5"/>
          <p:cNvSpPr>
            <a:spLocks noGrp="1"/>
          </p:cNvSpPr>
          <p:nvPr>
            <p:ph type="sldNum" sz="quarter" idx="5"/>
          </p:nvPr>
        </p:nvSpPr>
        <p:spPr bwMode="auto">
          <a:xfrm>
            <a:off x="5283200" y="8728075"/>
            <a:ext cx="400050" cy="14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>
                <a:latin typeface="Calibri" pitchFamily="34" charset="0"/>
              </a:rPr>
              <a:t>Seite </a:t>
            </a:r>
            <a:fld id="{544D9421-9C6C-4E87-B45B-F7F1B46E07A0}" type="slidenum">
              <a:rPr lang="de-DE" altLang="de-DE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DE" altLang="de-DE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z="1600" smtClean="0">
              <a:latin typeface="Times" pitchFamily="18" charset="0"/>
            </a:endParaRPr>
          </a:p>
        </p:txBody>
      </p:sp>
      <p:sp>
        <p:nvSpPr>
          <p:cNvPr id="31748" name="Foliennummernplatzhalter 5"/>
          <p:cNvSpPr>
            <a:spLocks noGrp="1"/>
          </p:cNvSpPr>
          <p:nvPr>
            <p:ph type="sldNum" sz="quarter" idx="5"/>
          </p:nvPr>
        </p:nvSpPr>
        <p:spPr bwMode="auto">
          <a:xfrm>
            <a:off x="5276850" y="8726488"/>
            <a:ext cx="407988" cy="14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>
                <a:latin typeface="Arial" pitchFamily="34" charset="0"/>
              </a:rPr>
              <a:t>Seite </a:t>
            </a:r>
            <a:fld id="{30B3B6FB-15B4-4E5E-9B81-75121340F9DC}" type="slidenum">
              <a:rPr lang="de-DE" altLang="de-DE" sz="1000"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DE" altLang="de-DE" sz="1000">
              <a:latin typeface="Arial" pitchFamily="34" charset="0"/>
            </a:endParaRPr>
          </a:p>
        </p:txBody>
      </p:sp>
      <p:sp>
        <p:nvSpPr>
          <p:cNvPr id="31749" name="Fußzeilenplatzhalt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smtClean="0">
              <a:latin typeface="Arial" pitchFamily="34" charset="0"/>
            </a:endParaRPr>
          </a:p>
        </p:txBody>
      </p:sp>
      <p:sp>
        <p:nvSpPr>
          <p:cNvPr id="31750" name="Kopfzeilenplatzhalt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z="1600" smtClean="0">
              <a:latin typeface="Times" pitchFamily="18" charset="0"/>
            </a:endParaRPr>
          </a:p>
        </p:txBody>
      </p:sp>
      <p:sp>
        <p:nvSpPr>
          <p:cNvPr id="32772" name="Foliennummernplatzhalter 5"/>
          <p:cNvSpPr>
            <a:spLocks noGrp="1"/>
          </p:cNvSpPr>
          <p:nvPr>
            <p:ph type="sldNum" sz="quarter" idx="5"/>
          </p:nvPr>
        </p:nvSpPr>
        <p:spPr bwMode="auto">
          <a:xfrm>
            <a:off x="5276850" y="8726488"/>
            <a:ext cx="407988" cy="14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t>Seite </a:t>
            </a:r>
            <a:fld id="{B38B4456-C171-4358-AD9E-7943407925CD}" type="slidenum"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DE" altLang="de-DE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3" name="Fußzeilenplatzhalt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4" name="Kopfzeilenplatzhalt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DE" altLang="de-DE" sz="1600" smtClean="0">
              <a:latin typeface="Times" pitchFamily="18" charset="0"/>
            </a:endParaRPr>
          </a:p>
        </p:txBody>
      </p:sp>
      <p:sp>
        <p:nvSpPr>
          <p:cNvPr id="33796" name="Foliennummernplatzhalter 5"/>
          <p:cNvSpPr>
            <a:spLocks noGrp="1"/>
          </p:cNvSpPr>
          <p:nvPr>
            <p:ph type="sldNum" sz="quarter" idx="5"/>
          </p:nvPr>
        </p:nvSpPr>
        <p:spPr bwMode="auto">
          <a:xfrm>
            <a:off x="5276850" y="8726488"/>
            <a:ext cx="407988" cy="142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t>Seite </a:t>
            </a:r>
            <a:fld id="{3B474983-91F9-4513-90F0-AC5C00A3EE92}" type="slidenum">
              <a:rPr lang="de-DE" altLang="de-DE" sz="1000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DE" altLang="de-DE" sz="1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797" name="Fußzeilenplatzhalter 6"/>
          <p:cNvSpPr>
            <a:spLocks noGrp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798" name="Kopfzeilenplatzhalter 7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altLang="de-DE" sz="1000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rgbClr val="B70017">
              <a:alpha val="49804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FFFDE9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bg1">
              <a:lumMod val="90000"/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bg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3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Abgerundetes Rechteck 11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3" name="Abgerundetes Rechteck 12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6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eck 14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132856"/>
            <a:ext cx="8333557" cy="1470025"/>
          </a:xfrm>
        </p:spPr>
        <p:txBody>
          <a:bodyPr anchor="b">
            <a:noAutofit/>
          </a:bodyPr>
          <a:lstStyle>
            <a:lvl1pPr algn="l">
              <a:defRPr sz="48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478563" y="3901087"/>
            <a:ext cx="4931619" cy="1690138"/>
          </a:xfrm>
        </p:spPr>
        <p:txBody>
          <a:bodyPr>
            <a:normAutofit/>
          </a:bodyPr>
          <a:lstStyle>
            <a:lvl1pPr marL="64008" indent="0" algn="l">
              <a:buNone/>
              <a:defRPr sz="24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35414"/>
      </p:ext>
    </p:extLst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eck 4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07098"/>
      </p:ext>
    </p:extLst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Titelplatzhalter 21"/>
          <p:cNvSpPr txBox="1">
            <a:spLocks/>
          </p:cNvSpPr>
          <p:nvPr userDrawn="1"/>
        </p:nvSpPr>
        <p:spPr>
          <a:xfrm>
            <a:off x="457200" y="561975"/>
            <a:ext cx="8229600" cy="1066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808"/>
            <a:ext cx="4038600" cy="40324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51335"/>
      </p:ext>
    </p:extLst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hteck 12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hteck 13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hteck 14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544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4008" y="1844824"/>
            <a:ext cx="4032000" cy="457200"/>
          </a:xfrm>
          <a:solidFill>
            <a:schemeClr val="accent1">
              <a:alpha val="25000"/>
            </a:schemeClr>
          </a:solidFill>
          <a:ln w="12700">
            <a:noFill/>
          </a:ln>
        </p:spPr>
        <p:txBody>
          <a:bodyPr anchor="ctr">
            <a:noAutofit/>
          </a:bodyPr>
          <a:lstStyle>
            <a:lvl1pPr marL="45720" indent="0">
              <a:buNone/>
              <a:defRPr sz="20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67544" y="2348880"/>
            <a:ext cx="4032000" cy="3528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4008" y="2348880"/>
            <a:ext cx="4032000" cy="3528392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896352"/>
      </p:ext>
    </p:extLst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eck 2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hteck 3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itelplatzhalter 21"/>
          <p:cNvSpPr txBox="1">
            <a:spLocks/>
          </p:cNvSpPr>
          <p:nvPr userDrawn="1"/>
        </p:nvSpPr>
        <p:spPr>
          <a:xfrm>
            <a:off x="457200" y="561975"/>
            <a:ext cx="8229600" cy="106680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Garamond" panose="02020404030301010803" pitchFamily="18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626311"/>
      </p:ext>
    </p:extLst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hteck 2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hteck 3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hteck 4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hteck 5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22486"/>
      </p:ext>
    </p:extLst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eck 5"/>
          <p:cNvSpPr/>
          <p:nvPr userDrawn="1"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eck 6"/>
          <p:cNvSpPr/>
          <p:nvPr userDrawn="1"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hteck 7"/>
          <p:cNvSpPr/>
          <p:nvPr userDrawn="1"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hteck 8"/>
          <p:cNvSpPr/>
          <p:nvPr userDrawn="1"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hteck 9"/>
          <p:cNvSpPr/>
          <p:nvPr userDrawn="1"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hteck 10"/>
          <p:cNvSpPr/>
          <p:nvPr userDrawn="1"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hteck 11"/>
          <p:cNvSpPr/>
          <p:nvPr userDrawn="1"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64088" y="764704"/>
            <a:ext cx="3383280" cy="792088"/>
          </a:xfrm>
        </p:spPr>
        <p:txBody>
          <a:bodyPr anchor="b">
            <a:noAutofit/>
          </a:bodyPr>
          <a:lstStyle>
            <a:lvl1pPr algn="l">
              <a:buNone/>
              <a:defRPr sz="2400" b="1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5364088" y="1628801"/>
            <a:ext cx="3383280" cy="4248472"/>
          </a:xfrm>
        </p:spPr>
        <p:txBody>
          <a:bodyPr>
            <a:normAutofit/>
          </a:bodyPr>
          <a:lstStyle>
            <a:lvl1pPr marL="9144" indent="0">
              <a:buNone/>
              <a:defRPr sz="20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467544" y="764704"/>
            <a:ext cx="4787208" cy="5112568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13524"/>
      </p:ext>
    </p:extLst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30350" cy="152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Folie </a:t>
            </a:r>
            <a:fld id="{0626222C-6155-40C1-90A4-B7A0CDDD6A71}" type="slidenum">
              <a:rPr lang="de-DE"/>
              <a:pPr>
                <a:defRPr/>
              </a:pPr>
              <a:t>‹Nr.›</a:t>
            </a:fld>
            <a:r>
              <a:rPr lang="de-DE"/>
              <a:t>, 17. Februar 2004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7866063" y="381000"/>
            <a:ext cx="592137" cy="152400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TITEL DES VORTRAGS</a:t>
            </a:r>
          </a:p>
        </p:txBody>
      </p:sp>
    </p:spTree>
    <p:extLst>
      <p:ext uri="{BB962C8B-B14F-4D97-AF65-F5344CB8AC3E}">
        <p14:creationId xmlns:p14="http://schemas.microsoft.com/office/powerpoint/2010/main" val="3887263802"/>
      </p:ext>
    </p:extLst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B70017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-1588" y="0"/>
            <a:ext cx="9144001" cy="92075"/>
          </a:xfrm>
          <a:prstGeom prst="rect">
            <a:avLst/>
          </a:prstGeom>
          <a:solidFill>
            <a:schemeClr val="accent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6" name="Rechteck 35"/>
          <p:cNvSpPr/>
          <p:nvPr/>
        </p:nvSpPr>
        <p:spPr bwMode="invGray">
          <a:xfrm>
            <a:off x="9043988" y="-1588"/>
            <a:ext cx="28575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9" name="Titelplatzhalter 21"/>
          <p:cNvSpPr>
            <a:spLocks noGrp="1"/>
          </p:cNvSpPr>
          <p:nvPr>
            <p:ph type="title"/>
          </p:nvPr>
        </p:nvSpPr>
        <p:spPr bwMode="auto">
          <a:xfrm>
            <a:off x="457200" y="561975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30" name="Textplatzhalter 12"/>
          <p:cNvSpPr>
            <a:spLocks noGrp="1"/>
          </p:cNvSpPr>
          <p:nvPr>
            <p:ph type="body" idx="1"/>
          </p:nvPr>
        </p:nvSpPr>
        <p:spPr bwMode="auto">
          <a:xfrm>
            <a:off x="457200" y="1700213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35" name="Rechteck 34"/>
          <p:cNvSpPr/>
          <p:nvPr/>
        </p:nvSpPr>
        <p:spPr bwMode="invGray">
          <a:xfrm>
            <a:off x="9085263" y="-1588"/>
            <a:ext cx="57150" cy="39528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Rechtec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htec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hteck 38"/>
          <p:cNvSpPr/>
          <p:nvPr/>
        </p:nvSpPr>
        <p:spPr bwMode="invGray">
          <a:xfrm>
            <a:off x="8915400" y="0"/>
            <a:ext cx="55563" cy="396875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hteck 37"/>
          <p:cNvSpPr/>
          <p:nvPr/>
        </p:nvSpPr>
        <p:spPr bwMode="invGray">
          <a:xfrm>
            <a:off x="8975725" y="-1588"/>
            <a:ext cx="26988" cy="39528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transition>
    <p:cut/>
  </p:transition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rgbClr val="404040"/>
          </a:solidFill>
          <a:latin typeface="Garamond" panose="02020404030301010803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404040"/>
          </a:solidFill>
          <a:latin typeface="Garamond" pitchFamily="18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4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sz="2000"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595959"/>
        </a:buClr>
        <a:buFont typeface="Arial" pitchFamily="34" charset="0"/>
        <a:buChar char="•"/>
        <a:defRPr kern="1200">
          <a:solidFill>
            <a:srgbClr val="59595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457200" y="2133600"/>
            <a:ext cx="8332788" cy="1470025"/>
          </a:xfrm>
        </p:spPr>
        <p:txBody>
          <a:bodyPr/>
          <a:lstStyle/>
          <a:p>
            <a:r>
              <a:rPr lang="de-DE" altLang="de-DE" sz="400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Berufliche Orientierung </a:t>
            </a:r>
            <a:br>
              <a:rPr lang="de-DE" altLang="de-DE" sz="400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</a:br>
            <a:r>
              <a:rPr lang="de-DE" altLang="de-DE" sz="4000" smtClean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Übergänge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7838" y="3900488"/>
            <a:ext cx="5173662" cy="2697162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/>
              <a:t>Ausbildungs- </a:t>
            </a:r>
            <a:r>
              <a:rPr lang="de-DE" dirty="0"/>
              <a:t>und Studienorientierung in </a:t>
            </a:r>
            <a:r>
              <a:rPr lang="de-DE" dirty="0" smtClean="0"/>
              <a:t>Baden-Württemberg</a:t>
            </a:r>
          </a:p>
          <a:p>
            <a:pPr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 smtClean="0"/>
          </a:p>
          <a:p>
            <a:pPr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b="1" dirty="0" smtClean="0"/>
          </a:p>
          <a:p>
            <a:pPr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smtClean="0"/>
              <a:t>Thomas Schenk</a:t>
            </a:r>
          </a:p>
          <a:p>
            <a:pPr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smtClean="0"/>
              <a:t>17. September 2016 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838" y="44450"/>
            <a:ext cx="26622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032250"/>
          </a:xfrm>
        </p:spPr>
        <p:txBody>
          <a:bodyPr>
            <a:noAutofit/>
          </a:bodyPr>
          <a:lstStyle/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Eckpunktepapier </a:t>
            </a:r>
            <a:r>
              <a:rPr lang="de-DE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zur Neugestaltung des Übergangs Schule und Beruf weiter </a:t>
            </a:r>
            <a:r>
              <a:rPr lang="de-DE" sz="20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umsetzen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Berufliche </a:t>
            </a:r>
            <a:r>
              <a:rPr lang="de-DE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Orientierung an allen allgemein bildenden Schulen </a:t>
            </a:r>
            <a:r>
              <a:rPr lang="de-D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weiterentwickeln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Attraktive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Ausbildungsangebote entwickeln und Karrierewege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befördern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Jugendlichen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durch flexiblen Einstieg Chancen auf Ausbildung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öffnen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Betriebe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in der Ausbildung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unterstützen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Qualität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der betrieblichen Ausbildung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sichern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Qualität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 Erreichbarkeit der Berufsschule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sichern</a:t>
            </a:r>
            <a:endParaRPr lang="de-DE" sz="20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Durchlässigkeit zwischen beruflicher und akademischer Bildung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ausgestalten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An-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und Ungelernten einen Berufsschulabschluss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ermöglichen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Berufliche </a:t>
            </a:r>
            <a:r>
              <a:rPr lang="de-DE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Bildung </a:t>
            </a:r>
            <a:r>
              <a:rPr lang="de-DE" sz="20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internationalisieren</a:t>
            </a:r>
          </a:p>
          <a:p>
            <a:pPr marL="566928" indent="-45720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defRPr/>
            </a:pPr>
            <a:endParaRPr lang="de-DE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10-Punkte-Programm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b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Ausbildungsbündnisses 2015 - 2018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altLang="de-DE" sz="1600" smtClean="0"/>
              <a:t>Eine </a:t>
            </a:r>
            <a:r>
              <a:rPr lang="de-DE" altLang="de-DE" sz="1600" b="1" smtClean="0"/>
              <a:t>frühe, verbindliche und individuelle berufliche Orientierung </a:t>
            </a:r>
            <a:r>
              <a:rPr lang="de-DE" altLang="de-DE" sz="1600" smtClean="0"/>
              <a:t>an allgemein bildenden Schulen eröffnet den Jugendlichen die Möglichkeit, ein breites Spektrum an Berufen zu erfahren und aktiv kennenzulernen. </a:t>
            </a:r>
          </a:p>
          <a:p>
            <a:pPr>
              <a:lnSpc>
                <a:spcPct val="120000"/>
              </a:lnSpc>
            </a:pPr>
            <a:r>
              <a:rPr lang="de-DE" altLang="de-DE" sz="1600" smtClean="0"/>
              <a:t>Im Bündniszeitraum wird mit dem neuen Bildungsplan die berufliche Orientierung im </a:t>
            </a:r>
            <a:r>
              <a:rPr lang="de-DE" altLang="de-DE" sz="1600" b="1" smtClean="0"/>
              <a:t>Fächerkanon</a:t>
            </a:r>
            <a:r>
              <a:rPr lang="de-DE" altLang="de-DE" sz="1600" smtClean="0"/>
              <a:t> verankert und die </a:t>
            </a:r>
            <a:r>
              <a:rPr lang="de-DE" altLang="de-DE" sz="1600" b="1" smtClean="0"/>
              <a:t>Leitperspektive Berufliche Orientierung </a:t>
            </a:r>
            <a:r>
              <a:rPr lang="de-DE" altLang="de-DE" sz="1600" smtClean="0"/>
              <a:t>für alle Fächer und Klassen der allgemein bildenden Schulen eingeführt.</a:t>
            </a:r>
          </a:p>
          <a:p>
            <a:pPr>
              <a:lnSpc>
                <a:spcPct val="120000"/>
              </a:lnSpc>
            </a:pPr>
            <a:r>
              <a:rPr lang="de-DE" altLang="de-DE" sz="1600" smtClean="0"/>
              <a:t>Eine Systematisierung der beruflichen Orientierung in Kooperation mit außerschulischen Partnern an den allgemein bildenden Schulen wird dazu führen, dass mehr Jugendlichen </a:t>
            </a:r>
            <a:r>
              <a:rPr lang="de-DE" altLang="de-DE" sz="1600" b="1" smtClean="0"/>
              <a:t>besser orientiert und anschlussfähig </a:t>
            </a:r>
            <a:r>
              <a:rPr lang="de-DE" altLang="de-DE" sz="1600" smtClean="0"/>
              <a:t>die Schule verlassen. </a:t>
            </a:r>
          </a:p>
          <a:p>
            <a:pPr>
              <a:lnSpc>
                <a:spcPct val="120000"/>
              </a:lnSpc>
            </a:pPr>
            <a:r>
              <a:rPr lang="de-DE" altLang="de-DE" sz="1600" smtClean="0"/>
              <a:t>Der Zusammenarbeit von Schule, Berufsberatung und weiteren regionalen Partnern kommt dabei eine wichtige Rolle zu. Es geht vor allem um ein </a:t>
            </a:r>
            <a:r>
              <a:rPr lang="de-DE" altLang="de-DE" sz="1600" b="1" smtClean="0"/>
              <a:t>koordiniertes Vorgehen </a:t>
            </a:r>
            <a:r>
              <a:rPr lang="de-DE" altLang="de-DE" sz="1600" smtClean="0"/>
              <a:t>bei der Auswahl und Integration von qualitativ hochwertigen Angeboten der beruflichen Orientierung. </a:t>
            </a:r>
          </a:p>
          <a:p>
            <a:pPr>
              <a:lnSpc>
                <a:spcPct val="120000"/>
              </a:lnSpc>
            </a:pPr>
            <a:r>
              <a:rPr lang="de-DE" altLang="de-DE" sz="1600" smtClean="0"/>
              <a:t>Berufliche Orientierung umfasst die </a:t>
            </a:r>
            <a:r>
              <a:rPr lang="de-DE" altLang="de-DE" sz="1600" b="1" smtClean="0"/>
              <a:t>Ausbildungs- und Studienorientierung</a:t>
            </a:r>
            <a:r>
              <a:rPr lang="de-DE" altLang="de-DE" sz="1600" smtClean="0"/>
              <a:t>.</a:t>
            </a:r>
            <a:endParaRPr lang="de-DE" altLang="de-DE" sz="1600" b="1" smtClean="0"/>
          </a:p>
          <a:p>
            <a:pPr>
              <a:lnSpc>
                <a:spcPct val="120000"/>
              </a:lnSpc>
            </a:pPr>
            <a:endParaRPr lang="de-DE" altLang="de-DE" sz="160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Berufliche Orientierung an allen allgemein bildenden Schulen weiterentwickeln </a:t>
            </a:r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Grafik Übergang Kurzversion 22-10-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00"/>
            <a:ext cx="792162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Grafik Übergang Kurzversion 22-10-2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700"/>
            <a:ext cx="7921625" cy="593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15900" y="477838"/>
            <a:ext cx="8712200" cy="5448300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/>
              <a:t>Berufsorientierung als Aufgabe und in Verantwortung der allgemein bildenden Schule, in Kooperation mit Arbeitsagenturen und weiteren Partnern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b="1" dirty="0"/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Leitprinzip Berufliche Orientierung und neues Schulfach Wirtschaft / Berufs- und Studienorientierung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v</a:t>
            </a:r>
            <a:r>
              <a:rPr lang="de-DE" dirty="0"/>
              <a:t>erbindlicher Beratungsprozess mit Anschlussvereinbarung am Ende der Vorabgangsklasse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i</a:t>
            </a:r>
            <a:r>
              <a:rPr lang="de-DE" dirty="0"/>
              <a:t>ndividuelle Förderung auf der Grundlage von Kompetenzanalysen</a:t>
            </a:r>
          </a:p>
          <a:p>
            <a:pPr marL="342900" indent="-34290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de-DE" dirty="0"/>
              <a:t>e</a:t>
            </a:r>
            <a:r>
              <a:rPr lang="de-DE" dirty="0"/>
              <a:t>nge Begleitung für Jugendliche mit Förderbedarf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838"/>
            <a:ext cx="9144000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487363"/>
          </a:xfrm>
          <a:solidFill>
            <a:srgbClr val="CC3300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tIns="43200" bIns="43200">
            <a:spAutoFit/>
          </a:bodyPr>
          <a:lstStyle/>
          <a:p>
            <a:pPr algn="ctr" fontAlgn="auto">
              <a:spcAft>
                <a:spcPct val="20000"/>
              </a:spcAft>
              <a:defRPr/>
            </a:pPr>
            <a:r>
              <a:rPr kumimoji="1" lang="de-DE" altLang="de-DE" sz="2600" dirty="0" smtClean="0">
                <a:solidFill>
                  <a:srgbClr val="FFFFFF"/>
                </a:solidFill>
                <a:ea typeface="+mn-ea"/>
                <a:cs typeface="+mn-cs"/>
              </a:rPr>
              <a:t>Maßnahmen an allgemein bildenden Schulen</a:t>
            </a:r>
            <a:endParaRPr kumimoji="1" lang="de-DE" altLang="de-DE" sz="2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" name="Inhaltsplatzhalter 1"/>
          <p:cNvSpPr>
            <a:spLocks noGrp="1"/>
          </p:cNvSpPr>
          <p:nvPr>
            <p:ph idx="1"/>
          </p:nvPr>
        </p:nvSpPr>
        <p:spPr>
          <a:xfrm>
            <a:off x="323850" y="2276475"/>
            <a:ext cx="8569325" cy="9366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effektive und effiziente Berufs- und Studienorientierung setzt ein starkes </a:t>
            </a:r>
            <a:r>
              <a:rPr lang="de-DE" b="1" dirty="0" smtClean="0">
                <a:solidFill>
                  <a:srgbClr val="C00000"/>
                </a:solidFill>
              </a:rPr>
              <a:t>Partnernetzwerk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voraus!</a:t>
            </a:r>
          </a:p>
          <a:p>
            <a:pPr marL="0" indent="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>
            <a:off x="323850" y="1125538"/>
            <a:ext cx="85693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e-DE" altLang="de-DE" sz="2800" b="1">
                <a:solidFill>
                  <a:srgbClr val="C00000"/>
                </a:solidFill>
              </a:rPr>
              <a:t>Systematische Weiterentwicklung der Berufs- und Studienorientierung </a:t>
            </a:r>
            <a:endParaRPr lang="de-DE" altLang="de-DE"/>
          </a:p>
        </p:txBody>
      </p:sp>
      <p:sp>
        <p:nvSpPr>
          <p:cNvPr id="2" name="Pfeil nach oben 1"/>
          <p:cNvSpPr>
            <a:spLocks noChangeArrowheads="1"/>
          </p:cNvSpPr>
          <p:nvPr/>
        </p:nvSpPr>
        <p:spPr bwMode="auto">
          <a:xfrm rot="5400000">
            <a:off x="736600" y="3482975"/>
            <a:ext cx="923925" cy="1273175"/>
          </a:xfrm>
          <a:prstGeom prst="upArrow">
            <a:avLst>
              <a:gd name="adj1" fmla="val 50000"/>
              <a:gd name="adj2" fmla="val 4995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endParaRPr lang="de-DE" altLang="de-DE" sz="2400">
              <a:latin typeface="Times" pitchFamily="18" charset="0"/>
            </a:endParaRP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908175" y="3284538"/>
            <a:ext cx="51847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e-DE" altLang="de-DE" sz="2400"/>
              <a:t>Staatliche Schulämter unterstützen und steuern den Prozess durch </a:t>
            </a:r>
            <a:r>
              <a:rPr lang="de-DE" altLang="de-DE" sz="2400" b="1">
                <a:solidFill>
                  <a:srgbClr val="C00000"/>
                </a:solidFill>
              </a:rPr>
              <a:t>Koordinierung</a:t>
            </a:r>
            <a:r>
              <a:rPr lang="de-DE" altLang="de-DE" sz="2400"/>
              <a:t> der Aktivitäten und Qualifizierung!</a:t>
            </a:r>
          </a:p>
          <a:p>
            <a:endParaRPr lang="de-DE" altLang="de-DE" sz="2400"/>
          </a:p>
        </p:txBody>
      </p:sp>
      <p:sp>
        <p:nvSpPr>
          <p:cNvPr id="7" name="Pfeil nach oben 6"/>
          <p:cNvSpPr>
            <a:spLocks noChangeArrowheads="1"/>
          </p:cNvSpPr>
          <p:nvPr/>
        </p:nvSpPr>
        <p:spPr bwMode="auto">
          <a:xfrm rot="-5400000">
            <a:off x="7194550" y="3470275"/>
            <a:ext cx="923925" cy="1273175"/>
          </a:xfrm>
          <a:prstGeom prst="upArrow">
            <a:avLst>
              <a:gd name="adj1" fmla="val 50000"/>
              <a:gd name="adj2" fmla="val 4995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endParaRPr lang="de-DE" altLang="de-DE" sz="2400">
              <a:latin typeface="Times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2" grpId="0" animBg="1"/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487363"/>
          </a:xfrm>
          <a:solidFill>
            <a:srgbClr val="CC3300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tIns="43200" bIns="43200">
            <a:spAutoFit/>
          </a:bodyPr>
          <a:lstStyle/>
          <a:p>
            <a:pPr algn="ctr" fontAlgn="auto">
              <a:spcAft>
                <a:spcPct val="20000"/>
              </a:spcAft>
              <a:defRPr/>
            </a:pPr>
            <a:r>
              <a:rPr kumimoji="1" lang="de-DE" altLang="de-DE" sz="2600" dirty="0" smtClean="0">
                <a:solidFill>
                  <a:srgbClr val="FFFFFF"/>
                </a:solidFill>
                <a:ea typeface="+mn-ea"/>
                <a:cs typeface="+mn-cs"/>
              </a:rPr>
              <a:t>Maßnahmen an allgemein bildenden Schulen</a:t>
            </a:r>
            <a:endParaRPr kumimoji="1" lang="de-DE" altLang="de-DE" sz="2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4579" name="Textfeld 3"/>
          <p:cNvSpPr txBox="1">
            <a:spLocks noChangeArrowheads="1"/>
          </p:cNvSpPr>
          <p:nvPr/>
        </p:nvSpPr>
        <p:spPr bwMode="auto">
          <a:xfrm>
            <a:off x="323850" y="981075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e-DE" altLang="de-DE" sz="2600" b="1"/>
              <a:t>Umsetzung: Beispiel Modellregion Mannheim</a:t>
            </a:r>
            <a:endParaRPr lang="de-DE" altLang="de-DE" sz="260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685800" y="1556792"/>
          <a:ext cx="7772400" cy="453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81" name="Textfeld 1"/>
          <p:cNvSpPr txBox="1">
            <a:spLocks noChangeArrowheads="1"/>
          </p:cNvSpPr>
          <p:nvPr/>
        </p:nvSpPr>
        <p:spPr bwMode="auto">
          <a:xfrm rot="-5400000">
            <a:off x="-785813" y="3040063"/>
            <a:ext cx="4392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de-DE" altLang="de-DE" sz="3200" b="1">
                <a:solidFill>
                  <a:srgbClr val="C00000"/>
                </a:solidFill>
              </a:rPr>
              <a:t>Qualitätsrahmen</a:t>
            </a:r>
            <a:br>
              <a:rPr lang="de-DE" altLang="de-DE" sz="3200" b="1">
                <a:solidFill>
                  <a:srgbClr val="C00000"/>
                </a:solidFill>
              </a:rPr>
            </a:br>
            <a:r>
              <a:rPr lang="de-DE" altLang="de-DE" sz="3200" b="1">
                <a:solidFill>
                  <a:srgbClr val="C00000"/>
                </a:solidFill>
              </a:rPr>
              <a:t>Berufliche Orientierung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487363"/>
          </a:xfrm>
          <a:solidFill>
            <a:srgbClr val="CC3300"/>
          </a:solidFill>
          <a:ln>
            <a:solidFill>
              <a:srgbClr val="FFFFFF"/>
            </a:solidFill>
            <a:miter lim="800000"/>
            <a:headEnd/>
            <a:tailEnd/>
          </a:ln>
        </p:spPr>
        <p:txBody>
          <a:bodyPr tIns="43200" bIns="43200">
            <a:spAutoFit/>
          </a:bodyPr>
          <a:lstStyle/>
          <a:p>
            <a:pPr algn="ctr" fontAlgn="auto">
              <a:spcAft>
                <a:spcPct val="20000"/>
              </a:spcAft>
              <a:defRPr/>
            </a:pPr>
            <a:r>
              <a:rPr kumimoji="1" lang="de-DE" altLang="de-DE" sz="2600" dirty="0" smtClean="0">
                <a:solidFill>
                  <a:srgbClr val="FFFFFF"/>
                </a:solidFill>
                <a:ea typeface="+mn-ea"/>
                <a:cs typeface="+mn-cs"/>
              </a:rPr>
              <a:t>Maßnahmen an allgemein bildenden Schulen</a:t>
            </a:r>
            <a:endParaRPr kumimoji="1" lang="de-DE" altLang="de-DE" sz="2600" dirty="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5603" name="Textfeld 3"/>
          <p:cNvSpPr txBox="1">
            <a:spLocks noChangeArrowheads="1"/>
          </p:cNvSpPr>
          <p:nvPr/>
        </p:nvSpPr>
        <p:spPr bwMode="auto">
          <a:xfrm>
            <a:off x="323850" y="981075"/>
            <a:ext cx="8569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e-DE" altLang="de-DE" sz="2600" b="1"/>
              <a:t>Umsetzung: Beispiel Modellregion Mannheim</a:t>
            </a:r>
            <a:endParaRPr lang="de-DE" altLang="de-DE" sz="260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</p:nvPr>
        </p:nvGraphicFramePr>
        <p:xfrm>
          <a:off x="685800" y="1556792"/>
          <a:ext cx="7772400" cy="4539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5" name="Textfeld 10"/>
          <p:cNvSpPr txBox="1">
            <a:spLocks noChangeArrowheads="1"/>
          </p:cNvSpPr>
          <p:nvPr/>
        </p:nvSpPr>
        <p:spPr bwMode="auto">
          <a:xfrm rot="-5400000">
            <a:off x="-785813" y="3040063"/>
            <a:ext cx="43926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/>
            <a:r>
              <a:rPr lang="de-DE" altLang="de-DE" sz="3200" b="1">
                <a:solidFill>
                  <a:srgbClr val="C00000"/>
                </a:solidFill>
              </a:rPr>
              <a:t>Qualitätsrahmen</a:t>
            </a:r>
            <a:br>
              <a:rPr lang="de-DE" altLang="de-DE" sz="3200" b="1">
                <a:solidFill>
                  <a:srgbClr val="C00000"/>
                </a:solidFill>
              </a:rPr>
            </a:br>
            <a:r>
              <a:rPr lang="de-DE" altLang="de-DE" sz="3200" b="1">
                <a:solidFill>
                  <a:srgbClr val="C00000"/>
                </a:solidFill>
              </a:rPr>
              <a:t>Berufliche Orientierung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pPr algn="ctr"/>
            <a:r>
              <a:rPr lang="de-DE" altLang="de-DE" b="1" smtClean="0">
                <a:latin typeface="Calibri Light" pitchFamily="34" charset="0"/>
              </a:rPr>
              <a:t>Alles für uns!</a:t>
            </a:r>
          </a:p>
        </p:txBody>
      </p:sp>
      <p:pic>
        <p:nvPicPr>
          <p:cNvPr id="26627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192837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66800"/>
          </a:xfrm>
        </p:spPr>
        <p:txBody>
          <a:bodyPr/>
          <a:lstStyle/>
          <a:p>
            <a:r>
              <a:rPr lang="de-DE" altLang="de-DE" smtClean="0">
                <a:latin typeface="Arial Black" pitchFamily="34" charset="0"/>
              </a:rPr>
              <a:t>Selbstständige Schule</a:t>
            </a:r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8785225" cy="445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2"/>
          <p:cNvSpPr txBox="1">
            <a:spLocks/>
          </p:cNvSpPr>
          <p:nvPr/>
        </p:nvSpPr>
        <p:spPr bwMode="auto">
          <a:xfrm>
            <a:off x="395288" y="5530850"/>
            <a:ext cx="83026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de-DE" altLang="de-DE" sz="2400">
                <a:solidFill>
                  <a:srgbClr val="404040"/>
                </a:solidFill>
                <a:latin typeface="Arial Black" pitchFamily="34" charset="0"/>
              </a:rPr>
              <a:t>Ab Herbst 2016: Erarbeitung des Handlungsfelds „Digitale Schule – Schule 4.0“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681537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 Schlüssel für den direkten Übergang in Ausbildung und Studium liegt in den allgemein </a:t>
            </a:r>
            <a:r>
              <a:rPr lang="de-D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bildenden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Schulen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Der Stellenwert der Beruflichen Orientierung ist noch nicht durchgängig in allen Schulen bzw. Schularten erkannt </a:t>
            </a: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dies betrifft alle Beteiligten gleichermaßen!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Die Berufliche Orientierung ist ein – (lebens-)langer Prozess, der nicht früh genug begleitet und beraten werden kann.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Effektive und effiziente Berufliche Orientierung setzt ein starkes Partnernetzwerk voraus!</a:t>
            </a: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0" y="692150"/>
            <a:ext cx="91440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 Orientierung - </a:t>
            </a:r>
            <a:b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Ausbildungs- und Studienorientierung </a:t>
            </a:r>
            <a:br>
              <a:rPr lang="de-DE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Bildungsplan 2016</a:t>
            </a:r>
            <a:b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Veränderungsprozesse erleben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585913"/>
            <a:ext cx="8894762" cy="46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950" y="1700213"/>
            <a:ext cx="8928100" cy="4032250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r>
              <a:rPr lang="de-DE" dirty="0" smtClean="0">
                <a:solidFill>
                  <a:schemeClr val="tx1"/>
                </a:solidFill>
              </a:rPr>
              <a:t>Mit der Bildungsplanreform 2016 wird umgesetzt: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endParaRPr lang="de-DE" b="1" dirty="0">
              <a:solidFill>
                <a:schemeClr val="tx1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de-DE" dirty="0">
                <a:solidFill>
                  <a:schemeClr val="tx1"/>
                </a:solidFill>
                <a:sym typeface="Wingdings"/>
              </a:rPr>
              <a:t>Verankerung der </a:t>
            </a:r>
            <a:r>
              <a:rPr lang="de-DE" b="1" dirty="0">
                <a:solidFill>
                  <a:schemeClr val="tx1"/>
                </a:solidFill>
                <a:sym typeface="Wingdings"/>
              </a:rPr>
              <a:t>Leitperspektive Berufliche Orientierung </a:t>
            </a:r>
            <a:r>
              <a:rPr lang="de-DE" dirty="0">
                <a:solidFill>
                  <a:schemeClr val="tx1"/>
                </a:solidFill>
                <a:sym typeface="Wingdings"/>
              </a:rPr>
              <a:t>in allen Fächern und Schularten (auch Grundschulen)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endParaRPr lang="de-DE" dirty="0" smtClean="0">
              <a:solidFill>
                <a:schemeClr val="tx1"/>
              </a:solidFill>
              <a:sym typeface="Wingdings"/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/>
              <a:buChar char="•"/>
              <a:defRPr/>
            </a:pPr>
            <a:r>
              <a:rPr lang="de-DE" dirty="0" smtClean="0">
                <a:solidFill>
                  <a:schemeClr val="tx1"/>
                </a:solidFill>
                <a:sym typeface="Wingdings"/>
              </a:rPr>
              <a:t>Pflichtfach </a:t>
            </a:r>
            <a:r>
              <a:rPr lang="de-DE" b="1" dirty="0" smtClean="0">
                <a:solidFill>
                  <a:schemeClr val="tx1"/>
                </a:solidFill>
                <a:sym typeface="Wingdings"/>
              </a:rPr>
              <a:t>Wirtschaft/ </a:t>
            </a:r>
            <a:r>
              <a:rPr lang="de-DE" b="1" dirty="0">
                <a:solidFill>
                  <a:schemeClr val="tx1"/>
                </a:solidFill>
                <a:sym typeface="Wingdings"/>
              </a:rPr>
              <a:t>Berufs- und </a:t>
            </a:r>
            <a:r>
              <a:rPr lang="de-DE" b="1" dirty="0" smtClean="0">
                <a:solidFill>
                  <a:schemeClr val="tx1"/>
                </a:solidFill>
                <a:sym typeface="Wingdings"/>
              </a:rPr>
              <a:t>Studienorientierung (WBS) </a:t>
            </a:r>
            <a:r>
              <a:rPr lang="de-DE" dirty="0" smtClean="0">
                <a:solidFill>
                  <a:schemeClr val="tx1"/>
                </a:solidFill>
                <a:sym typeface="Wingdings"/>
              </a:rPr>
              <a:t>in allen allgemein bildenden weiterführenden Schulen </a:t>
            </a:r>
          </a:p>
          <a:p>
            <a:pPr marL="109728" indent="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de-DE" dirty="0">
              <a:solidFill>
                <a:schemeClr val="tx1"/>
              </a:solidFill>
              <a:sym typeface="Wingdings"/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Durchgängige MIN</a:t>
            </a:r>
            <a:r>
              <a:rPr lang="de-DE" b="1" dirty="0" smtClean="0">
                <a:solidFill>
                  <a:schemeClr val="tx1"/>
                </a:solidFill>
              </a:rPr>
              <a:t>T</a:t>
            </a:r>
            <a:r>
              <a:rPr lang="de-DE" dirty="0" smtClean="0">
                <a:solidFill>
                  <a:schemeClr val="tx1"/>
                </a:solidFill>
              </a:rPr>
              <a:t>-Förderung </a:t>
            </a:r>
            <a:r>
              <a:rPr lang="de-DE" dirty="0">
                <a:solidFill>
                  <a:schemeClr val="tx1"/>
                </a:solidFill>
              </a:rPr>
              <a:t>ab Kl. </a:t>
            </a:r>
            <a:r>
              <a:rPr lang="de-DE" dirty="0" smtClean="0">
                <a:solidFill>
                  <a:schemeClr val="tx1"/>
                </a:solidFill>
              </a:rPr>
              <a:t>5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>
              <a:solidFill>
                <a:schemeClr val="tx1"/>
              </a:solidFill>
              <a:sym typeface="Wingdings"/>
            </a:endParaRP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  <a:sym typeface="Wingdings"/>
              </a:rPr>
              <a:t>Aufbaukurs Informatik, Profil- und Wahlfach Informatik</a:t>
            </a:r>
            <a:endParaRPr lang="de-DE" dirty="0">
              <a:solidFill>
                <a:schemeClr val="tx1"/>
              </a:solidFill>
              <a:sym typeface="Wingdings"/>
            </a:endParaRPr>
          </a:p>
          <a:p>
            <a:pPr marL="109728" indent="0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Arial" pitchFamily="34" charset="0"/>
              <a:buNone/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solidFill>
                  <a:schemeClr val="tx1"/>
                </a:solidFill>
              </a:rPr>
              <a:t>Die berufliche Orientierung ist </a:t>
            </a:r>
            <a:r>
              <a:rPr lang="de-DE" dirty="0" smtClean="0">
                <a:solidFill>
                  <a:schemeClr val="tx1"/>
                </a:solidFill>
              </a:rPr>
              <a:t>ein zentraler Teil </a:t>
            </a:r>
            <a:r>
              <a:rPr lang="de-DE" dirty="0">
                <a:solidFill>
                  <a:schemeClr val="tx1"/>
                </a:solidFill>
              </a:rPr>
              <a:t>der </a:t>
            </a:r>
            <a:r>
              <a:rPr lang="de-DE" b="1" dirty="0">
                <a:solidFill>
                  <a:srgbClr val="FF0000"/>
                </a:solidFill>
              </a:rPr>
              <a:t>individuellen Förderung </a:t>
            </a:r>
            <a:r>
              <a:rPr lang="de-DE" dirty="0">
                <a:solidFill>
                  <a:schemeClr val="tx1"/>
                </a:solidFill>
              </a:rPr>
              <a:t>und damit Aufgabe und in Verantwortung </a:t>
            </a:r>
            <a:r>
              <a:rPr lang="de-DE" dirty="0" smtClean="0">
                <a:solidFill>
                  <a:schemeClr val="tx1"/>
                </a:solidFill>
              </a:rPr>
              <a:t>aller allgemein </a:t>
            </a:r>
            <a:r>
              <a:rPr lang="de-DE" dirty="0">
                <a:solidFill>
                  <a:schemeClr val="tx1"/>
                </a:solidFill>
              </a:rPr>
              <a:t>bildenden Schulen </a:t>
            </a:r>
          </a:p>
          <a:p>
            <a:pPr marL="285750" indent="-28575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solidFill>
                  <a:schemeClr val="tx1"/>
                </a:solidFill>
              </a:rPr>
              <a:t>Berufliche Orientierung zieht sich als </a:t>
            </a:r>
            <a:r>
              <a:rPr lang="de-DE" b="1" dirty="0">
                <a:solidFill>
                  <a:srgbClr val="FF0000"/>
                </a:solidFill>
              </a:rPr>
              <a:t>roter Faden </a:t>
            </a:r>
            <a:r>
              <a:rPr lang="de-DE" dirty="0">
                <a:solidFill>
                  <a:schemeClr val="tx1"/>
                </a:solidFill>
              </a:rPr>
              <a:t>durch die verschiedenen Fächer und Klassenstufen der allgemein bildenden </a:t>
            </a:r>
            <a:r>
              <a:rPr lang="de-DE" dirty="0" smtClean="0">
                <a:solidFill>
                  <a:schemeClr val="tx1"/>
                </a:solidFill>
              </a:rPr>
              <a:t>Schulen </a:t>
            </a:r>
            <a:endParaRPr lang="de-DE" dirty="0">
              <a:solidFill>
                <a:schemeClr val="tx1"/>
              </a:solidFill>
            </a:endParaRPr>
          </a:p>
          <a:p>
            <a:pPr marL="285750" indent="-285750" fontAlgn="auto">
              <a:lnSpc>
                <a:spcPct val="110000"/>
              </a:lnSpc>
              <a:spcBef>
                <a:spcPct val="5000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solidFill>
                  <a:schemeClr val="tx1"/>
                </a:solidFill>
              </a:rPr>
              <a:t>Die Schulen erarbeiten - unter Einbeziehung der Berufsberatung und weiterer Partner - ein </a:t>
            </a:r>
            <a:r>
              <a:rPr lang="de-DE" b="1" dirty="0">
                <a:solidFill>
                  <a:srgbClr val="FF0000"/>
                </a:solidFill>
              </a:rPr>
              <a:t>individuelles</a:t>
            </a:r>
            <a:r>
              <a:rPr lang="de-DE" dirty="0">
                <a:solidFill>
                  <a:srgbClr val="FF0000"/>
                </a:solidFill>
              </a:rPr>
              <a:t>, </a:t>
            </a:r>
            <a:r>
              <a:rPr lang="de-DE" b="1" dirty="0">
                <a:solidFill>
                  <a:srgbClr val="FF0000"/>
                </a:solidFill>
              </a:rPr>
              <a:t>auf den jeweiligen Standort zugeschnittenes Konzept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>
                <a:solidFill>
                  <a:schemeClr val="tx1"/>
                </a:solidFill>
              </a:rPr>
              <a:t>mit klaren Strukturen und Verantwortlichkeiten</a:t>
            </a:r>
          </a:p>
          <a:p>
            <a:pPr marL="365760" indent="-256032" fontAlgn="auto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250825" y="692150"/>
            <a:ext cx="8713788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 Orientierung BW – Grundsätze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ct val="50000"/>
              </a:spcBef>
            </a:pPr>
            <a:r>
              <a:rPr lang="de-DE" altLang="de-DE" smtClean="0">
                <a:solidFill>
                  <a:schemeClr val="tx1"/>
                </a:solidFill>
              </a:rPr>
              <a:t>Die Schülerinnen und Schüler absolvieren in Art, Umfang und Zielsetzung </a:t>
            </a:r>
            <a:r>
              <a:rPr lang="de-DE" altLang="de-DE" b="1" smtClean="0">
                <a:solidFill>
                  <a:srgbClr val="FF0000"/>
                </a:solidFill>
              </a:rPr>
              <a:t>differenzierte</a:t>
            </a:r>
            <a:r>
              <a:rPr lang="de-DE" altLang="de-DE" smtClean="0">
                <a:solidFill>
                  <a:schemeClr val="tx1"/>
                </a:solidFill>
              </a:rPr>
              <a:t> und </a:t>
            </a:r>
            <a:r>
              <a:rPr lang="de-DE" altLang="de-DE" b="1" smtClean="0">
                <a:solidFill>
                  <a:srgbClr val="FF0000"/>
                </a:solidFill>
              </a:rPr>
              <a:t>passgenaue</a:t>
            </a:r>
            <a:r>
              <a:rPr lang="de-DE" altLang="de-DE" smtClean="0">
                <a:solidFill>
                  <a:schemeClr val="tx1"/>
                </a:solidFill>
              </a:rPr>
              <a:t> </a:t>
            </a:r>
            <a:r>
              <a:rPr lang="de-DE" altLang="de-DE" b="1" smtClean="0">
                <a:solidFill>
                  <a:srgbClr val="FF0000"/>
                </a:solidFill>
              </a:rPr>
              <a:t>Praxisphasen</a:t>
            </a:r>
          </a:p>
          <a:p>
            <a:pPr marL="285750" indent="-285750">
              <a:spcBef>
                <a:spcPct val="50000"/>
              </a:spcBef>
            </a:pPr>
            <a:r>
              <a:rPr lang="de-DE" altLang="de-DE" smtClean="0">
                <a:solidFill>
                  <a:schemeClr val="tx1"/>
                </a:solidFill>
              </a:rPr>
              <a:t>Die Schülerinnen und Schüler erhalten eine </a:t>
            </a:r>
            <a:r>
              <a:rPr lang="de-DE" altLang="de-DE" b="1" smtClean="0">
                <a:solidFill>
                  <a:srgbClr val="FF0000"/>
                </a:solidFill>
              </a:rPr>
              <a:t>bedarfsgerechte Beratung und</a:t>
            </a:r>
            <a:r>
              <a:rPr lang="de-DE" altLang="de-DE" smtClean="0">
                <a:solidFill>
                  <a:srgbClr val="FF0000"/>
                </a:solidFill>
              </a:rPr>
              <a:t> </a:t>
            </a:r>
            <a:r>
              <a:rPr lang="de-DE" altLang="de-DE" b="1" smtClean="0">
                <a:solidFill>
                  <a:srgbClr val="FF0000"/>
                </a:solidFill>
              </a:rPr>
              <a:t>Begleitung</a:t>
            </a:r>
            <a:r>
              <a:rPr lang="de-DE" altLang="de-DE" smtClean="0">
                <a:solidFill>
                  <a:schemeClr val="tx1"/>
                </a:solidFill>
              </a:rPr>
              <a:t> im Prozess der beruflichen Orientierung durch Schule, Lehrkräfte, Berufsberatung und weitere Partner </a:t>
            </a:r>
          </a:p>
          <a:p>
            <a:pPr marL="285750" lvl="1" indent="-285750">
              <a:spcBef>
                <a:spcPct val="50000"/>
              </a:spcBef>
            </a:pPr>
            <a:r>
              <a:rPr lang="de-DE" altLang="de-DE" smtClean="0">
                <a:solidFill>
                  <a:schemeClr val="tx1"/>
                </a:solidFill>
              </a:rPr>
              <a:t>Die Möglichkeit des </a:t>
            </a:r>
            <a:r>
              <a:rPr lang="de-DE" altLang="de-DE" b="1" smtClean="0">
                <a:solidFill>
                  <a:srgbClr val="FF0000"/>
                </a:solidFill>
              </a:rPr>
              <a:t>direkten Übergangs in eine berufliche Ausbildung </a:t>
            </a:r>
            <a:r>
              <a:rPr lang="de-DE" altLang="de-DE" smtClean="0">
                <a:solidFill>
                  <a:schemeClr val="tx1"/>
                </a:solidFill>
              </a:rPr>
              <a:t>mit den anschließenden Karriereperspektiven wird als Alternative zu einem </a:t>
            </a:r>
            <a:r>
              <a:rPr lang="de-DE" altLang="de-DE" b="1" smtClean="0">
                <a:solidFill>
                  <a:srgbClr val="FF0000"/>
                </a:solidFill>
              </a:rPr>
              <a:t>Studium an der Hochschule </a:t>
            </a:r>
            <a:r>
              <a:rPr lang="de-DE" altLang="de-DE" smtClean="0">
                <a:solidFill>
                  <a:schemeClr val="tx1"/>
                </a:solidFill>
              </a:rPr>
              <a:t>anerkannt</a:t>
            </a:r>
            <a:r>
              <a:rPr lang="de-DE" altLang="de-DE" smtClean="0"/>
              <a:t>.</a:t>
            </a: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250825" y="692150"/>
            <a:ext cx="8713788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Berufliche Orientierung BW – Grundsätze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3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r>
              <a:rPr lang="de-DE" altLang="de-DE" smtClean="0">
                <a:latin typeface="Arial" pitchFamily="34" charset="0"/>
                <a:cs typeface="Arial" pitchFamily="34" charset="0"/>
              </a:rPr>
              <a:t>Aktuelle Herausforderungen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07950" y="1700213"/>
            <a:ext cx="8928100" cy="4752975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Planung und Gestaltung des Faches WBS und Qualifizierung der Lehrkräfte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Prozessbegleitendes </a:t>
            </a:r>
            <a:r>
              <a:rPr lang="de-DE" b="1" dirty="0" smtClean="0">
                <a:solidFill>
                  <a:schemeClr val="tx1"/>
                </a:solidFill>
              </a:rPr>
              <a:t>Portfolio-Instrument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>
                <a:solidFill>
                  <a:schemeClr val="tx1"/>
                </a:solidFill>
              </a:rPr>
              <a:t>Schulspezifisches</a:t>
            </a:r>
            <a:r>
              <a:rPr lang="de-DE" b="1" dirty="0">
                <a:solidFill>
                  <a:schemeClr val="tx1"/>
                </a:solidFill>
              </a:rPr>
              <a:t> Standortkonzept</a:t>
            </a:r>
            <a:r>
              <a:rPr lang="de-DE" dirty="0">
                <a:solidFill>
                  <a:schemeClr val="tx1"/>
                </a:solidFill>
              </a:rPr>
              <a:t> mit </a:t>
            </a:r>
            <a:r>
              <a:rPr lang="de-DE" dirty="0" smtClean="0">
                <a:solidFill>
                  <a:schemeClr val="tx1"/>
                </a:solidFill>
              </a:rPr>
              <a:t>Berufsberatung und Partnern</a:t>
            </a:r>
            <a:endParaRPr lang="de-DE" dirty="0">
              <a:solidFill>
                <a:schemeClr val="tx1"/>
              </a:solidFill>
            </a:endParaRP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Individualisierung des </a:t>
            </a:r>
            <a:r>
              <a:rPr lang="de-DE" b="1" dirty="0" smtClean="0">
                <a:solidFill>
                  <a:schemeClr val="tx1"/>
                </a:solidFill>
              </a:rPr>
              <a:t>BO-Prozesses</a:t>
            </a: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dirty="0" smtClean="0">
                <a:solidFill>
                  <a:schemeClr val="tx1"/>
                </a:solidFill>
              </a:rPr>
              <a:t>und der </a:t>
            </a:r>
            <a:r>
              <a:rPr lang="de-DE" b="1" dirty="0" smtClean="0">
                <a:solidFill>
                  <a:schemeClr val="tx1"/>
                </a:solidFill>
              </a:rPr>
              <a:t>Praxisphasen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smtClean="0">
                <a:solidFill>
                  <a:schemeClr val="tx1"/>
                </a:solidFill>
              </a:rPr>
              <a:t>Ausbildung</a:t>
            </a:r>
            <a:r>
              <a:rPr lang="de-DE" dirty="0" smtClean="0">
                <a:solidFill>
                  <a:schemeClr val="tx1"/>
                </a:solidFill>
              </a:rPr>
              <a:t>s- </a:t>
            </a:r>
            <a:r>
              <a:rPr lang="de-DE" u="sng" dirty="0" smtClean="0">
                <a:solidFill>
                  <a:schemeClr val="tx1"/>
                </a:solidFill>
              </a:rPr>
              <a:t>und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r>
              <a:rPr lang="de-DE" b="1" dirty="0" smtClean="0">
                <a:solidFill>
                  <a:schemeClr val="tx1"/>
                </a:solidFill>
              </a:rPr>
              <a:t>Studien</a:t>
            </a:r>
            <a:r>
              <a:rPr lang="de-DE" dirty="0" smtClean="0">
                <a:solidFill>
                  <a:schemeClr val="tx1"/>
                </a:solidFill>
              </a:rPr>
              <a:t>orientierung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 smtClean="0">
                <a:solidFill>
                  <a:schemeClr val="tx1"/>
                </a:solidFill>
              </a:rPr>
              <a:t>Kompetenzanalysen</a:t>
            </a:r>
            <a:r>
              <a:rPr lang="de-DE" dirty="0" smtClean="0">
                <a:solidFill>
                  <a:schemeClr val="tx1"/>
                </a:solidFill>
              </a:rPr>
              <a:t>, Begleit- und Beratungsstruktur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Entwicklung eines </a:t>
            </a:r>
            <a:r>
              <a:rPr lang="de-DE" b="1" dirty="0" smtClean="0">
                <a:solidFill>
                  <a:schemeClr val="tx1"/>
                </a:solidFill>
              </a:rPr>
              <a:t>Modulbaukastens BO: </a:t>
            </a:r>
            <a:r>
              <a:rPr lang="de-DE" sz="3300" b="1" dirty="0" smtClean="0">
                <a:solidFill>
                  <a:schemeClr val="bg2"/>
                </a:solidFill>
              </a:rPr>
              <a:t>www.bo-bw.de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b="1" dirty="0">
                <a:solidFill>
                  <a:schemeClr val="tx1"/>
                </a:solidFill>
              </a:rPr>
              <a:t>Inklusive</a:t>
            </a:r>
            <a:r>
              <a:rPr lang="de-DE" dirty="0">
                <a:solidFill>
                  <a:schemeClr val="tx1"/>
                </a:solidFill>
              </a:rPr>
              <a:t> Berufliche Orientierung </a:t>
            </a:r>
            <a:endParaRPr lang="de-DE" dirty="0" smtClean="0">
              <a:solidFill>
                <a:schemeClr val="tx1"/>
              </a:solidFill>
            </a:endParaRP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Berufliche Orientierung für </a:t>
            </a:r>
            <a:r>
              <a:rPr lang="de-DE" b="1" dirty="0" smtClean="0">
                <a:solidFill>
                  <a:schemeClr val="tx1"/>
                </a:solidFill>
              </a:rPr>
              <a:t>zugewanderte Jugendliche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Aktive Einbindung der </a:t>
            </a:r>
            <a:r>
              <a:rPr lang="de-DE" b="1" dirty="0" smtClean="0">
                <a:solidFill>
                  <a:schemeClr val="tx1"/>
                </a:solidFill>
              </a:rPr>
              <a:t>Eltern</a:t>
            </a: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r>
              <a:rPr lang="de-DE" dirty="0" smtClean="0">
                <a:solidFill>
                  <a:schemeClr val="tx1"/>
                </a:solidFill>
              </a:rPr>
              <a:t>…..</a:t>
            </a:r>
            <a:endParaRPr lang="de-DE" dirty="0">
              <a:solidFill>
                <a:schemeClr val="tx1"/>
              </a:solidFill>
            </a:endParaRPr>
          </a:p>
          <a:p>
            <a:pPr marL="365760" indent="-256032" fontAlgn="auto">
              <a:lnSpc>
                <a:spcPct val="150000"/>
              </a:lnSpc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defRPr/>
            </a:pP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333375"/>
            <a:ext cx="58324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Inhaltsplatzhalter 1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032250"/>
          </a:xfrm>
        </p:spPr>
        <p:txBody>
          <a:bodyPr/>
          <a:lstStyle/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Eckpunktepapier zur Neugestaltung des Übergangs Schule und Beruf weiter umsetzen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Berufliche Orientierung an allen allgemein bildenden Schulen weiterentwickeln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Attraktive Ausbildungsangebote entwickeln und Karrierewege befördern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Jugendlichen durch flexiblen Einstieg Chancen auf Ausbildung öffnen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Betriebe in der Ausbildung unterstützen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Qualität der betrieblichen Ausbildung sichern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Qualität und Erreichbarkeit der Berufsschule sichern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Durchlässigkeit zwischen beruflicher und akademischer Bildung ausgestalten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An- und Ungelernten einen Berufsschulabschluss ermöglichen</a:t>
            </a:r>
          </a:p>
          <a:p>
            <a:pPr marL="566738" indent="-457200">
              <a:buFont typeface="Trebuchet MS" pitchFamily="34" charset="0"/>
              <a:buAutoNum type="arabicPeriod"/>
            </a:pPr>
            <a:r>
              <a:rPr lang="de-DE" altLang="de-DE" sz="2000" smtClean="0"/>
              <a:t>Berufliche Bildung internationalisieren</a:t>
            </a:r>
          </a:p>
          <a:p>
            <a:pPr marL="566738" indent="-457200">
              <a:buFont typeface="Trebuchet MS" pitchFamily="34" charset="0"/>
              <a:buAutoNum type="arabicPeriod"/>
            </a:pPr>
            <a:endParaRPr lang="de-DE" altLang="de-DE" sz="200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10-Punkte-Programm 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 </a:t>
            </a:r>
            <a:b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Ausbildungsbündnisses 2015 - 2018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tvorlage_rot Logo Bildung">
  <a:themeElements>
    <a:clrScheme name="Benutzerdefiniert 6">
      <a:dk1>
        <a:srgbClr val="000000"/>
      </a:dk1>
      <a:lt1>
        <a:srgbClr val="FFFFC1"/>
      </a:lt1>
      <a:dk2>
        <a:srgbClr val="5F5F5F"/>
      </a:dk2>
      <a:lt2>
        <a:srgbClr val="BF0000"/>
      </a:lt2>
      <a:accent1>
        <a:srgbClr val="FF6D6D"/>
      </a:accent1>
      <a:accent2>
        <a:srgbClr val="BF0000"/>
      </a:accent2>
      <a:accent3>
        <a:srgbClr val="BF0000"/>
      </a:accent3>
      <a:accent4>
        <a:srgbClr val="920000"/>
      </a:accent4>
      <a:accent5>
        <a:srgbClr val="C9C9C9"/>
      </a:accent5>
      <a:accent6>
        <a:srgbClr val="920000"/>
      </a:accent6>
      <a:hlink>
        <a:srgbClr val="FF0000"/>
      </a:hlink>
      <a:folHlink>
        <a:srgbClr val="7030A0"/>
      </a:folHlink>
    </a:clrScheme>
    <a:fontScheme name="Rhea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hea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Formatvorlage_rot Logo Bildung</Template>
  <TotalTime>0</TotalTime>
  <Words>875</Words>
  <Application>Microsoft Office PowerPoint</Application>
  <PresentationFormat>Bildschirmpräsentation (4:3)</PresentationFormat>
  <Paragraphs>103</Paragraphs>
  <Slides>18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8" baseType="lpstr">
      <vt:lpstr>Georgia</vt:lpstr>
      <vt:lpstr>Arial</vt:lpstr>
      <vt:lpstr>Garamond</vt:lpstr>
      <vt:lpstr>Calibri</vt:lpstr>
      <vt:lpstr>Wingdings</vt:lpstr>
      <vt:lpstr>Trebuchet MS</vt:lpstr>
      <vt:lpstr>Times</vt:lpstr>
      <vt:lpstr>Calibri Light</vt:lpstr>
      <vt:lpstr>Arial Black</vt:lpstr>
      <vt:lpstr>Formatvorlage_rot Logo Bildung</vt:lpstr>
      <vt:lpstr>Berufliche Orientierung  Übergänge</vt:lpstr>
      <vt:lpstr>Berufliche Orientierung -  Ausbildungs- und Studienorientierung  </vt:lpstr>
      <vt:lpstr>Bildungsplan 2016 Veränderungsprozesse erleben</vt:lpstr>
      <vt:lpstr>PowerPoint-Präsentation</vt:lpstr>
      <vt:lpstr>Berufliche Orientierung BW – Grundsätze</vt:lpstr>
      <vt:lpstr>Berufliche Orientierung BW – Grundsätze</vt:lpstr>
      <vt:lpstr>Aktuelle Herausforderungen</vt:lpstr>
      <vt:lpstr>PowerPoint-Präsentation</vt:lpstr>
      <vt:lpstr>Das 10-Punkte-Programm des  Ausbildungsbündnisses 2015 - 2018 </vt:lpstr>
      <vt:lpstr>Das 10-Punkte-Programm des  Ausbildungsbündnisses 2015 - 2018 </vt:lpstr>
      <vt:lpstr>2. Berufliche Orientierung an allen allgemein bildenden Schulen weiterentwickeln  </vt:lpstr>
      <vt:lpstr>PowerPoint-Präsentation</vt:lpstr>
      <vt:lpstr>PowerPoint-Präsentation</vt:lpstr>
      <vt:lpstr>Maßnahmen an allgemein bildenden Schulen</vt:lpstr>
      <vt:lpstr>Maßnahmen an allgemein bildenden Schulen</vt:lpstr>
      <vt:lpstr>Maßnahmen an allgemein bildenden Schulen</vt:lpstr>
      <vt:lpstr>Alles für uns!</vt:lpstr>
      <vt:lpstr>Selbstständige Schule</vt:lpstr>
    </vt:vector>
  </TitlesOfParts>
  <Company>IZLBW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Schock, Kai (KM)</dc:creator>
  <cp:lastModifiedBy>Oechsler, Georg (SSA Heilbronn)</cp:lastModifiedBy>
  <cp:revision>124</cp:revision>
  <cp:lastPrinted>2015-03-31T14:33:43Z</cp:lastPrinted>
  <dcterms:created xsi:type="dcterms:W3CDTF">2014-03-18T09:41:04Z</dcterms:created>
  <dcterms:modified xsi:type="dcterms:W3CDTF">2020-03-30T12:16:14Z</dcterms:modified>
</cp:coreProperties>
</file>