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83" r:id="rId2"/>
    <p:sldMasterId id="2147483695" r:id="rId3"/>
  </p:sldMasterIdLst>
  <p:notesMasterIdLst>
    <p:notesMasterId r:id="rId25"/>
  </p:notesMasterIdLst>
  <p:handoutMasterIdLst>
    <p:handoutMasterId r:id="rId26"/>
  </p:handoutMasterIdLst>
  <p:sldIdLst>
    <p:sldId id="262" r:id="rId4"/>
    <p:sldId id="278" r:id="rId5"/>
    <p:sldId id="279" r:id="rId6"/>
    <p:sldId id="263" r:id="rId7"/>
    <p:sldId id="269" r:id="rId8"/>
    <p:sldId id="268" r:id="rId9"/>
    <p:sldId id="271" r:id="rId10"/>
    <p:sldId id="272" r:id="rId11"/>
    <p:sldId id="275" r:id="rId12"/>
    <p:sldId id="270" r:id="rId13"/>
    <p:sldId id="264" r:id="rId14"/>
    <p:sldId id="256" r:id="rId15"/>
    <p:sldId id="257" r:id="rId16"/>
    <p:sldId id="258" r:id="rId17"/>
    <p:sldId id="259" r:id="rId18"/>
    <p:sldId id="260" r:id="rId19"/>
    <p:sldId id="276" r:id="rId20"/>
    <p:sldId id="274" r:id="rId21"/>
    <p:sldId id="265" r:id="rId22"/>
    <p:sldId id="266" r:id="rId23"/>
    <p:sldId id="267" r:id="rId24"/>
  </p:sldIdLst>
  <p:sldSz cx="9144000" cy="6858000" type="screen4x3"/>
  <p:notesSz cx="6858000" cy="9926638"/>
  <p:defaultTextStyle>
    <a:defPPr>
      <a:defRPr lang="de-DE"/>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288" autoAdjust="0"/>
    <p:restoredTop sz="94660"/>
  </p:normalViewPr>
  <p:slideViewPr>
    <p:cSldViewPr>
      <p:cViewPr>
        <p:scale>
          <a:sx n="107" d="100"/>
          <a:sy n="107" d="100"/>
        </p:scale>
        <p:origin x="-2070" y="-16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96888"/>
          </a:xfrm>
          <a:prstGeom prst="rect">
            <a:avLst/>
          </a:prstGeom>
        </p:spPr>
        <p:txBody>
          <a:bodyPr vert="horz" lIns="91440" tIns="45720" rIns="91440" bIns="45720" rtlCol="0"/>
          <a:lstStyle>
            <a:lvl1pPr algn="l">
              <a:defRPr sz="1200"/>
            </a:lvl1pPr>
          </a:lstStyle>
          <a:p>
            <a:pPr>
              <a:defRPr/>
            </a:pPr>
            <a:endParaRPr lang="de-DE"/>
          </a:p>
        </p:txBody>
      </p:sp>
      <p:sp>
        <p:nvSpPr>
          <p:cNvPr id="3" name="Datumsplatzhalter 2"/>
          <p:cNvSpPr>
            <a:spLocks noGrp="1"/>
          </p:cNvSpPr>
          <p:nvPr>
            <p:ph type="dt" sz="quarter" idx="1"/>
          </p:nvPr>
        </p:nvSpPr>
        <p:spPr>
          <a:xfrm>
            <a:off x="3884613" y="0"/>
            <a:ext cx="2971800" cy="496888"/>
          </a:xfrm>
          <a:prstGeom prst="rect">
            <a:avLst/>
          </a:prstGeom>
        </p:spPr>
        <p:txBody>
          <a:bodyPr vert="horz" lIns="91440" tIns="45720" rIns="91440" bIns="45720" rtlCol="0"/>
          <a:lstStyle>
            <a:lvl1pPr algn="r">
              <a:defRPr sz="1200"/>
            </a:lvl1pPr>
          </a:lstStyle>
          <a:p>
            <a:pPr>
              <a:defRPr/>
            </a:pPr>
            <a:fld id="{1BE89BEE-AF43-4BBB-AAD4-B7526C62DA5A}" type="datetimeFigureOut">
              <a:rPr lang="de-DE"/>
              <a:pPr>
                <a:defRPr/>
              </a:pPr>
              <a:t>03.02.2020</a:t>
            </a:fld>
            <a:endParaRPr lang="de-DE"/>
          </a:p>
        </p:txBody>
      </p:sp>
      <p:sp>
        <p:nvSpPr>
          <p:cNvPr id="4" name="Fußzeilenplatzhalter 3"/>
          <p:cNvSpPr>
            <a:spLocks noGrp="1"/>
          </p:cNvSpPr>
          <p:nvPr>
            <p:ph type="ftr" sz="quarter" idx="2"/>
          </p:nvPr>
        </p:nvSpPr>
        <p:spPr>
          <a:xfrm>
            <a:off x="0" y="9428163"/>
            <a:ext cx="2971800" cy="496887"/>
          </a:xfrm>
          <a:prstGeom prst="rect">
            <a:avLst/>
          </a:prstGeom>
        </p:spPr>
        <p:txBody>
          <a:bodyPr vert="horz" lIns="91440" tIns="45720" rIns="91440" bIns="45720" rtlCol="0" anchor="b"/>
          <a:lstStyle>
            <a:lvl1pPr algn="l">
              <a:defRPr sz="1200"/>
            </a:lvl1pPr>
          </a:lstStyle>
          <a:p>
            <a:pPr>
              <a:defRPr/>
            </a:pPr>
            <a:endParaRPr lang="de-DE"/>
          </a:p>
        </p:txBody>
      </p:sp>
      <p:sp>
        <p:nvSpPr>
          <p:cNvPr id="5" name="Foliennummernplatzhalter 4"/>
          <p:cNvSpPr>
            <a:spLocks noGrp="1"/>
          </p:cNvSpPr>
          <p:nvPr>
            <p:ph type="sldNum" sz="quarter" idx="3"/>
          </p:nvPr>
        </p:nvSpPr>
        <p:spPr>
          <a:xfrm>
            <a:off x="3884613" y="9428163"/>
            <a:ext cx="2971800" cy="496887"/>
          </a:xfrm>
          <a:prstGeom prst="rect">
            <a:avLst/>
          </a:prstGeom>
        </p:spPr>
        <p:txBody>
          <a:bodyPr vert="horz" lIns="91440" tIns="45720" rIns="91440" bIns="45720" rtlCol="0" anchor="b"/>
          <a:lstStyle>
            <a:lvl1pPr algn="r">
              <a:defRPr sz="1200"/>
            </a:lvl1pPr>
          </a:lstStyle>
          <a:p>
            <a:pPr>
              <a:defRPr/>
            </a:pPr>
            <a:fld id="{785693C8-80D8-416F-9928-C906D5A5D61E}" type="slidenum">
              <a:rPr lang="de-DE"/>
              <a:pPr>
                <a:defRPr/>
              </a:pPr>
              <a:t>‹Nr.›</a:t>
            </a:fld>
            <a:endParaRPr lang="de-DE"/>
          </a:p>
        </p:txBody>
      </p:sp>
    </p:spTree>
    <p:extLst>
      <p:ext uri="{BB962C8B-B14F-4D97-AF65-F5344CB8AC3E}">
        <p14:creationId xmlns:p14="http://schemas.microsoft.com/office/powerpoint/2010/main" val="15908534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96888"/>
          </a:xfrm>
          <a:prstGeom prst="rect">
            <a:avLst/>
          </a:prstGeom>
        </p:spPr>
        <p:txBody>
          <a:bodyPr vert="horz" lIns="91440" tIns="45720" rIns="91440" bIns="45720" rtlCol="0"/>
          <a:lstStyle>
            <a:lvl1pPr algn="l">
              <a:defRPr sz="1200"/>
            </a:lvl1pPr>
          </a:lstStyle>
          <a:p>
            <a:pPr>
              <a:defRPr/>
            </a:pPr>
            <a:endParaRPr lang="de-DE"/>
          </a:p>
        </p:txBody>
      </p:sp>
      <p:sp>
        <p:nvSpPr>
          <p:cNvPr id="3" name="Datumsplatzhalter 2"/>
          <p:cNvSpPr>
            <a:spLocks noGrp="1"/>
          </p:cNvSpPr>
          <p:nvPr>
            <p:ph type="dt" idx="1"/>
          </p:nvPr>
        </p:nvSpPr>
        <p:spPr>
          <a:xfrm>
            <a:off x="3884613" y="0"/>
            <a:ext cx="2971800" cy="496888"/>
          </a:xfrm>
          <a:prstGeom prst="rect">
            <a:avLst/>
          </a:prstGeom>
        </p:spPr>
        <p:txBody>
          <a:bodyPr vert="horz" lIns="91440" tIns="45720" rIns="91440" bIns="45720" rtlCol="0"/>
          <a:lstStyle>
            <a:lvl1pPr algn="r">
              <a:defRPr sz="1200"/>
            </a:lvl1pPr>
          </a:lstStyle>
          <a:p>
            <a:pPr>
              <a:defRPr/>
            </a:pPr>
            <a:fld id="{362DAAAF-D282-4FF4-8343-ADCC78068698}" type="datetimeFigureOut">
              <a:rPr lang="de-DE"/>
              <a:pPr>
                <a:defRPr/>
              </a:pPr>
              <a:t>03.02.2020</a:t>
            </a:fld>
            <a:endParaRPr lang="de-DE"/>
          </a:p>
        </p:txBody>
      </p:sp>
      <p:sp>
        <p:nvSpPr>
          <p:cNvPr id="4" name="Folienbildplatzhalter 3"/>
          <p:cNvSpPr>
            <a:spLocks noGrp="1" noRot="1" noChangeAspect="1"/>
          </p:cNvSpPr>
          <p:nvPr>
            <p:ph type="sldImg" idx="2"/>
          </p:nvPr>
        </p:nvSpPr>
        <p:spPr>
          <a:xfrm>
            <a:off x="947738" y="744538"/>
            <a:ext cx="4962525" cy="3722687"/>
          </a:xfrm>
          <a:prstGeom prst="rect">
            <a:avLst/>
          </a:prstGeom>
          <a:noFill/>
          <a:ln w="12700">
            <a:solidFill>
              <a:prstClr val="black"/>
            </a:solidFill>
          </a:ln>
        </p:spPr>
        <p:txBody>
          <a:bodyPr vert="horz" lIns="91440" tIns="45720" rIns="91440" bIns="45720" rtlCol="0" anchor="ctr"/>
          <a:lstStyle/>
          <a:p>
            <a:pPr lvl="0"/>
            <a:endParaRPr lang="de-DE" noProof="0" smtClean="0"/>
          </a:p>
        </p:txBody>
      </p:sp>
      <p:sp>
        <p:nvSpPr>
          <p:cNvPr id="5" name="Notizenplatzhalter 4"/>
          <p:cNvSpPr>
            <a:spLocks noGrp="1"/>
          </p:cNvSpPr>
          <p:nvPr>
            <p:ph type="body" sz="quarter" idx="3"/>
          </p:nvPr>
        </p:nvSpPr>
        <p:spPr>
          <a:xfrm>
            <a:off x="685800" y="4714875"/>
            <a:ext cx="5486400" cy="4467225"/>
          </a:xfrm>
          <a:prstGeom prst="rect">
            <a:avLst/>
          </a:prstGeom>
        </p:spPr>
        <p:txBody>
          <a:bodyPr vert="horz" lIns="91440" tIns="45720" rIns="91440" bIns="45720" rtlCol="0"/>
          <a:lstStyle/>
          <a:p>
            <a:pPr lvl="0"/>
            <a:r>
              <a:rPr lang="de-DE" noProof="0" smtClean="0"/>
              <a:t>Textmasterformat bearbeiten</a:t>
            </a:r>
          </a:p>
          <a:p>
            <a:pPr lvl="1"/>
            <a:r>
              <a:rPr lang="de-DE" noProof="0" smtClean="0"/>
              <a:t>Zweite Ebene</a:t>
            </a:r>
          </a:p>
          <a:p>
            <a:pPr lvl="2"/>
            <a:r>
              <a:rPr lang="de-DE" noProof="0" smtClean="0"/>
              <a:t>Dritte Ebene</a:t>
            </a:r>
          </a:p>
          <a:p>
            <a:pPr lvl="3"/>
            <a:r>
              <a:rPr lang="de-DE" noProof="0" smtClean="0"/>
              <a:t>Vierte Ebene</a:t>
            </a:r>
          </a:p>
          <a:p>
            <a:pPr lvl="4"/>
            <a:r>
              <a:rPr lang="de-DE" noProof="0" smtClean="0"/>
              <a:t>Fünfte Ebene</a:t>
            </a:r>
          </a:p>
        </p:txBody>
      </p:sp>
      <p:sp>
        <p:nvSpPr>
          <p:cNvPr id="6" name="Fußzeilenplatzhalter 5"/>
          <p:cNvSpPr>
            <a:spLocks noGrp="1"/>
          </p:cNvSpPr>
          <p:nvPr>
            <p:ph type="ftr" sz="quarter" idx="4"/>
          </p:nvPr>
        </p:nvSpPr>
        <p:spPr>
          <a:xfrm>
            <a:off x="0" y="9428163"/>
            <a:ext cx="2971800" cy="496887"/>
          </a:xfrm>
          <a:prstGeom prst="rect">
            <a:avLst/>
          </a:prstGeom>
        </p:spPr>
        <p:txBody>
          <a:bodyPr vert="horz" lIns="91440" tIns="45720" rIns="91440" bIns="45720" rtlCol="0" anchor="b"/>
          <a:lstStyle>
            <a:lvl1pPr algn="l">
              <a:defRPr sz="1200"/>
            </a:lvl1pPr>
          </a:lstStyle>
          <a:p>
            <a:pPr>
              <a:defRPr/>
            </a:pPr>
            <a:endParaRPr lang="de-DE"/>
          </a:p>
        </p:txBody>
      </p:sp>
      <p:sp>
        <p:nvSpPr>
          <p:cNvPr id="7" name="Foliennummernplatzhalter 6"/>
          <p:cNvSpPr>
            <a:spLocks noGrp="1"/>
          </p:cNvSpPr>
          <p:nvPr>
            <p:ph type="sldNum" sz="quarter" idx="5"/>
          </p:nvPr>
        </p:nvSpPr>
        <p:spPr>
          <a:xfrm>
            <a:off x="3884613" y="9428163"/>
            <a:ext cx="2971800" cy="496887"/>
          </a:xfrm>
          <a:prstGeom prst="rect">
            <a:avLst/>
          </a:prstGeom>
        </p:spPr>
        <p:txBody>
          <a:bodyPr vert="horz" lIns="91440" tIns="45720" rIns="91440" bIns="45720" rtlCol="0" anchor="b"/>
          <a:lstStyle>
            <a:lvl1pPr algn="r">
              <a:defRPr sz="1200"/>
            </a:lvl1pPr>
          </a:lstStyle>
          <a:p>
            <a:pPr>
              <a:defRPr/>
            </a:pPr>
            <a:fld id="{EB12CB61-46A9-4337-A5D2-D9A10CA03437}" type="slidenum">
              <a:rPr lang="de-DE"/>
              <a:pPr>
                <a:defRPr/>
              </a:pPr>
              <a:t>‹Nr.›</a:t>
            </a:fld>
            <a:endParaRPr lang="de-DE"/>
          </a:p>
        </p:txBody>
      </p:sp>
    </p:spTree>
    <p:extLst>
      <p:ext uri="{BB962C8B-B14F-4D97-AF65-F5344CB8AC3E}">
        <p14:creationId xmlns:p14="http://schemas.microsoft.com/office/powerpoint/2010/main" val="32767126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de-DE" altLang="de-DE" smtClean="0"/>
          </a:p>
        </p:txBody>
      </p:sp>
      <p:sp>
        <p:nvSpPr>
          <p:cNvPr id="27652"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2CA00DA8-6CCD-4279-BF19-000EDC9598B7}" type="slidenum">
              <a:rPr lang="de-DE" altLang="de-DE" smtClean="0">
                <a:latin typeface="Arial" charset="0"/>
              </a:rPr>
              <a:pPr eaLnBrk="1" hangingPunct="1">
                <a:spcBef>
                  <a:spcPct val="0"/>
                </a:spcBef>
              </a:pPr>
              <a:t>1</a:t>
            </a:fld>
            <a:endParaRPr lang="de-DE" altLang="de-DE" smtClean="0">
              <a:latin typeface="Arial"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de-DE" altLang="de-DE" smtClean="0"/>
          </a:p>
        </p:txBody>
      </p:sp>
      <p:sp>
        <p:nvSpPr>
          <p:cNvPr id="36868"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F41C0AF2-5AE7-4516-A4F2-CF3C25C564BF}" type="slidenum">
              <a:rPr lang="de-DE" altLang="de-DE" smtClean="0">
                <a:latin typeface="Arial" charset="0"/>
              </a:rPr>
              <a:pPr eaLnBrk="1" hangingPunct="1">
                <a:spcBef>
                  <a:spcPct val="0"/>
                </a:spcBef>
              </a:pPr>
              <a:t>20</a:t>
            </a:fld>
            <a:endParaRPr lang="de-DE" altLang="de-DE" smtClean="0">
              <a:latin typeface="Arial"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de-DE" altLang="de-DE" smtClean="0"/>
          </a:p>
        </p:txBody>
      </p:sp>
      <p:sp>
        <p:nvSpPr>
          <p:cNvPr id="37892"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D157FB7A-4724-449B-9DFD-A6CC61FB3FB3}" type="slidenum">
              <a:rPr lang="de-DE" altLang="de-DE" smtClean="0">
                <a:latin typeface="Arial" charset="0"/>
              </a:rPr>
              <a:pPr eaLnBrk="1" hangingPunct="1">
                <a:spcBef>
                  <a:spcPct val="0"/>
                </a:spcBef>
              </a:pPr>
              <a:t>21</a:t>
            </a:fld>
            <a:endParaRPr lang="de-DE" altLang="de-DE" smtClean="0">
              <a:latin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de-DE" altLang="de-DE" smtClean="0"/>
          </a:p>
        </p:txBody>
      </p:sp>
      <p:sp>
        <p:nvSpPr>
          <p:cNvPr id="28676"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199A24B8-E01E-4606-87C3-7A3AD2B241FB}" type="slidenum">
              <a:rPr lang="de-DE" altLang="de-DE" smtClean="0">
                <a:latin typeface="Arial" charset="0"/>
              </a:rPr>
              <a:pPr eaLnBrk="1" hangingPunct="1">
                <a:spcBef>
                  <a:spcPct val="0"/>
                </a:spcBef>
              </a:pPr>
              <a:t>4</a:t>
            </a:fld>
            <a:endParaRPr lang="de-DE" altLang="de-DE" smtClean="0">
              <a:latin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de-DE" altLang="de-DE" smtClean="0"/>
          </a:p>
        </p:txBody>
      </p:sp>
      <p:sp>
        <p:nvSpPr>
          <p:cNvPr id="29700"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E9DE05EF-4ED1-4331-8587-76B6E0D9CD6B}" type="slidenum">
              <a:rPr lang="de-DE" altLang="de-DE" smtClean="0">
                <a:latin typeface="Arial" charset="0"/>
              </a:rPr>
              <a:pPr eaLnBrk="1" hangingPunct="1">
                <a:spcBef>
                  <a:spcPct val="0"/>
                </a:spcBef>
              </a:pPr>
              <a:t>11</a:t>
            </a:fld>
            <a:endParaRPr lang="de-DE" altLang="de-DE" smtClean="0">
              <a:latin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de-DE" altLang="de-DE" smtClean="0"/>
          </a:p>
        </p:txBody>
      </p:sp>
      <p:sp>
        <p:nvSpPr>
          <p:cNvPr id="30724"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B9428763-6647-4B07-AF64-EC074DFD1023}" type="slidenum">
              <a:rPr lang="de-DE" altLang="de-DE" smtClean="0">
                <a:latin typeface="Arial" charset="0"/>
              </a:rPr>
              <a:pPr eaLnBrk="1" hangingPunct="1">
                <a:spcBef>
                  <a:spcPct val="0"/>
                </a:spcBef>
              </a:pPr>
              <a:t>12</a:t>
            </a:fld>
            <a:endParaRPr lang="de-DE" altLang="de-DE" smtClean="0">
              <a:latin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de-DE" altLang="de-DE" smtClean="0"/>
          </a:p>
        </p:txBody>
      </p:sp>
      <p:sp>
        <p:nvSpPr>
          <p:cNvPr id="31748"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25F44C36-548C-4F47-87D8-69DB62A72495}" type="slidenum">
              <a:rPr lang="de-DE" altLang="de-DE" smtClean="0">
                <a:latin typeface="Arial" charset="0"/>
              </a:rPr>
              <a:pPr eaLnBrk="1" hangingPunct="1">
                <a:spcBef>
                  <a:spcPct val="0"/>
                </a:spcBef>
              </a:pPr>
              <a:t>13</a:t>
            </a:fld>
            <a:endParaRPr lang="de-DE" altLang="de-DE" smtClean="0">
              <a:latin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de-DE" altLang="de-DE" smtClean="0"/>
          </a:p>
        </p:txBody>
      </p:sp>
      <p:sp>
        <p:nvSpPr>
          <p:cNvPr id="32772"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8ADECACA-2B1D-44B6-B3F3-78A260C16A07}" type="slidenum">
              <a:rPr lang="de-DE" altLang="de-DE" smtClean="0">
                <a:latin typeface="Arial" charset="0"/>
              </a:rPr>
              <a:pPr eaLnBrk="1" hangingPunct="1">
                <a:spcBef>
                  <a:spcPct val="0"/>
                </a:spcBef>
              </a:pPr>
              <a:t>14</a:t>
            </a:fld>
            <a:endParaRPr lang="de-DE" altLang="de-DE" smtClean="0">
              <a:latin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de-DE" altLang="de-DE" smtClean="0"/>
          </a:p>
        </p:txBody>
      </p:sp>
      <p:sp>
        <p:nvSpPr>
          <p:cNvPr id="33796"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1E51769F-56CC-43E1-8C65-D19E5F0564A2}" type="slidenum">
              <a:rPr lang="de-DE" altLang="de-DE" smtClean="0">
                <a:latin typeface="Arial" charset="0"/>
              </a:rPr>
              <a:pPr eaLnBrk="1" hangingPunct="1">
                <a:spcBef>
                  <a:spcPct val="0"/>
                </a:spcBef>
              </a:pPr>
              <a:t>15</a:t>
            </a:fld>
            <a:endParaRPr lang="de-DE" altLang="de-DE" smtClean="0">
              <a:latin typeface="Arial"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de-DE" altLang="de-DE" smtClean="0"/>
          </a:p>
        </p:txBody>
      </p:sp>
      <p:sp>
        <p:nvSpPr>
          <p:cNvPr id="34820"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D90CBEE3-14A8-41F4-BD27-EDFF04C10109}" type="slidenum">
              <a:rPr lang="de-DE" altLang="de-DE" smtClean="0">
                <a:latin typeface="Arial" charset="0"/>
              </a:rPr>
              <a:pPr eaLnBrk="1" hangingPunct="1">
                <a:spcBef>
                  <a:spcPct val="0"/>
                </a:spcBef>
              </a:pPr>
              <a:t>16</a:t>
            </a:fld>
            <a:endParaRPr lang="de-DE" altLang="de-DE" smtClean="0">
              <a:latin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de-DE" altLang="de-DE" smtClean="0"/>
          </a:p>
        </p:txBody>
      </p:sp>
      <p:sp>
        <p:nvSpPr>
          <p:cNvPr id="35844"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1942B448-79A6-4A63-9967-715E68DB1AAA}" type="slidenum">
              <a:rPr lang="de-DE" altLang="de-DE" smtClean="0">
                <a:latin typeface="Arial" charset="0"/>
              </a:rPr>
              <a:pPr eaLnBrk="1" hangingPunct="1">
                <a:spcBef>
                  <a:spcPct val="0"/>
                </a:spcBef>
              </a:pPr>
              <a:t>19</a:t>
            </a:fld>
            <a:endParaRPr lang="de-DE" altLang="de-DE" smtClean="0">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Tree>
    <p:extLst>
      <p:ext uri="{BB962C8B-B14F-4D97-AF65-F5344CB8AC3E}">
        <p14:creationId xmlns:p14="http://schemas.microsoft.com/office/powerpoint/2010/main" val="7437442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extLst>
      <p:ext uri="{BB962C8B-B14F-4D97-AF65-F5344CB8AC3E}">
        <p14:creationId xmlns:p14="http://schemas.microsoft.com/office/powerpoint/2010/main" val="4610235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09600"/>
            <a:ext cx="1943100" cy="54864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09600"/>
            <a:ext cx="5676900" cy="54864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extLst>
      <p:ext uri="{BB962C8B-B14F-4D97-AF65-F5344CB8AC3E}">
        <p14:creationId xmlns:p14="http://schemas.microsoft.com/office/powerpoint/2010/main" val="40702888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grpSp>
        <p:nvGrpSpPr>
          <p:cNvPr id="4" name="Group 2"/>
          <p:cNvGrpSpPr>
            <a:grpSpLocks/>
          </p:cNvGrpSpPr>
          <p:nvPr/>
        </p:nvGrpSpPr>
        <p:grpSpPr bwMode="auto">
          <a:xfrm>
            <a:off x="-152400" y="5638800"/>
            <a:ext cx="9121775" cy="857250"/>
            <a:chOff x="-96" y="3552"/>
            <a:chExt cx="5746" cy="540"/>
          </a:xfrm>
        </p:grpSpPr>
        <p:sp>
          <p:nvSpPr>
            <p:cNvPr id="5" name="Rectangle 3"/>
            <p:cNvSpPr>
              <a:spLocks noChangeArrowheads="1"/>
            </p:cNvSpPr>
            <p:nvPr/>
          </p:nvSpPr>
          <p:spPr bwMode="auto">
            <a:xfrm>
              <a:off x="-96" y="4021"/>
              <a:ext cx="4238" cy="55"/>
            </a:xfrm>
            <a:prstGeom prst="rect">
              <a:avLst/>
            </a:prstGeom>
            <a:gradFill rotWithShape="0">
              <a:gsLst>
                <a:gs pos="0">
                  <a:schemeClr val="bg2"/>
                </a:gs>
                <a:gs pos="100000">
                  <a:srgbClr val="DDDDDD"/>
                </a:gs>
              </a:gsLst>
              <a:lin ang="0" scaled="1"/>
            </a:gradFill>
            <a:ln>
              <a:noFill/>
            </a:ln>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de-DE" altLang="de-DE" sz="2400" smtClean="0">
                <a:solidFill>
                  <a:srgbClr val="000000"/>
                </a:solidFill>
                <a:latin typeface="Times New Roman" pitchFamily="18" charset="0"/>
              </a:endParaRPr>
            </a:p>
          </p:txBody>
        </p:sp>
        <p:pic>
          <p:nvPicPr>
            <p:cNvPr id="6" name="Picture 4" descr="layou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83" y="3552"/>
              <a:ext cx="367" cy="5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5"/>
            <p:cNvSpPr txBox="1">
              <a:spLocks noChangeArrowheads="1"/>
            </p:cNvSpPr>
            <p:nvPr/>
          </p:nvSpPr>
          <p:spPr bwMode="auto">
            <a:xfrm>
              <a:off x="3895" y="4006"/>
              <a:ext cx="1354" cy="86"/>
            </a:xfrm>
            <a:prstGeom prst="rect">
              <a:avLst/>
            </a:prstGeom>
            <a:noFill/>
            <a:ln>
              <a:noFill/>
            </a:ln>
            <a:extLst/>
          </p:spPr>
          <p:txBody>
            <a:bodyPr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spcBef>
                  <a:spcPct val="50000"/>
                </a:spcBef>
                <a:defRPr/>
              </a:pPr>
              <a:r>
                <a:rPr lang="de-DE" altLang="de-DE" sz="900" smtClean="0">
                  <a:solidFill>
                    <a:srgbClr val="000000"/>
                  </a:solidFill>
                </a:rPr>
                <a:t>L a n d r a t s a m t  H e i l b r o n n</a:t>
              </a:r>
            </a:p>
          </p:txBody>
        </p:sp>
      </p:grpSp>
      <p:sp>
        <p:nvSpPr>
          <p:cNvPr id="8" name="Text Box 8"/>
          <p:cNvSpPr txBox="1">
            <a:spLocks noChangeArrowheads="1"/>
          </p:cNvSpPr>
          <p:nvPr userDrawn="1"/>
        </p:nvSpPr>
        <p:spPr bwMode="auto">
          <a:xfrm>
            <a:off x="684213" y="6165850"/>
            <a:ext cx="2089150" cy="244475"/>
          </a:xfrm>
          <a:prstGeom prst="rect">
            <a:avLst/>
          </a:prstGeom>
          <a:noFill/>
          <a:ln>
            <a:noFill/>
          </a:ln>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defRPr/>
            </a:pPr>
            <a:r>
              <a:rPr lang="de-DE" altLang="de-DE" sz="1000" smtClean="0">
                <a:solidFill>
                  <a:srgbClr val="000000"/>
                </a:solidFill>
                <a:latin typeface="Times New Roman" pitchFamily="18" charset="0"/>
              </a:rPr>
              <a:t>Copyright Ariane Schlicher</a:t>
            </a:r>
          </a:p>
        </p:txBody>
      </p:sp>
      <p:sp>
        <p:nvSpPr>
          <p:cNvPr id="63494" name="Rectangle 6"/>
          <p:cNvSpPr>
            <a:spLocks noGrp="1" noChangeArrowheads="1"/>
          </p:cNvSpPr>
          <p:nvPr>
            <p:ph type="ctrTitle"/>
          </p:nvPr>
        </p:nvSpPr>
        <p:spPr>
          <a:xfrm>
            <a:off x="684213" y="1341438"/>
            <a:ext cx="7772400" cy="1470025"/>
          </a:xfrm>
        </p:spPr>
        <p:txBody>
          <a:bodyPr/>
          <a:lstStyle>
            <a:lvl1pPr>
              <a:defRPr/>
            </a:lvl1pPr>
          </a:lstStyle>
          <a:p>
            <a:r>
              <a:rPr lang="de-DE"/>
              <a:t>Getrennte Wege: </a:t>
            </a:r>
            <a:br>
              <a:rPr lang="de-DE"/>
            </a:br>
            <a:r>
              <a:rPr lang="de-DE"/>
              <a:t>Wenn Eltern sich scheiden oder trennen wollen</a:t>
            </a:r>
          </a:p>
        </p:txBody>
      </p:sp>
      <p:sp>
        <p:nvSpPr>
          <p:cNvPr id="63495" name="Rectangle 7"/>
          <p:cNvSpPr>
            <a:spLocks noGrp="1" noChangeArrowheads="1"/>
          </p:cNvSpPr>
          <p:nvPr>
            <p:ph type="subTitle" idx="1"/>
          </p:nvPr>
        </p:nvSpPr>
        <p:spPr>
          <a:xfrm>
            <a:off x="1331913" y="3573463"/>
            <a:ext cx="6440487" cy="2065337"/>
          </a:xfrm>
        </p:spPr>
        <p:txBody>
          <a:bodyPr/>
          <a:lstStyle>
            <a:lvl1pPr marL="0" indent="0" algn="ctr">
              <a:defRPr/>
            </a:lvl1pPr>
          </a:lstStyle>
          <a:p>
            <a:r>
              <a:rPr lang="de-DE"/>
              <a:t>Eine Veranstaltungsreihe</a:t>
            </a:r>
          </a:p>
          <a:p>
            <a:r>
              <a:rPr lang="de-DE"/>
              <a:t>der Beratungsstelle für Familie und Jugend</a:t>
            </a:r>
          </a:p>
          <a:p>
            <a:r>
              <a:rPr lang="de-DE"/>
              <a:t>des Landratsamts Heilbronn</a:t>
            </a:r>
          </a:p>
          <a:p>
            <a:r>
              <a:rPr lang="de-DE"/>
              <a:t>und</a:t>
            </a:r>
          </a:p>
          <a:p>
            <a:r>
              <a:rPr lang="de-DE"/>
              <a:t>der Beratungsstelle für Familie und Erziehung</a:t>
            </a:r>
          </a:p>
          <a:p>
            <a:r>
              <a:rPr lang="de-DE"/>
              <a:t>der Stadt Heilbronn</a:t>
            </a:r>
          </a:p>
        </p:txBody>
      </p:sp>
    </p:spTree>
    <p:extLst>
      <p:ext uri="{BB962C8B-B14F-4D97-AF65-F5344CB8AC3E}">
        <p14:creationId xmlns:p14="http://schemas.microsoft.com/office/powerpoint/2010/main" val="29076449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extLst>
      <p:ext uri="{BB962C8B-B14F-4D97-AF65-F5344CB8AC3E}">
        <p14:creationId xmlns:p14="http://schemas.microsoft.com/office/powerpoint/2010/main" val="33258907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Tree>
    <p:extLst>
      <p:ext uri="{BB962C8B-B14F-4D97-AF65-F5344CB8AC3E}">
        <p14:creationId xmlns:p14="http://schemas.microsoft.com/office/powerpoint/2010/main" val="64810346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4213" y="2205038"/>
            <a:ext cx="3810000" cy="3890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6613" y="2205038"/>
            <a:ext cx="3811587" cy="3890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extLst>
      <p:ext uri="{BB962C8B-B14F-4D97-AF65-F5344CB8AC3E}">
        <p14:creationId xmlns:p14="http://schemas.microsoft.com/office/powerpoint/2010/main" val="15857279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extLst>
      <p:ext uri="{BB962C8B-B14F-4D97-AF65-F5344CB8AC3E}">
        <p14:creationId xmlns:p14="http://schemas.microsoft.com/office/powerpoint/2010/main" val="218240758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Tree>
    <p:extLst>
      <p:ext uri="{BB962C8B-B14F-4D97-AF65-F5344CB8AC3E}">
        <p14:creationId xmlns:p14="http://schemas.microsoft.com/office/powerpoint/2010/main" val="403564701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152993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Tree>
    <p:extLst>
      <p:ext uri="{BB962C8B-B14F-4D97-AF65-F5344CB8AC3E}">
        <p14:creationId xmlns:p14="http://schemas.microsoft.com/office/powerpoint/2010/main" val="8820016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extLst>
      <p:ext uri="{BB962C8B-B14F-4D97-AF65-F5344CB8AC3E}">
        <p14:creationId xmlns:p14="http://schemas.microsoft.com/office/powerpoint/2010/main" val="201511537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Tree>
    <p:extLst>
      <p:ext uri="{BB962C8B-B14F-4D97-AF65-F5344CB8AC3E}">
        <p14:creationId xmlns:p14="http://schemas.microsoft.com/office/powerpoint/2010/main" val="340099131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extLst>
      <p:ext uri="{BB962C8B-B14F-4D97-AF65-F5344CB8AC3E}">
        <p14:creationId xmlns:p14="http://schemas.microsoft.com/office/powerpoint/2010/main" val="166741011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09600"/>
            <a:ext cx="1943100" cy="54864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4213" y="609600"/>
            <a:ext cx="5678487" cy="54864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extLst>
      <p:ext uri="{BB962C8B-B14F-4D97-AF65-F5344CB8AC3E}">
        <p14:creationId xmlns:p14="http://schemas.microsoft.com/office/powerpoint/2010/main" val="313886047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pPr>
              <a:defRPr/>
            </a:pPr>
            <a:fld id="{B24FC8F6-C08C-4617-A5D5-2D8968EDD6A9}" type="datetimeFigureOut">
              <a:rPr lang="de-DE"/>
              <a:pPr>
                <a:defRPr/>
              </a:pPr>
              <a:t>03.02.2020</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543D5CAE-6C0E-45F7-9C12-3BABA2C01332}" type="slidenum">
              <a:rPr lang="de-DE"/>
              <a:pPr>
                <a:defRPr/>
              </a:pPr>
              <a:t>‹Nr.›</a:t>
            </a:fld>
            <a:endParaRPr lang="de-DE"/>
          </a:p>
        </p:txBody>
      </p:sp>
    </p:spTree>
    <p:extLst>
      <p:ext uri="{BB962C8B-B14F-4D97-AF65-F5344CB8AC3E}">
        <p14:creationId xmlns:p14="http://schemas.microsoft.com/office/powerpoint/2010/main" val="305683623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pPr>
              <a:defRPr/>
            </a:pPr>
            <a:fld id="{67460D58-6AF1-465A-B8B2-814BB695923B}" type="datetimeFigureOut">
              <a:rPr lang="de-DE"/>
              <a:pPr>
                <a:defRPr/>
              </a:pPr>
              <a:t>03.02.2020</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FBD8C125-AC26-48F0-ACFB-D740DF0A4066}" type="slidenum">
              <a:rPr lang="de-DE"/>
              <a:pPr>
                <a:defRPr/>
              </a:pPr>
              <a:t>‹Nr.›</a:t>
            </a:fld>
            <a:endParaRPr lang="de-DE"/>
          </a:p>
        </p:txBody>
      </p:sp>
    </p:spTree>
    <p:extLst>
      <p:ext uri="{BB962C8B-B14F-4D97-AF65-F5344CB8AC3E}">
        <p14:creationId xmlns:p14="http://schemas.microsoft.com/office/powerpoint/2010/main" val="263416788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lvl1pPr>
              <a:defRPr/>
            </a:lvl1pPr>
          </a:lstStyle>
          <a:p>
            <a:pPr>
              <a:defRPr/>
            </a:pPr>
            <a:fld id="{6B775639-D3E3-496C-9F26-8CFBE08FBFA1}" type="datetimeFigureOut">
              <a:rPr lang="de-DE"/>
              <a:pPr>
                <a:defRPr/>
              </a:pPr>
              <a:t>03.02.2020</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8121910C-90DA-44B8-B63D-3823EC68BBA9}" type="slidenum">
              <a:rPr lang="de-DE"/>
              <a:pPr>
                <a:defRPr/>
              </a:pPr>
              <a:t>‹Nr.›</a:t>
            </a:fld>
            <a:endParaRPr lang="de-DE"/>
          </a:p>
        </p:txBody>
      </p:sp>
    </p:spTree>
    <p:extLst>
      <p:ext uri="{BB962C8B-B14F-4D97-AF65-F5344CB8AC3E}">
        <p14:creationId xmlns:p14="http://schemas.microsoft.com/office/powerpoint/2010/main" val="320119622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3"/>
          <p:cNvSpPr>
            <a:spLocks noGrp="1"/>
          </p:cNvSpPr>
          <p:nvPr>
            <p:ph type="dt" sz="half" idx="10"/>
          </p:nvPr>
        </p:nvSpPr>
        <p:spPr/>
        <p:txBody>
          <a:bodyPr/>
          <a:lstStyle>
            <a:lvl1pPr>
              <a:defRPr/>
            </a:lvl1pPr>
          </a:lstStyle>
          <a:p>
            <a:pPr>
              <a:defRPr/>
            </a:pPr>
            <a:fld id="{D96AAEC6-1134-4EEF-8EB8-F3839D028FD0}" type="datetimeFigureOut">
              <a:rPr lang="de-DE"/>
              <a:pPr>
                <a:defRPr/>
              </a:pPr>
              <a:t>03.02.2020</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85124B6C-6F86-4473-853D-FF3D3E552452}" type="slidenum">
              <a:rPr lang="de-DE"/>
              <a:pPr>
                <a:defRPr/>
              </a:pPr>
              <a:t>‹Nr.›</a:t>
            </a:fld>
            <a:endParaRPr lang="de-DE"/>
          </a:p>
        </p:txBody>
      </p:sp>
    </p:spTree>
    <p:extLst>
      <p:ext uri="{BB962C8B-B14F-4D97-AF65-F5344CB8AC3E}">
        <p14:creationId xmlns:p14="http://schemas.microsoft.com/office/powerpoint/2010/main" val="332946763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3"/>
          <p:cNvSpPr>
            <a:spLocks noGrp="1"/>
          </p:cNvSpPr>
          <p:nvPr>
            <p:ph type="dt" sz="half" idx="10"/>
          </p:nvPr>
        </p:nvSpPr>
        <p:spPr/>
        <p:txBody>
          <a:bodyPr/>
          <a:lstStyle>
            <a:lvl1pPr>
              <a:defRPr/>
            </a:lvl1pPr>
          </a:lstStyle>
          <a:p>
            <a:pPr>
              <a:defRPr/>
            </a:pPr>
            <a:fld id="{00883637-DBC0-4F02-84EB-8818BA8CD97F}" type="datetimeFigureOut">
              <a:rPr lang="de-DE"/>
              <a:pPr>
                <a:defRPr/>
              </a:pPr>
              <a:t>03.02.2020</a:t>
            </a:fld>
            <a:endParaRPr lang="de-DE"/>
          </a:p>
        </p:txBody>
      </p:sp>
      <p:sp>
        <p:nvSpPr>
          <p:cNvPr id="8" name="Fußzeilenplatzhalter 4"/>
          <p:cNvSpPr>
            <a:spLocks noGrp="1"/>
          </p:cNvSpPr>
          <p:nvPr>
            <p:ph type="ftr" sz="quarter" idx="11"/>
          </p:nvPr>
        </p:nvSpPr>
        <p:spPr/>
        <p:txBody>
          <a:bodyPr/>
          <a:lstStyle>
            <a:lvl1pPr>
              <a:defRPr/>
            </a:lvl1pPr>
          </a:lstStyle>
          <a:p>
            <a:pPr>
              <a:defRPr/>
            </a:pPr>
            <a:endParaRPr lang="de-DE"/>
          </a:p>
        </p:txBody>
      </p:sp>
      <p:sp>
        <p:nvSpPr>
          <p:cNvPr id="9" name="Foliennummernplatzhalter 5"/>
          <p:cNvSpPr>
            <a:spLocks noGrp="1"/>
          </p:cNvSpPr>
          <p:nvPr>
            <p:ph type="sldNum" sz="quarter" idx="12"/>
          </p:nvPr>
        </p:nvSpPr>
        <p:spPr/>
        <p:txBody>
          <a:bodyPr/>
          <a:lstStyle>
            <a:lvl1pPr>
              <a:defRPr/>
            </a:lvl1pPr>
          </a:lstStyle>
          <a:p>
            <a:pPr>
              <a:defRPr/>
            </a:pPr>
            <a:fld id="{6A6F2DB6-D4C9-4B82-AB20-40ED47224ED7}" type="slidenum">
              <a:rPr lang="de-DE"/>
              <a:pPr>
                <a:defRPr/>
              </a:pPr>
              <a:t>‹Nr.›</a:t>
            </a:fld>
            <a:endParaRPr lang="de-DE"/>
          </a:p>
        </p:txBody>
      </p:sp>
    </p:spTree>
    <p:extLst>
      <p:ext uri="{BB962C8B-B14F-4D97-AF65-F5344CB8AC3E}">
        <p14:creationId xmlns:p14="http://schemas.microsoft.com/office/powerpoint/2010/main" val="390798611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3"/>
          <p:cNvSpPr>
            <a:spLocks noGrp="1"/>
          </p:cNvSpPr>
          <p:nvPr>
            <p:ph type="dt" sz="half" idx="10"/>
          </p:nvPr>
        </p:nvSpPr>
        <p:spPr/>
        <p:txBody>
          <a:bodyPr/>
          <a:lstStyle>
            <a:lvl1pPr>
              <a:defRPr/>
            </a:lvl1pPr>
          </a:lstStyle>
          <a:p>
            <a:pPr>
              <a:defRPr/>
            </a:pPr>
            <a:fld id="{6453554B-D4D6-4C62-B39B-FFB621BF1DAE}" type="datetimeFigureOut">
              <a:rPr lang="de-DE"/>
              <a:pPr>
                <a:defRPr/>
              </a:pPr>
              <a:t>03.02.2020</a:t>
            </a:fld>
            <a:endParaRPr lang="de-DE"/>
          </a:p>
        </p:txBody>
      </p:sp>
      <p:sp>
        <p:nvSpPr>
          <p:cNvPr id="4" name="Fußzeilenplatzhalter 4"/>
          <p:cNvSpPr>
            <a:spLocks noGrp="1"/>
          </p:cNvSpPr>
          <p:nvPr>
            <p:ph type="ftr" sz="quarter" idx="11"/>
          </p:nvPr>
        </p:nvSpPr>
        <p:spPr/>
        <p:txBody>
          <a:bodyPr/>
          <a:lstStyle>
            <a:lvl1pPr>
              <a:defRPr/>
            </a:lvl1pPr>
          </a:lstStyle>
          <a:p>
            <a:pPr>
              <a:defRPr/>
            </a:pPr>
            <a:endParaRPr lang="de-DE"/>
          </a:p>
        </p:txBody>
      </p:sp>
      <p:sp>
        <p:nvSpPr>
          <p:cNvPr id="5" name="Foliennummernplatzhalter 5"/>
          <p:cNvSpPr>
            <a:spLocks noGrp="1"/>
          </p:cNvSpPr>
          <p:nvPr>
            <p:ph type="sldNum" sz="quarter" idx="12"/>
          </p:nvPr>
        </p:nvSpPr>
        <p:spPr/>
        <p:txBody>
          <a:bodyPr/>
          <a:lstStyle>
            <a:lvl1pPr>
              <a:defRPr/>
            </a:lvl1pPr>
          </a:lstStyle>
          <a:p>
            <a:pPr>
              <a:defRPr/>
            </a:pPr>
            <a:fld id="{0FA6937B-C6BB-4194-904B-8AB776525983}" type="slidenum">
              <a:rPr lang="de-DE"/>
              <a:pPr>
                <a:defRPr/>
              </a:pPr>
              <a:t>‹Nr.›</a:t>
            </a:fld>
            <a:endParaRPr lang="de-DE"/>
          </a:p>
        </p:txBody>
      </p:sp>
    </p:spTree>
    <p:extLst>
      <p:ext uri="{BB962C8B-B14F-4D97-AF65-F5344CB8AC3E}">
        <p14:creationId xmlns:p14="http://schemas.microsoft.com/office/powerpoint/2010/main" val="316507769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3"/>
          <p:cNvSpPr>
            <a:spLocks noGrp="1"/>
          </p:cNvSpPr>
          <p:nvPr>
            <p:ph type="dt" sz="half" idx="10"/>
          </p:nvPr>
        </p:nvSpPr>
        <p:spPr/>
        <p:txBody>
          <a:bodyPr/>
          <a:lstStyle>
            <a:lvl1pPr>
              <a:defRPr/>
            </a:lvl1pPr>
          </a:lstStyle>
          <a:p>
            <a:pPr>
              <a:defRPr/>
            </a:pPr>
            <a:fld id="{F1A969AD-F0DC-4986-B905-AEA26B0D9152}" type="datetimeFigureOut">
              <a:rPr lang="de-DE"/>
              <a:pPr>
                <a:defRPr/>
              </a:pPr>
              <a:t>03.02.2020</a:t>
            </a:fld>
            <a:endParaRPr lang="de-DE"/>
          </a:p>
        </p:txBody>
      </p:sp>
      <p:sp>
        <p:nvSpPr>
          <p:cNvPr id="3" name="Fußzeilenplatzhalter 4"/>
          <p:cNvSpPr>
            <a:spLocks noGrp="1"/>
          </p:cNvSpPr>
          <p:nvPr>
            <p:ph type="ftr" sz="quarter" idx="11"/>
          </p:nvPr>
        </p:nvSpPr>
        <p:spPr/>
        <p:txBody>
          <a:bodyPr/>
          <a:lstStyle>
            <a:lvl1pPr>
              <a:defRPr/>
            </a:lvl1pPr>
          </a:lstStyle>
          <a:p>
            <a:pPr>
              <a:defRPr/>
            </a:pPr>
            <a:endParaRPr lang="de-DE"/>
          </a:p>
        </p:txBody>
      </p:sp>
      <p:sp>
        <p:nvSpPr>
          <p:cNvPr id="4" name="Foliennummernplatzhalter 5"/>
          <p:cNvSpPr>
            <a:spLocks noGrp="1"/>
          </p:cNvSpPr>
          <p:nvPr>
            <p:ph type="sldNum" sz="quarter" idx="12"/>
          </p:nvPr>
        </p:nvSpPr>
        <p:spPr/>
        <p:txBody>
          <a:bodyPr/>
          <a:lstStyle>
            <a:lvl1pPr>
              <a:defRPr/>
            </a:lvl1pPr>
          </a:lstStyle>
          <a:p>
            <a:pPr>
              <a:defRPr/>
            </a:pPr>
            <a:fld id="{CE9818F4-A767-49AB-9F6F-2A3C1D5C72B0}" type="slidenum">
              <a:rPr lang="de-DE"/>
              <a:pPr>
                <a:defRPr/>
              </a:pPr>
              <a:t>‹Nr.›</a:t>
            </a:fld>
            <a:endParaRPr lang="de-DE"/>
          </a:p>
        </p:txBody>
      </p:sp>
    </p:spTree>
    <p:extLst>
      <p:ext uri="{BB962C8B-B14F-4D97-AF65-F5344CB8AC3E}">
        <p14:creationId xmlns:p14="http://schemas.microsoft.com/office/powerpoint/2010/main" val="11000973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Tree>
    <p:extLst>
      <p:ext uri="{BB962C8B-B14F-4D97-AF65-F5344CB8AC3E}">
        <p14:creationId xmlns:p14="http://schemas.microsoft.com/office/powerpoint/2010/main" val="68293393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3"/>
          <p:cNvSpPr>
            <a:spLocks noGrp="1"/>
          </p:cNvSpPr>
          <p:nvPr>
            <p:ph type="dt" sz="half" idx="10"/>
          </p:nvPr>
        </p:nvSpPr>
        <p:spPr/>
        <p:txBody>
          <a:bodyPr/>
          <a:lstStyle>
            <a:lvl1pPr>
              <a:defRPr/>
            </a:lvl1pPr>
          </a:lstStyle>
          <a:p>
            <a:pPr>
              <a:defRPr/>
            </a:pPr>
            <a:fld id="{CD9767D2-1990-43F8-A244-D55BCD86424C}" type="datetimeFigureOut">
              <a:rPr lang="de-DE"/>
              <a:pPr>
                <a:defRPr/>
              </a:pPr>
              <a:t>03.02.2020</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BAB1840C-F0ED-46E8-A960-F69FA060B11C}" type="slidenum">
              <a:rPr lang="de-DE"/>
              <a:pPr>
                <a:defRPr/>
              </a:pPr>
              <a:t>‹Nr.›</a:t>
            </a:fld>
            <a:endParaRPr lang="de-DE"/>
          </a:p>
        </p:txBody>
      </p:sp>
    </p:spTree>
    <p:extLst>
      <p:ext uri="{BB962C8B-B14F-4D97-AF65-F5344CB8AC3E}">
        <p14:creationId xmlns:p14="http://schemas.microsoft.com/office/powerpoint/2010/main" val="9730917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3"/>
          <p:cNvSpPr>
            <a:spLocks noGrp="1"/>
          </p:cNvSpPr>
          <p:nvPr>
            <p:ph type="dt" sz="half" idx="10"/>
          </p:nvPr>
        </p:nvSpPr>
        <p:spPr/>
        <p:txBody>
          <a:bodyPr/>
          <a:lstStyle>
            <a:lvl1pPr>
              <a:defRPr/>
            </a:lvl1pPr>
          </a:lstStyle>
          <a:p>
            <a:pPr>
              <a:defRPr/>
            </a:pPr>
            <a:fld id="{52506CDA-CF69-48C6-841C-9F8F39975E28}" type="datetimeFigureOut">
              <a:rPr lang="de-DE"/>
              <a:pPr>
                <a:defRPr/>
              </a:pPr>
              <a:t>03.02.2020</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31BEC4B4-2FE1-474F-AB32-19099535B27F}" type="slidenum">
              <a:rPr lang="de-DE"/>
              <a:pPr>
                <a:defRPr/>
              </a:pPr>
              <a:t>‹Nr.›</a:t>
            </a:fld>
            <a:endParaRPr lang="de-DE"/>
          </a:p>
        </p:txBody>
      </p:sp>
    </p:spTree>
    <p:extLst>
      <p:ext uri="{BB962C8B-B14F-4D97-AF65-F5344CB8AC3E}">
        <p14:creationId xmlns:p14="http://schemas.microsoft.com/office/powerpoint/2010/main" val="282954395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pPr>
              <a:defRPr/>
            </a:pPr>
            <a:fld id="{ED671418-666C-475A-B5BB-77181C56AC85}" type="datetimeFigureOut">
              <a:rPr lang="de-DE"/>
              <a:pPr>
                <a:defRPr/>
              </a:pPr>
              <a:t>03.02.2020</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25333709-92AF-4578-B1AB-D8346453CEE3}" type="slidenum">
              <a:rPr lang="de-DE"/>
              <a:pPr>
                <a:defRPr/>
              </a:pPr>
              <a:t>‹Nr.›</a:t>
            </a:fld>
            <a:endParaRPr lang="de-DE"/>
          </a:p>
        </p:txBody>
      </p:sp>
    </p:spTree>
    <p:extLst>
      <p:ext uri="{BB962C8B-B14F-4D97-AF65-F5344CB8AC3E}">
        <p14:creationId xmlns:p14="http://schemas.microsoft.com/office/powerpoint/2010/main" val="223192358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pPr>
              <a:defRPr/>
            </a:pPr>
            <a:fld id="{E46D73A0-B40E-4EEF-8C4F-9E9E8AC7E34F}" type="datetimeFigureOut">
              <a:rPr lang="de-DE"/>
              <a:pPr>
                <a:defRPr/>
              </a:pPr>
              <a:t>03.02.2020</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8C5480B1-9F21-4AF4-A607-7C971E152D31}" type="slidenum">
              <a:rPr lang="de-DE"/>
              <a:pPr>
                <a:defRPr/>
              </a:pPr>
              <a:t>‹Nr.›</a:t>
            </a:fld>
            <a:endParaRPr lang="de-DE"/>
          </a:p>
        </p:txBody>
      </p:sp>
    </p:spTree>
    <p:extLst>
      <p:ext uri="{BB962C8B-B14F-4D97-AF65-F5344CB8AC3E}">
        <p14:creationId xmlns:p14="http://schemas.microsoft.com/office/powerpoint/2010/main" val="296655695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3"/>
          <p:cNvSpPr>
            <a:spLocks noGrp="1"/>
          </p:cNvSpPr>
          <p:nvPr>
            <p:ph type="dt" sz="half" idx="10"/>
          </p:nvPr>
        </p:nvSpPr>
        <p:spPr/>
        <p:txBody>
          <a:bodyPr/>
          <a:lstStyle>
            <a:lvl1pPr>
              <a:defRPr/>
            </a:lvl1pPr>
          </a:lstStyle>
          <a:p>
            <a:pPr>
              <a:defRPr/>
            </a:pPr>
            <a:fld id="{63A3A714-CF4A-43ED-BB13-57464BD60DD0}" type="datetimeFigureOut">
              <a:rPr lang="de-DE"/>
              <a:pPr>
                <a:defRPr/>
              </a:pPr>
              <a:t>03.02.2020</a:t>
            </a:fld>
            <a:endParaRPr lang="de-DE"/>
          </a:p>
        </p:txBody>
      </p:sp>
      <p:sp>
        <p:nvSpPr>
          <p:cNvPr id="4" name="Fußzeilenplatzhalter 4"/>
          <p:cNvSpPr>
            <a:spLocks noGrp="1"/>
          </p:cNvSpPr>
          <p:nvPr>
            <p:ph type="ftr" sz="quarter" idx="11"/>
          </p:nvPr>
        </p:nvSpPr>
        <p:spPr/>
        <p:txBody>
          <a:bodyPr/>
          <a:lstStyle>
            <a:lvl1pPr>
              <a:defRPr/>
            </a:lvl1pPr>
          </a:lstStyle>
          <a:p>
            <a:pPr>
              <a:defRPr/>
            </a:pPr>
            <a:endParaRPr lang="de-DE"/>
          </a:p>
        </p:txBody>
      </p:sp>
      <p:sp>
        <p:nvSpPr>
          <p:cNvPr id="5" name="Foliennummernplatzhalter 5"/>
          <p:cNvSpPr>
            <a:spLocks noGrp="1"/>
          </p:cNvSpPr>
          <p:nvPr>
            <p:ph type="sldNum" sz="quarter" idx="12"/>
          </p:nvPr>
        </p:nvSpPr>
        <p:spPr/>
        <p:txBody>
          <a:bodyPr/>
          <a:lstStyle>
            <a:lvl1pPr>
              <a:defRPr/>
            </a:lvl1pPr>
          </a:lstStyle>
          <a:p>
            <a:pPr>
              <a:defRPr/>
            </a:pPr>
            <a:fld id="{210921B0-0E4D-4AD3-A63D-402F5120B153}" type="slidenum">
              <a:rPr lang="de-DE"/>
              <a:pPr>
                <a:defRPr/>
              </a:pPr>
              <a:t>‹Nr.›</a:t>
            </a:fld>
            <a:endParaRPr lang="de-DE"/>
          </a:p>
        </p:txBody>
      </p:sp>
    </p:spTree>
    <p:extLst>
      <p:ext uri="{BB962C8B-B14F-4D97-AF65-F5344CB8AC3E}">
        <p14:creationId xmlns:p14="http://schemas.microsoft.com/office/powerpoint/2010/main" val="42163857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extLst>
      <p:ext uri="{BB962C8B-B14F-4D97-AF65-F5344CB8AC3E}">
        <p14:creationId xmlns:p14="http://schemas.microsoft.com/office/powerpoint/2010/main" val="26025992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extLst>
      <p:ext uri="{BB962C8B-B14F-4D97-AF65-F5344CB8AC3E}">
        <p14:creationId xmlns:p14="http://schemas.microsoft.com/office/powerpoint/2010/main" val="31040582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Tree>
    <p:extLst>
      <p:ext uri="{BB962C8B-B14F-4D97-AF65-F5344CB8AC3E}">
        <p14:creationId xmlns:p14="http://schemas.microsoft.com/office/powerpoint/2010/main" val="8676290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12978467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Tree>
    <p:extLst>
      <p:ext uri="{BB962C8B-B14F-4D97-AF65-F5344CB8AC3E}">
        <p14:creationId xmlns:p14="http://schemas.microsoft.com/office/powerpoint/2010/main" val="6086369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Tree>
    <p:extLst>
      <p:ext uri="{BB962C8B-B14F-4D97-AF65-F5344CB8AC3E}">
        <p14:creationId xmlns:p14="http://schemas.microsoft.com/office/powerpoint/2010/main" val="28996223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theme" Target="../theme/theme3.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36513" y="5907088"/>
            <a:ext cx="9131301" cy="906462"/>
            <a:chOff x="-96" y="3521"/>
            <a:chExt cx="5752" cy="571"/>
          </a:xfrm>
        </p:grpSpPr>
        <p:pic>
          <p:nvPicPr>
            <p:cNvPr id="1029" name="Picture 3" descr="Logo_Landkreis"/>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5284" y="3521"/>
              <a:ext cx="372" cy="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4" name="Rectangle 4"/>
            <p:cNvSpPr>
              <a:spLocks noChangeArrowheads="1"/>
            </p:cNvSpPr>
            <p:nvPr/>
          </p:nvSpPr>
          <p:spPr bwMode="auto">
            <a:xfrm>
              <a:off x="-96" y="4021"/>
              <a:ext cx="4238" cy="55"/>
            </a:xfrm>
            <a:prstGeom prst="rect">
              <a:avLst/>
            </a:prstGeom>
            <a:gradFill rotWithShape="0">
              <a:gsLst>
                <a:gs pos="0">
                  <a:schemeClr val="bg2"/>
                </a:gs>
                <a:gs pos="100000">
                  <a:srgbClr val="DDDDDD"/>
                </a:gs>
              </a:gsLst>
              <a:lin ang="0" scaled="1"/>
            </a:gradFill>
            <a:ln>
              <a:noFill/>
            </a:ln>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de-DE" altLang="de-DE" smtClean="0">
                <a:solidFill>
                  <a:srgbClr val="000000"/>
                </a:solidFill>
                <a:cs typeface="Arial" charset="0"/>
              </a:endParaRPr>
            </a:p>
          </p:txBody>
        </p:sp>
        <p:sp>
          <p:nvSpPr>
            <p:cNvPr id="2055" name="Text Box 5"/>
            <p:cNvSpPr txBox="1">
              <a:spLocks noChangeArrowheads="1"/>
            </p:cNvSpPr>
            <p:nvPr/>
          </p:nvSpPr>
          <p:spPr bwMode="auto">
            <a:xfrm>
              <a:off x="3895" y="4006"/>
              <a:ext cx="1354" cy="86"/>
            </a:xfrm>
            <a:prstGeom prst="rect">
              <a:avLst/>
            </a:prstGeom>
            <a:noFill/>
            <a:ln>
              <a:noFill/>
            </a:ln>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a:spcBef>
                  <a:spcPct val="50000"/>
                </a:spcBef>
                <a:defRPr/>
              </a:pPr>
              <a:r>
                <a:rPr lang="de-DE" sz="900" smtClean="0">
                  <a:solidFill>
                    <a:srgbClr val="000000"/>
                  </a:solidFill>
                </a:rPr>
                <a:t>L a n d k r e i s   H e i l b r o n n</a:t>
              </a:r>
            </a:p>
          </p:txBody>
        </p:sp>
      </p:grpSp>
      <p:sp>
        <p:nvSpPr>
          <p:cNvPr id="1027" name="Rectangle 6"/>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de-DE" altLang="de-DE" smtClean="0"/>
              <a:t>Klicken Sie, um das Titelformat zu bearbeiten</a:t>
            </a:r>
          </a:p>
        </p:txBody>
      </p:sp>
      <p:sp>
        <p:nvSpPr>
          <p:cNvPr id="1028" name="Rectangle 7"/>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smtClean="0"/>
              <a:t>Klicken Sie, um die Formate des Vorlagentextes zu bearbeiten</a:t>
            </a:r>
          </a:p>
          <a:p>
            <a:pPr lvl="1"/>
            <a:r>
              <a:rPr lang="de-DE" altLang="de-DE" smtClean="0"/>
              <a:t>Zweite Ebene</a:t>
            </a:r>
          </a:p>
          <a:p>
            <a:pPr lvl="2"/>
            <a:r>
              <a:rPr lang="de-DE" altLang="de-DE" smtClean="0"/>
              <a:t>Dritte Ebene</a:t>
            </a:r>
          </a:p>
          <a:p>
            <a:pPr lvl="3"/>
            <a:r>
              <a:rPr lang="de-DE" altLang="de-DE" smtClean="0"/>
              <a:t>Vierte Ebene</a:t>
            </a:r>
          </a:p>
          <a:p>
            <a:pPr lvl="4"/>
            <a:r>
              <a:rPr lang="de-DE" altLang="de-DE" smtClean="0"/>
              <a:t>Fünfte Ebene</a:t>
            </a:r>
          </a:p>
        </p:txBody>
      </p:sp>
    </p:spTree>
  </p:cSld>
  <p:clrMap bg1="lt1" tx1="dk1" bg2="lt2" tx2="dk2" accent1="accent1" accent2="accent2" accent3="accent3" accent4="accent4" accent5="accent5" accent6="accent6" hlink="hlink" folHlink="folHlink"/>
  <p:sldLayoutIdLst>
    <p:sldLayoutId id="2147484420" r:id="rId1"/>
    <p:sldLayoutId id="2147484421" r:id="rId2"/>
    <p:sldLayoutId id="2147484422" r:id="rId3"/>
    <p:sldLayoutId id="2147484423" r:id="rId4"/>
    <p:sldLayoutId id="2147484424" r:id="rId5"/>
    <p:sldLayoutId id="2147484425" r:id="rId6"/>
    <p:sldLayoutId id="2147484426" r:id="rId7"/>
    <p:sldLayoutId id="2147484427" r:id="rId8"/>
    <p:sldLayoutId id="2147484428" r:id="rId9"/>
    <p:sldLayoutId id="2147484429" r:id="rId10"/>
    <p:sldLayoutId id="2147484430" r:id="rId11"/>
  </p:sldLayoutIdLst>
  <p:txStyles>
    <p:titleStyle>
      <a:lvl1pPr algn="ctr" rtl="0" eaLnBrk="0" fontAlgn="base" hangingPunct="0">
        <a:spcBef>
          <a:spcPct val="0"/>
        </a:spcBef>
        <a:spcAft>
          <a:spcPct val="0"/>
        </a:spcAft>
        <a:defRPr sz="2800" b="1">
          <a:solidFill>
            <a:srgbClr val="FF0000"/>
          </a:solidFill>
          <a:latin typeface="+mj-lt"/>
          <a:ea typeface="+mj-ea"/>
          <a:cs typeface="+mj-cs"/>
        </a:defRPr>
      </a:lvl1pPr>
      <a:lvl2pPr algn="ctr" rtl="0" eaLnBrk="0" fontAlgn="base" hangingPunct="0">
        <a:spcBef>
          <a:spcPct val="0"/>
        </a:spcBef>
        <a:spcAft>
          <a:spcPct val="0"/>
        </a:spcAft>
        <a:defRPr sz="2800" b="1">
          <a:solidFill>
            <a:srgbClr val="FF0000"/>
          </a:solidFill>
          <a:latin typeface="Arial" charset="0"/>
        </a:defRPr>
      </a:lvl2pPr>
      <a:lvl3pPr algn="ctr" rtl="0" eaLnBrk="0" fontAlgn="base" hangingPunct="0">
        <a:spcBef>
          <a:spcPct val="0"/>
        </a:spcBef>
        <a:spcAft>
          <a:spcPct val="0"/>
        </a:spcAft>
        <a:defRPr sz="2800" b="1">
          <a:solidFill>
            <a:srgbClr val="FF0000"/>
          </a:solidFill>
          <a:latin typeface="Arial" charset="0"/>
        </a:defRPr>
      </a:lvl3pPr>
      <a:lvl4pPr algn="ctr" rtl="0" eaLnBrk="0" fontAlgn="base" hangingPunct="0">
        <a:spcBef>
          <a:spcPct val="0"/>
        </a:spcBef>
        <a:spcAft>
          <a:spcPct val="0"/>
        </a:spcAft>
        <a:defRPr sz="2800" b="1">
          <a:solidFill>
            <a:srgbClr val="FF0000"/>
          </a:solidFill>
          <a:latin typeface="Arial" charset="0"/>
        </a:defRPr>
      </a:lvl4pPr>
      <a:lvl5pPr algn="ctr" rtl="0" eaLnBrk="0" fontAlgn="base" hangingPunct="0">
        <a:spcBef>
          <a:spcPct val="0"/>
        </a:spcBef>
        <a:spcAft>
          <a:spcPct val="0"/>
        </a:spcAft>
        <a:defRPr sz="2800" b="1">
          <a:solidFill>
            <a:srgbClr val="FF0000"/>
          </a:solidFill>
          <a:latin typeface="Arial" charset="0"/>
        </a:defRPr>
      </a:lvl5pPr>
      <a:lvl6pPr marL="457200" algn="ctr" rtl="0" fontAlgn="base">
        <a:spcBef>
          <a:spcPct val="0"/>
        </a:spcBef>
        <a:spcAft>
          <a:spcPct val="0"/>
        </a:spcAft>
        <a:defRPr sz="2800" b="1">
          <a:solidFill>
            <a:srgbClr val="FF0000"/>
          </a:solidFill>
          <a:latin typeface="Arial" charset="0"/>
        </a:defRPr>
      </a:lvl6pPr>
      <a:lvl7pPr marL="914400" algn="ctr" rtl="0" fontAlgn="base">
        <a:spcBef>
          <a:spcPct val="0"/>
        </a:spcBef>
        <a:spcAft>
          <a:spcPct val="0"/>
        </a:spcAft>
        <a:defRPr sz="2800" b="1">
          <a:solidFill>
            <a:srgbClr val="FF0000"/>
          </a:solidFill>
          <a:latin typeface="Arial" charset="0"/>
        </a:defRPr>
      </a:lvl7pPr>
      <a:lvl8pPr marL="1371600" algn="ctr" rtl="0" fontAlgn="base">
        <a:spcBef>
          <a:spcPct val="0"/>
        </a:spcBef>
        <a:spcAft>
          <a:spcPct val="0"/>
        </a:spcAft>
        <a:defRPr sz="2800" b="1">
          <a:solidFill>
            <a:srgbClr val="FF0000"/>
          </a:solidFill>
          <a:latin typeface="Arial" charset="0"/>
        </a:defRPr>
      </a:lvl8pPr>
      <a:lvl9pPr marL="1828800" algn="ctr" rtl="0" fontAlgn="base">
        <a:spcBef>
          <a:spcPct val="0"/>
        </a:spcBef>
        <a:spcAft>
          <a:spcPct val="0"/>
        </a:spcAft>
        <a:defRPr sz="2800" b="1">
          <a:solidFill>
            <a:srgbClr val="FF0000"/>
          </a:solidFill>
          <a:latin typeface="Arial" charset="0"/>
        </a:defRPr>
      </a:lvl9pPr>
    </p:titleStyle>
    <p:bodyStyle>
      <a:lvl1pPr marL="342900" indent="-342900" algn="l" rtl="0" eaLnBrk="0" fontAlgn="base" hangingPunct="0">
        <a:spcBef>
          <a:spcPct val="20000"/>
        </a:spcBef>
        <a:spcAft>
          <a:spcPct val="0"/>
        </a:spcAft>
        <a:buChar char="•"/>
        <a:defRPr>
          <a:solidFill>
            <a:schemeClr val="tx1"/>
          </a:solidFill>
          <a:latin typeface="+mn-lt"/>
          <a:ea typeface="+mn-ea"/>
          <a:cs typeface="+mn-cs"/>
        </a:defRPr>
      </a:lvl1pPr>
      <a:lvl2pPr marL="742950" indent="-285750" algn="l" rtl="0" eaLnBrk="0" fontAlgn="base" hangingPunct="0">
        <a:spcBef>
          <a:spcPct val="20000"/>
        </a:spcBef>
        <a:spcAft>
          <a:spcPct val="0"/>
        </a:spcAft>
        <a:buChar char="–"/>
        <a:defRPr>
          <a:solidFill>
            <a:schemeClr val="tx1"/>
          </a:solidFill>
          <a:latin typeface="+mn-lt"/>
        </a:defRPr>
      </a:lvl2pPr>
      <a:lvl3pPr marL="1143000" indent="-228600" algn="l" rtl="0" eaLnBrk="0" fontAlgn="base" hangingPunct="0">
        <a:spcBef>
          <a:spcPct val="20000"/>
        </a:spcBef>
        <a:spcAft>
          <a:spcPct val="0"/>
        </a:spcAft>
        <a:buChar char="•"/>
        <a:defRPr>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2050" name="Group 21"/>
          <p:cNvGrpSpPr>
            <a:grpSpLocks/>
          </p:cNvGrpSpPr>
          <p:nvPr/>
        </p:nvGrpSpPr>
        <p:grpSpPr bwMode="auto">
          <a:xfrm>
            <a:off x="-152400" y="5638800"/>
            <a:ext cx="9121775" cy="857250"/>
            <a:chOff x="-96" y="3552"/>
            <a:chExt cx="5746" cy="540"/>
          </a:xfrm>
        </p:grpSpPr>
        <p:sp>
          <p:nvSpPr>
            <p:cNvPr id="3078" name="Rectangle 20"/>
            <p:cNvSpPr>
              <a:spLocks noChangeArrowheads="1"/>
            </p:cNvSpPr>
            <p:nvPr/>
          </p:nvSpPr>
          <p:spPr bwMode="auto">
            <a:xfrm>
              <a:off x="-96" y="4021"/>
              <a:ext cx="4238" cy="55"/>
            </a:xfrm>
            <a:prstGeom prst="rect">
              <a:avLst/>
            </a:prstGeom>
            <a:gradFill rotWithShape="0">
              <a:gsLst>
                <a:gs pos="0">
                  <a:schemeClr val="bg2"/>
                </a:gs>
                <a:gs pos="100000">
                  <a:srgbClr val="DDDDDD"/>
                </a:gs>
              </a:gsLst>
              <a:lin ang="0" scaled="1"/>
            </a:gradFill>
            <a:ln>
              <a:noFill/>
            </a:ln>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de-DE" altLang="de-DE" sz="2400" smtClean="0">
                <a:solidFill>
                  <a:srgbClr val="000000"/>
                </a:solidFill>
                <a:latin typeface="Times New Roman" pitchFamily="18" charset="0"/>
              </a:endParaRPr>
            </a:p>
          </p:txBody>
        </p:sp>
        <p:pic>
          <p:nvPicPr>
            <p:cNvPr id="2055" name="Picture 18" descr="layout"/>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5283" y="3552"/>
              <a:ext cx="367" cy="5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80" name="Text Box 19"/>
            <p:cNvSpPr txBox="1">
              <a:spLocks noChangeArrowheads="1"/>
            </p:cNvSpPr>
            <p:nvPr/>
          </p:nvSpPr>
          <p:spPr bwMode="auto">
            <a:xfrm>
              <a:off x="3895" y="4006"/>
              <a:ext cx="1354" cy="86"/>
            </a:xfrm>
            <a:prstGeom prst="rect">
              <a:avLst/>
            </a:prstGeom>
            <a:noFill/>
            <a:ln>
              <a:noFill/>
            </a:ln>
            <a:extLst/>
          </p:spPr>
          <p:txBody>
            <a:bodyPr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spcBef>
                  <a:spcPct val="50000"/>
                </a:spcBef>
                <a:defRPr/>
              </a:pPr>
              <a:r>
                <a:rPr lang="de-DE" altLang="de-DE" sz="900" smtClean="0">
                  <a:solidFill>
                    <a:srgbClr val="000000"/>
                  </a:solidFill>
                </a:rPr>
                <a:t>L a n d r a t s a m t  H e i l b r o n n</a:t>
              </a:r>
            </a:p>
          </p:txBody>
        </p:sp>
      </p:grpSp>
      <p:sp>
        <p:nvSpPr>
          <p:cNvPr id="1046" name="Rectangle 22"/>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endParaRPr lang="de-DE" smtClean="0"/>
          </a:p>
        </p:txBody>
      </p:sp>
      <p:sp>
        <p:nvSpPr>
          <p:cNvPr id="2052" name="Rectangle 23"/>
          <p:cNvSpPr>
            <a:spLocks noGrp="1" noChangeArrowheads="1"/>
          </p:cNvSpPr>
          <p:nvPr>
            <p:ph type="body" idx="1"/>
          </p:nvPr>
        </p:nvSpPr>
        <p:spPr bwMode="auto">
          <a:xfrm>
            <a:off x="684213" y="2205038"/>
            <a:ext cx="7773987" cy="3890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3"/>
            <a:endParaRPr lang="de-DE" altLang="de-DE" smtClean="0"/>
          </a:p>
        </p:txBody>
      </p:sp>
      <p:sp>
        <p:nvSpPr>
          <p:cNvPr id="3077" name="Text Box 24"/>
          <p:cNvSpPr txBox="1">
            <a:spLocks noChangeArrowheads="1"/>
          </p:cNvSpPr>
          <p:nvPr userDrawn="1"/>
        </p:nvSpPr>
        <p:spPr bwMode="auto">
          <a:xfrm>
            <a:off x="684213" y="6165850"/>
            <a:ext cx="2089150" cy="244475"/>
          </a:xfrm>
          <a:prstGeom prst="rect">
            <a:avLst/>
          </a:prstGeom>
          <a:noFill/>
          <a:ln>
            <a:noFill/>
          </a:ln>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defRPr/>
            </a:pPr>
            <a:r>
              <a:rPr lang="de-DE" altLang="de-DE" sz="1000" smtClean="0">
                <a:solidFill>
                  <a:srgbClr val="000000"/>
                </a:solidFill>
                <a:latin typeface="Times New Roman" pitchFamily="18" charset="0"/>
              </a:rPr>
              <a:t>Copyright Ariane Schlicher</a:t>
            </a:r>
          </a:p>
        </p:txBody>
      </p:sp>
    </p:spTree>
  </p:cSld>
  <p:clrMap bg1="lt1" tx1="dk1" bg2="lt2" tx2="dk2" accent1="accent1" accent2="accent2" accent3="accent3" accent4="accent4" accent5="accent5" accent6="accent6" hlink="hlink" folHlink="folHlink"/>
  <p:sldLayoutIdLst>
    <p:sldLayoutId id="2147484453" r:id="rId1"/>
    <p:sldLayoutId id="2147484431" r:id="rId2"/>
    <p:sldLayoutId id="2147484432" r:id="rId3"/>
    <p:sldLayoutId id="2147484433" r:id="rId4"/>
    <p:sldLayoutId id="2147484434" r:id="rId5"/>
    <p:sldLayoutId id="2147484435" r:id="rId6"/>
    <p:sldLayoutId id="2147484436" r:id="rId7"/>
    <p:sldLayoutId id="2147484437" r:id="rId8"/>
    <p:sldLayoutId id="2147484438" r:id="rId9"/>
    <p:sldLayoutId id="2147484439" r:id="rId10"/>
    <p:sldLayoutId id="2147484440" r:id="rId11"/>
  </p:sldLayoutIdLst>
  <p:timing>
    <p:tnLst>
      <p:par>
        <p:cTn id="1" dur="indefinite" restart="never" nodeType="tmRoot"/>
      </p:par>
    </p:tnLst>
  </p:timing>
  <p:txStyles>
    <p:titleStyle>
      <a:lvl1pPr algn="ctr" rtl="0" eaLnBrk="0" fontAlgn="base" hangingPunct="0">
        <a:spcBef>
          <a:spcPct val="0"/>
        </a:spcBef>
        <a:spcAft>
          <a:spcPct val="0"/>
        </a:spcAft>
        <a:defRPr sz="2800" b="1">
          <a:solidFill>
            <a:srgbClr val="FF0000"/>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2800" b="1">
          <a:solidFill>
            <a:srgbClr val="FF0000"/>
          </a:solidFill>
          <a:effectLst>
            <a:outerShdw blurRad="38100" dist="38100" dir="2700000" algn="tl">
              <a:srgbClr val="C0C0C0"/>
            </a:outerShdw>
          </a:effectLst>
          <a:latin typeface="Arial" charset="0"/>
        </a:defRPr>
      </a:lvl2pPr>
      <a:lvl3pPr algn="ctr" rtl="0" eaLnBrk="0" fontAlgn="base" hangingPunct="0">
        <a:spcBef>
          <a:spcPct val="0"/>
        </a:spcBef>
        <a:spcAft>
          <a:spcPct val="0"/>
        </a:spcAft>
        <a:defRPr sz="2800" b="1">
          <a:solidFill>
            <a:srgbClr val="FF0000"/>
          </a:solidFill>
          <a:effectLst>
            <a:outerShdw blurRad="38100" dist="38100" dir="2700000" algn="tl">
              <a:srgbClr val="C0C0C0"/>
            </a:outerShdw>
          </a:effectLst>
          <a:latin typeface="Arial" charset="0"/>
        </a:defRPr>
      </a:lvl3pPr>
      <a:lvl4pPr algn="ctr" rtl="0" eaLnBrk="0" fontAlgn="base" hangingPunct="0">
        <a:spcBef>
          <a:spcPct val="0"/>
        </a:spcBef>
        <a:spcAft>
          <a:spcPct val="0"/>
        </a:spcAft>
        <a:defRPr sz="2800" b="1">
          <a:solidFill>
            <a:srgbClr val="FF0000"/>
          </a:solidFill>
          <a:effectLst>
            <a:outerShdw blurRad="38100" dist="38100" dir="2700000" algn="tl">
              <a:srgbClr val="C0C0C0"/>
            </a:outerShdw>
          </a:effectLst>
          <a:latin typeface="Arial" charset="0"/>
        </a:defRPr>
      </a:lvl4pPr>
      <a:lvl5pPr algn="ctr" rtl="0" eaLnBrk="0" fontAlgn="base" hangingPunct="0">
        <a:spcBef>
          <a:spcPct val="0"/>
        </a:spcBef>
        <a:spcAft>
          <a:spcPct val="0"/>
        </a:spcAft>
        <a:defRPr sz="2800" b="1">
          <a:solidFill>
            <a:srgbClr val="FF0000"/>
          </a:solidFill>
          <a:effectLst>
            <a:outerShdw blurRad="38100" dist="38100" dir="2700000" algn="tl">
              <a:srgbClr val="C0C0C0"/>
            </a:outerShdw>
          </a:effectLst>
          <a:latin typeface="Arial" charset="0"/>
        </a:defRPr>
      </a:lvl5pPr>
      <a:lvl6pPr marL="457200" algn="ctr" rtl="0" eaLnBrk="0" fontAlgn="base" hangingPunct="0">
        <a:spcBef>
          <a:spcPct val="0"/>
        </a:spcBef>
        <a:spcAft>
          <a:spcPct val="0"/>
        </a:spcAft>
        <a:defRPr sz="2800" b="1">
          <a:solidFill>
            <a:srgbClr val="FF0000"/>
          </a:solidFill>
          <a:effectLst>
            <a:outerShdw blurRad="38100" dist="38100" dir="2700000" algn="tl">
              <a:srgbClr val="C0C0C0"/>
            </a:outerShdw>
          </a:effectLst>
          <a:latin typeface="Arial" charset="0"/>
        </a:defRPr>
      </a:lvl6pPr>
      <a:lvl7pPr marL="914400" algn="ctr" rtl="0" eaLnBrk="0" fontAlgn="base" hangingPunct="0">
        <a:spcBef>
          <a:spcPct val="0"/>
        </a:spcBef>
        <a:spcAft>
          <a:spcPct val="0"/>
        </a:spcAft>
        <a:defRPr sz="2800" b="1">
          <a:solidFill>
            <a:srgbClr val="FF0000"/>
          </a:solidFill>
          <a:effectLst>
            <a:outerShdw blurRad="38100" dist="38100" dir="2700000" algn="tl">
              <a:srgbClr val="C0C0C0"/>
            </a:outerShdw>
          </a:effectLst>
          <a:latin typeface="Arial" charset="0"/>
        </a:defRPr>
      </a:lvl7pPr>
      <a:lvl8pPr marL="1371600" algn="ctr" rtl="0" eaLnBrk="0" fontAlgn="base" hangingPunct="0">
        <a:spcBef>
          <a:spcPct val="0"/>
        </a:spcBef>
        <a:spcAft>
          <a:spcPct val="0"/>
        </a:spcAft>
        <a:defRPr sz="2800" b="1">
          <a:solidFill>
            <a:srgbClr val="FF0000"/>
          </a:solidFill>
          <a:effectLst>
            <a:outerShdw blurRad="38100" dist="38100" dir="2700000" algn="tl">
              <a:srgbClr val="C0C0C0"/>
            </a:outerShdw>
          </a:effectLst>
          <a:latin typeface="Arial" charset="0"/>
        </a:defRPr>
      </a:lvl8pPr>
      <a:lvl9pPr marL="1828800" algn="ctr" rtl="0" eaLnBrk="0" fontAlgn="base" hangingPunct="0">
        <a:spcBef>
          <a:spcPct val="0"/>
        </a:spcBef>
        <a:spcAft>
          <a:spcPct val="0"/>
        </a:spcAft>
        <a:defRPr sz="2800" b="1">
          <a:solidFill>
            <a:srgbClr val="FF0000"/>
          </a:solidFill>
          <a:effectLst>
            <a:outerShdw blurRad="38100" dist="38100" dir="2700000" algn="tl">
              <a:srgbClr val="C0C0C0"/>
            </a:outerShdw>
          </a:effectLst>
          <a:latin typeface="Arial" charset="0"/>
        </a:defRPr>
      </a:lvl9pPr>
    </p:titleStyle>
    <p:bodyStyle>
      <a:lvl1pPr marL="342900" indent="-342900" algn="l" rtl="0" eaLnBrk="0" fontAlgn="base" hangingPunct="0">
        <a:spcBef>
          <a:spcPct val="20000"/>
        </a:spcBef>
        <a:spcAft>
          <a:spcPct val="0"/>
        </a:spcAft>
        <a:defRPr b="1">
          <a:solidFill>
            <a:schemeClr val="tx1"/>
          </a:solidFill>
          <a:latin typeface="+mn-lt"/>
          <a:ea typeface="+mn-ea"/>
          <a:cs typeface="+mn-cs"/>
        </a:defRPr>
      </a:lvl1pPr>
      <a:lvl2pPr marL="742950" indent="-285750" algn="l" rtl="0" eaLnBrk="0" fontAlgn="base" hangingPunct="0">
        <a:spcBef>
          <a:spcPct val="20000"/>
        </a:spcBef>
        <a:spcAft>
          <a:spcPct val="0"/>
        </a:spcAft>
        <a:defRPr b="1">
          <a:solidFill>
            <a:schemeClr val="tx1"/>
          </a:solidFill>
          <a:latin typeface="+mn-lt"/>
        </a:defRPr>
      </a:lvl2pPr>
      <a:lvl3pPr marL="1143000" indent="-228600" algn="l" rtl="0" eaLnBrk="0" fontAlgn="base" hangingPunct="0">
        <a:spcBef>
          <a:spcPct val="20000"/>
        </a:spcBef>
        <a:spcAft>
          <a:spcPct val="0"/>
        </a:spcAft>
        <a:buChar char="•"/>
        <a:defRPr>
          <a:solidFill>
            <a:schemeClr val="tx1"/>
          </a:solidFill>
          <a:latin typeface="+mn-lt"/>
        </a:defRPr>
      </a:lvl3pPr>
      <a:lvl4pPr marL="1600200" indent="-228600" algn="l" rtl="0" eaLnBrk="0" fontAlgn="base" hangingPunct="0">
        <a:spcBef>
          <a:spcPct val="20000"/>
        </a:spcBef>
        <a:spcAft>
          <a:spcPct val="0"/>
        </a:spcAft>
        <a:buChar char="–"/>
        <a:defRPr b="1">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eaLnBrk="0" fontAlgn="base" hangingPunct="0">
        <a:spcBef>
          <a:spcPct val="20000"/>
        </a:spcBef>
        <a:spcAft>
          <a:spcPct val="0"/>
        </a:spcAft>
        <a:buChar char="»"/>
        <a:defRPr>
          <a:solidFill>
            <a:schemeClr val="tx1"/>
          </a:solidFill>
          <a:latin typeface="+mn-lt"/>
        </a:defRPr>
      </a:lvl6pPr>
      <a:lvl7pPr marL="2971800" indent="-228600" algn="l" rtl="0" eaLnBrk="0" fontAlgn="base" hangingPunct="0">
        <a:spcBef>
          <a:spcPct val="20000"/>
        </a:spcBef>
        <a:spcAft>
          <a:spcPct val="0"/>
        </a:spcAft>
        <a:buChar char="»"/>
        <a:defRPr>
          <a:solidFill>
            <a:schemeClr val="tx1"/>
          </a:solidFill>
          <a:latin typeface="+mn-lt"/>
        </a:defRPr>
      </a:lvl7pPr>
      <a:lvl8pPr marL="3429000" indent="-228600" algn="l" rtl="0" eaLnBrk="0" fontAlgn="base" hangingPunct="0">
        <a:spcBef>
          <a:spcPct val="20000"/>
        </a:spcBef>
        <a:spcAft>
          <a:spcPct val="0"/>
        </a:spcAft>
        <a:buChar char="»"/>
        <a:defRPr>
          <a:solidFill>
            <a:schemeClr val="tx1"/>
          </a:solidFill>
          <a:latin typeface="+mn-lt"/>
        </a:defRPr>
      </a:lvl8pPr>
      <a:lvl9pPr marL="3886200" indent="-228600" algn="l" rtl="0" eaLnBrk="0" fontAlgn="base" hangingPunct="0">
        <a:spcBef>
          <a:spcPct val="20000"/>
        </a:spcBef>
        <a:spcAft>
          <a:spcPct val="0"/>
        </a:spcAft>
        <a:buChar char="»"/>
        <a:defRPr>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Titelplatzhalt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de-DE" altLang="de-DE" smtClean="0"/>
              <a:t>Titelmasterformat durch Klicken bearbeiten</a:t>
            </a:r>
          </a:p>
        </p:txBody>
      </p:sp>
      <p:sp>
        <p:nvSpPr>
          <p:cNvPr id="3075" name="Textplatzhalt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smtClean="0"/>
              <a:t>Textmasterformat bearbeiten</a:t>
            </a:r>
          </a:p>
          <a:p>
            <a:pPr lvl="1"/>
            <a:r>
              <a:rPr lang="de-DE" altLang="de-DE" smtClean="0"/>
              <a:t>Zweite Ebene</a:t>
            </a:r>
          </a:p>
          <a:p>
            <a:pPr lvl="2"/>
            <a:r>
              <a:rPr lang="de-DE" altLang="de-DE" smtClean="0"/>
              <a:t>Dritte Ebene</a:t>
            </a:r>
          </a:p>
          <a:p>
            <a:pPr lvl="3"/>
            <a:r>
              <a:rPr lang="de-DE" altLang="de-DE" smtClean="0"/>
              <a:t>Vierte Ebene</a:t>
            </a:r>
          </a:p>
          <a:p>
            <a:pPr lvl="4"/>
            <a:r>
              <a:rPr lang="de-DE" altLang="de-DE" smtClean="0"/>
              <a:t>Fünfte Ebene</a:t>
            </a:r>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78C3EF2F-9282-4234-83B6-AC02AAA06F4D}" type="datetimeFigureOut">
              <a:rPr lang="de-DE"/>
              <a:pPr>
                <a:defRPr/>
              </a:pPr>
              <a:t>03.02.2020</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4E80294D-AD11-4D79-AC33-B207A51CBB94}" type="slidenum">
              <a:rPr lang="de-DE"/>
              <a:pPr>
                <a:defRPr/>
              </a:pPr>
              <a:t>‹Nr.›</a:t>
            </a:fld>
            <a:endParaRPr lang="de-DE"/>
          </a:p>
        </p:txBody>
      </p:sp>
    </p:spTree>
  </p:cSld>
  <p:clrMap bg1="lt1" tx1="dk1" bg2="lt2" tx2="dk2" accent1="accent1" accent2="accent2" accent3="accent3" accent4="accent4" accent5="accent5" accent6="accent6" hlink="hlink" folHlink="folHlink"/>
  <p:sldLayoutIdLst>
    <p:sldLayoutId id="2147484441" r:id="rId1"/>
    <p:sldLayoutId id="2147484442" r:id="rId2"/>
    <p:sldLayoutId id="2147484443" r:id="rId3"/>
    <p:sldLayoutId id="2147484444" r:id="rId4"/>
    <p:sldLayoutId id="2147484445" r:id="rId5"/>
    <p:sldLayoutId id="2147484446" r:id="rId6"/>
    <p:sldLayoutId id="2147484447" r:id="rId7"/>
    <p:sldLayoutId id="2147484448" r:id="rId8"/>
    <p:sldLayoutId id="2147484449" r:id="rId9"/>
    <p:sldLayoutId id="2147484450" r:id="rId10"/>
    <p:sldLayoutId id="2147484451" r:id="rId11"/>
    <p:sldLayoutId id="2147484452" r:id="rId12"/>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el 1"/>
          <p:cNvSpPr>
            <a:spLocks noGrp="1"/>
          </p:cNvSpPr>
          <p:nvPr>
            <p:ph type="ctrTitle"/>
          </p:nvPr>
        </p:nvSpPr>
        <p:spPr>
          <a:xfrm>
            <a:off x="684213" y="1557338"/>
            <a:ext cx="7772400" cy="1973262"/>
          </a:xfrm>
        </p:spPr>
        <p:txBody>
          <a:bodyPr/>
          <a:lstStyle/>
          <a:p>
            <a:r>
              <a:rPr lang="de-DE" altLang="de-DE" sz="3600" smtClean="0"/>
              <a:t>Kinderschutz in der Schule</a:t>
            </a:r>
          </a:p>
        </p:txBody>
      </p:sp>
      <p:sp>
        <p:nvSpPr>
          <p:cNvPr id="5123" name="Untertitel 2"/>
          <p:cNvSpPr>
            <a:spLocks noGrp="1"/>
          </p:cNvSpPr>
          <p:nvPr>
            <p:ph type="subTitle" idx="1"/>
          </p:nvPr>
        </p:nvSpPr>
        <p:spPr>
          <a:xfrm>
            <a:off x="1403350" y="3789363"/>
            <a:ext cx="6400800" cy="1752600"/>
          </a:xfrm>
        </p:spPr>
        <p:txBody>
          <a:bodyPr/>
          <a:lstStyle/>
          <a:p>
            <a:r>
              <a:rPr lang="de-DE" altLang="de-DE" smtClean="0"/>
              <a:t>Hinzuziehung einer </a:t>
            </a:r>
          </a:p>
          <a:p>
            <a:r>
              <a:rPr lang="de-DE" altLang="de-DE" sz="2400" b="1" smtClean="0">
                <a:solidFill>
                  <a:srgbClr val="FF0000"/>
                </a:solidFill>
              </a:rPr>
              <a:t>„insoweit erfahrenen Fachkraft“</a:t>
            </a:r>
          </a:p>
          <a:p>
            <a:endParaRPr lang="de-DE" altLang="de-DE" b="1" smtClean="0">
              <a:solidFill>
                <a:srgbClr val="FF0000"/>
              </a:solidFill>
            </a:endParaRPr>
          </a:p>
          <a:p>
            <a:r>
              <a:rPr lang="de-DE" altLang="de-DE" b="1" smtClean="0"/>
              <a:t>Ariane Schlicher</a:t>
            </a:r>
          </a:p>
          <a:p>
            <a:r>
              <a:rPr lang="de-DE" altLang="de-DE" b="1" smtClean="0"/>
              <a:t>Beratungsstelle für Familie und Jugend</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r>
              <a:rPr lang="de-DE" altLang="de-DE" smtClean="0"/>
              <a:t>Stufe 2: </a:t>
            </a:r>
            <a:r>
              <a:rPr lang="de-DE" altLang="de-DE" sz="2400" smtClean="0"/>
              <a:t>Beratung durch eine </a:t>
            </a:r>
            <a:br>
              <a:rPr lang="de-DE" altLang="de-DE" sz="2400" smtClean="0"/>
            </a:br>
            <a:r>
              <a:rPr lang="de-DE" altLang="de-DE" sz="2400" smtClean="0"/>
              <a:t>„insoweit erfahrene Fachkraft“ darf genutzt werden</a:t>
            </a:r>
          </a:p>
        </p:txBody>
      </p:sp>
      <p:sp>
        <p:nvSpPr>
          <p:cNvPr id="10243" name="Inhaltsplatzhalter 2"/>
          <p:cNvSpPr>
            <a:spLocks noGrp="1"/>
          </p:cNvSpPr>
          <p:nvPr>
            <p:ph idx="1"/>
          </p:nvPr>
        </p:nvSpPr>
        <p:spPr>
          <a:xfrm>
            <a:off x="684213" y="1916113"/>
            <a:ext cx="7772400" cy="4114800"/>
          </a:xfrm>
        </p:spPr>
        <p:txBody>
          <a:bodyPr/>
          <a:lstStyle/>
          <a:p>
            <a:pPr marL="0" indent="0">
              <a:buFontTx/>
              <a:buNone/>
            </a:pPr>
            <a:r>
              <a:rPr lang="de-DE" altLang="de-DE" b="1" smtClean="0"/>
              <a:t>§ 8b SGB VIII</a:t>
            </a:r>
          </a:p>
          <a:p>
            <a:pPr marL="0" indent="0">
              <a:buFontTx/>
              <a:buNone/>
            </a:pPr>
            <a:r>
              <a:rPr lang="de-DE" altLang="de-DE" i="1" smtClean="0"/>
              <a:t>„Personen, die beruflich in Kontakt mit Kindern oder Jugendlichen stehen, haben bei der Einschätzung einer Kindeswohlgefährdung im Einzelfall gegenüber dem örtlichen Träger der Jugendhilfe Anspruch auf Beratung durch eine insoweit erfahrene Fachkraft.“</a:t>
            </a:r>
          </a:p>
          <a:p>
            <a:pPr marL="0" indent="0">
              <a:buFontTx/>
              <a:buNone/>
            </a:pPr>
            <a:endParaRPr lang="de-DE" altLang="de-DE" smtClean="0"/>
          </a:p>
          <a:p>
            <a:pPr marL="0" indent="0">
              <a:buFontTx/>
              <a:buNone/>
            </a:pPr>
            <a:r>
              <a:rPr lang="de-DE" altLang="de-DE" smtClean="0"/>
              <a:t>Während Erzieherinnen in Kitas (= Einrichtungen der Jugendhilfe) verpflichtet sind, bei der Gefährdungseinschätzung eine insoweit erfahrene Fachkraft hinzuzuziehen (§8a), besteht für Lehrerinnen und Lehrer hierzu </a:t>
            </a:r>
            <a:r>
              <a:rPr lang="de-DE" altLang="de-DE" b="1" smtClean="0"/>
              <a:t>keine Pflicht,  aber ein Rechtsanspruch.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Effect transition="in" filter="fade">
                                      <p:cBhvr>
                                        <p:cTn id="7" dur="1000"/>
                                        <p:tgtEl>
                                          <p:spTgt spid="10243">
                                            <p:txEl>
                                              <p:pRg st="0" end="0"/>
                                            </p:txEl>
                                          </p:spTgt>
                                        </p:tgtEl>
                                      </p:cBhvr>
                                    </p:animEffect>
                                    <p:anim calcmode="lin" valueType="num">
                                      <p:cBhvr>
                                        <p:cTn id="8" dur="1000" fill="hold"/>
                                        <p:tgtEl>
                                          <p:spTgt spid="1024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24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10243">
                                            <p:txEl>
                                              <p:pRg st="1" end="1"/>
                                            </p:txEl>
                                          </p:spTgt>
                                        </p:tgtEl>
                                        <p:attrNameLst>
                                          <p:attrName>style.visibility</p:attrName>
                                        </p:attrNameLst>
                                      </p:cBhvr>
                                      <p:to>
                                        <p:strVal val="visible"/>
                                      </p:to>
                                    </p:set>
                                    <p:animEffect transition="in" filter="fade">
                                      <p:cBhvr>
                                        <p:cTn id="12" dur="1000"/>
                                        <p:tgtEl>
                                          <p:spTgt spid="10243">
                                            <p:txEl>
                                              <p:pRg st="1" end="1"/>
                                            </p:txEl>
                                          </p:spTgt>
                                        </p:tgtEl>
                                      </p:cBhvr>
                                    </p:animEffect>
                                    <p:anim calcmode="lin" valueType="num">
                                      <p:cBhvr>
                                        <p:cTn id="13" dur="1000" fill="hold"/>
                                        <p:tgtEl>
                                          <p:spTgt spid="1024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1024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42" presetClass="entr" presetSubtype="0" fill="hold" nodeType="clickEffect">
                                  <p:stCondLst>
                                    <p:cond delay="0"/>
                                  </p:stCondLst>
                                  <p:childTnLst>
                                    <p:set>
                                      <p:cBhvr>
                                        <p:cTn id="18" dur="1" fill="hold">
                                          <p:stCondLst>
                                            <p:cond delay="0"/>
                                          </p:stCondLst>
                                        </p:cTn>
                                        <p:tgtEl>
                                          <p:spTgt spid="10243">
                                            <p:txEl>
                                              <p:pRg st="3" end="3"/>
                                            </p:txEl>
                                          </p:spTgt>
                                        </p:tgtEl>
                                        <p:attrNameLst>
                                          <p:attrName>style.visibility</p:attrName>
                                        </p:attrNameLst>
                                      </p:cBhvr>
                                      <p:to>
                                        <p:strVal val="visible"/>
                                      </p:to>
                                    </p:set>
                                    <p:animEffect transition="in" filter="fade">
                                      <p:cBhvr>
                                        <p:cTn id="19" dur="1000"/>
                                        <p:tgtEl>
                                          <p:spTgt spid="10243">
                                            <p:txEl>
                                              <p:pRg st="3" end="3"/>
                                            </p:txEl>
                                          </p:spTgt>
                                        </p:tgtEl>
                                      </p:cBhvr>
                                    </p:animEffect>
                                    <p:anim calcmode="lin" valueType="num">
                                      <p:cBhvr>
                                        <p:cTn id="20" dur="1000" fill="hold"/>
                                        <p:tgtEl>
                                          <p:spTgt spid="10243">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1024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el 1"/>
          <p:cNvSpPr>
            <a:spLocks noGrp="1"/>
          </p:cNvSpPr>
          <p:nvPr>
            <p:ph type="title"/>
          </p:nvPr>
        </p:nvSpPr>
        <p:spPr>
          <a:xfrm>
            <a:off x="685800" y="609600"/>
            <a:ext cx="7772400" cy="947738"/>
          </a:xfrm>
        </p:spPr>
        <p:txBody>
          <a:bodyPr/>
          <a:lstStyle/>
          <a:p>
            <a:r>
              <a:rPr lang="de-DE" altLang="de-DE" sz="2400" smtClean="0"/>
              <a:t>Die Hinzuziehung einer </a:t>
            </a:r>
            <a:br>
              <a:rPr lang="de-DE" altLang="de-DE" sz="2400" smtClean="0"/>
            </a:br>
            <a:r>
              <a:rPr lang="de-DE" altLang="de-DE" sz="2400" smtClean="0"/>
              <a:t>„insoweit erfahrenen Fachkraft“</a:t>
            </a:r>
          </a:p>
        </p:txBody>
      </p:sp>
      <p:sp>
        <p:nvSpPr>
          <p:cNvPr id="7171" name="Inhaltsplatzhalter 2"/>
          <p:cNvSpPr>
            <a:spLocks noGrp="1"/>
          </p:cNvSpPr>
          <p:nvPr>
            <p:ph idx="1"/>
          </p:nvPr>
        </p:nvSpPr>
        <p:spPr>
          <a:xfrm>
            <a:off x="685800" y="1557338"/>
            <a:ext cx="7772400" cy="4538662"/>
          </a:xfrm>
        </p:spPr>
        <p:txBody>
          <a:bodyPr/>
          <a:lstStyle/>
          <a:p>
            <a:r>
              <a:rPr lang="de-DE" altLang="de-DE" sz="2000" smtClean="0"/>
              <a:t>Bei der Beratung durch eine ieF handelt es sich um eine spezielle Form der </a:t>
            </a:r>
            <a:r>
              <a:rPr lang="de-DE" altLang="de-DE" sz="2000" b="1" smtClean="0"/>
              <a:t>anonymisierten Beratung </a:t>
            </a:r>
            <a:r>
              <a:rPr lang="de-DE" altLang="de-DE" sz="2000" smtClean="0"/>
              <a:t>von Fachkräften für Fachkräfte.</a:t>
            </a:r>
          </a:p>
          <a:p>
            <a:r>
              <a:rPr lang="de-DE" altLang="de-DE" sz="2000" smtClean="0"/>
              <a:t>Diese anonymen Beratungen benötigen kein Einverständnis durch die Eltern.</a:t>
            </a:r>
          </a:p>
          <a:p>
            <a:r>
              <a:rPr lang="de-DE" altLang="de-DE" sz="2000" smtClean="0"/>
              <a:t>Bei der ieF-Beratung geht es um </a:t>
            </a:r>
            <a:r>
              <a:rPr lang="de-DE" altLang="de-DE" sz="2000" b="1" smtClean="0"/>
              <a:t>Kinderschutzfragen </a:t>
            </a:r>
            <a:r>
              <a:rPr lang="de-DE" altLang="de-DE" sz="2000" smtClean="0"/>
              <a:t>und eine Gefährdungseinschätzung, weil ein Verdacht auf einen der folgenden Tatbestände besteht:</a:t>
            </a:r>
          </a:p>
          <a:p>
            <a:pPr>
              <a:buFont typeface="Wingdings" pitchFamily="2" charset="2"/>
              <a:buChar char="v"/>
            </a:pPr>
            <a:r>
              <a:rPr lang="de-DE" altLang="de-DE" sz="2000" b="1" smtClean="0"/>
              <a:t>Gewalt</a:t>
            </a:r>
            <a:r>
              <a:rPr lang="de-DE" altLang="de-DE" sz="2000" smtClean="0"/>
              <a:t> </a:t>
            </a:r>
            <a:r>
              <a:rPr lang="de-DE" altLang="de-DE" sz="1600" smtClean="0"/>
              <a:t>(Partnergewalt, Kindesmisshandlung körperlich und/oder seelisch)</a:t>
            </a:r>
          </a:p>
          <a:p>
            <a:pPr>
              <a:buFont typeface="Wingdings" pitchFamily="2" charset="2"/>
              <a:buChar char="v"/>
            </a:pPr>
            <a:r>
              <a:rPr lang="de-DE" altLang="de-DE" sz="2000" b="1" smtClean="0"/>
              <a:t>Sexueller Missbrauch/sexuelle Übergriffe </a:t>
            </a:r>
            <a:r>
              <a:rPr lang="de-DE" altLang="de-DE" sz="1600" smtClean="0"/>
              <a:t>(mit oder ohne Gewalt, innerhalb der Familie oder durch Fremdtäter, von Erwachsenen oder von gleichaltrigen Kindern/Jugendlichen)   oder</a:t>
            </a:r>
          </a:p>
          <a:p>
            <a:pPr>
              <a:buFont typeface="Wingdings" pitchFamily="2" charset="2"/>
              <a:buChar char="v"/>
            </a:pPr>
            <a:r>
              <a:rPr lang="de-DE" altLang="de-DE" sz="2000" b="1" smtClean="0"/>
              <a:t>Vernachlässigung/Verwahrlosung</a:t>
            </a:r>
            <a:r>
              <a:rPr lang="de-DE" altLang="de-DE" sz="2000" smtClean="0"/>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Effect transition="in" filter="fade">
                                      <p:cBhvr>
                                        <p:cTn id="7" dur="1000"/>
                                        <p:tgtEl>
                                          <p:spTgt spid="7171">
                                            <p:txEl>
                                              <p:pRg st="0" end="0"/>
                                            </p:txEl>
                                          </p:spTgt>
                                        </p:tgtEl>
                                      </p:cBhvr>
                                    </p:animEffect>
                                    <p:anim calcmode="lin" valueType="num">
                                      <p:cBhvr>
                                        <p:cTn id="8" dur="1000" fill="hold"/>
                                        <p:tgtEl>
                                          <p:spTgt spid="717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717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171">
                                            <p:txEl>
                                              <p:pRg st="1" end="1"/>
                                            </p:txEl>
                                          </p:spTgt>
                                        </p:tgtEl>
                                        <p:attrNameLst>
                                          <p:attrName>style.visibility</p:attrName>
                                        </p:attrNameLst>
                                      </p:cBhvr>
                                      <p:to>
                                        <p:strVal val="visible"/>
                                      </p:to>
                                    </p:set>
                                    <p:animEffect transition="in" filter="fade">
                                      <p:cBhvr>
                                        <p:cTn id="14" dur="1000"/>
                                        <p:tgtEl>
                                          <p:spTgt spid="7171">
                                            <p:txEl>
                                              <p:pRg st="1" end="1"/>
                                            </p:txEl>
                                          </p:spTgt>
                                        </p:tgtEl>
                                      </p:cBhvr>
                                    </p:animEffect>
                                    <p:anim calcmode="lin" valueType="num">
                                      <p:cBhvr>
                                        <p:cTn id="15" dur="1000" fill="hold"/>
                                        <p:tgtEl>
                                          <p:spTgt spid="7171">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717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7171">
                                            <p:txEl>
                                              <p:pRg st="2" end="2"/>
                                            </p:txEl>
                                          </p:spTgt>
                                        </p:tgtEl>
                                        <p:attrNameLst>
                                          <p:attrName>style.visibility</p:attrName>
                                        </p:attrNameLst>
                                      </p:cBhvr>
                                      <p:to>
                                        <p:strVal val="visible"/>
                                      </p:to>
                                    </p:set>
                                    <p:animEffect transition="in" filter="fade">
                                      <p:cBhvr>
                                        <p:cTn id="21" dur="1000"/>
                                        <p:tgtEl>
                                          <p:spTgt spid="7171">
                                            <p:txEl>
                                              <p:pRg st="2" end="2"/>
                                            </p:txEl>
                                          </p:spTgt>
                                        </p:tgtEl>
                                      </p:cBhvr>
                                    </p:animEffect>
                                    <p:anim calcmode="lin" valueType="num">
                                      <p:cBhvr>
                                        <p:cTn id="22" dur="1000" fill="hold"/>
                                        <p:tgtEl>
                                          <p:spTgt spid="7171">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7171">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7171">
                                            <p:txEl>
                                              <p:pRg st="3" end="3"/>
                                            </p:txEl>
                                          </p:spTgt>
                                        </p:tgtEl>
                                        <p:attrNameLst>
                                          <p:attrName>style.visibility</p:attrName>
                                        </p:attrNameLst>
                                      </p:cBhvr>
                                      <p:to>
                                        <p:strVal val="visible"/>
                                      </p:to>
                                    </p:set>
                                    <p:anim calcmode="lin" valueType="num">
                                      <p:cBhvr additive="base">
                                        <p:cTn id="28" dur="500" fill="hold"/>
                                        <p:tgtEl>
                                          <p:spTgt spid="7171">
                                            <p:txEl>
                                              <p:pRg st="3" end="3"/>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717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0" fill="hold" nodeType="clickPar">
                      <p:stCondLst>
                        <p:cond delay="indefinite"/>
                      </p:stCondLst>
                      <p:childTnLst>
                        <p:par>
                          <p:cTn id="31" fill="hold" nodeType="withGroup">
                            <p:stCondLst>
                              <p:cond delay="0"/>
                            </p:stCondLst>
                            <p:childTnLst>
                              <p:par>
                                <p:cTn id="32" presetID="2" presetClass="entr" presetSubtype="4" fill="hold" grpId="0" nodeType="clickEffect">
                                  <p:stCondLst>
                                    <p:cond delay="0"/>
                                  </p:stCondLst>
                                  <p:childTnLst>
                                    <p:set>
                                      <p:cBhvr>
                                        <p:cTn id="33" dur="1" fill="hold">
                                          <p:stCondLst>
                                            <p:cond delay="0"/>
                                          </p:stCondLst>
                                        </p:cTn>
                                        <p:tgtEl>
                                          <p:spTgt spid="7171">
                                            <p:txEl>
                                              <p:pRg st="4" end="4"/>
                                            </p:txEl>
                                          </p:spTgt>
                                        </p:tgtEl>
                                        <p:attrNameLst>
                                          <p:attrName>style.visibility</p:attrName>
                                        </p:attrNameLst>
                                      </p:cBhvr>
                                      <p:to>
                                        <p:strVal val="visible"/>
                                      </p:to>
                                    </p:set>
                                    <p:anim calcmode="lin" valueType="num">
                                      <p:cBhvr additive="base">
                                        <p:cTn id="34" dur="500" fill="hold"/>
                                        <p:tgtEl>
                                          <p:spTgt spid="7171">
                                            <p:txEl>
                                              <p:pRg st="4" end="4"/>
                                            </p:txEl>
                                          </p:spTgt>
                                        </p:tgtEl>
                                        <p:attrNameLst>
                                          <p:attrName>ppt_x</p:attrName>
                                        </p:attrNameLst>
                                      </p:cBhvr>
                                      <p:tavLst>
                                        <p:tav tm="0">
                                          <p:val>
                                            <p:strVal val="#ppt_x"/>
                                          </p:val>
                                        </p:tav>
                                        <p:tav tm="100000">
                                          <p:val>
                                            <p:strVal val="#ppt_x"/>
                                          </p:val>
                                        </p:tav>
                                      </p:tavLst>
                                    </p:anim>
                                    <p:anim calcmode="lin" valueType="num">
                                      <p:cBhvr additive="base">
                                        <p:cTn id="35" dur="500" fill="hold"/>
                                        <p:tgtEl>
                                          <p:spTgt spid="7171">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6" fill="hold" nodeType="clickPar">
                      <p:stCondLst>
                        <p:cond delay="indefinite"/>
                      </p:stCondLst>
                      <p:childTnLst>
                        <p:par>
                          <p:cTn id="37" fill="hold" nodeType="withGroup">
                            <p:stCondLst>
                              <p:cond delay="0"/>
                            </p:stCondLst>
                            <p:childTnLst>
                              <p:par>
                                <p:cTn id="38" presetID="2" presetClass="entr" presetSubtype="4" fill="hold" grpId="0" nodeType="clickEffect">
                                  <p:stCondLst>
                                    <p:cond delay="0"/>
                                  </p:stCondLst>
                                  <p:childTnLst>
                                    <p:set>
                                      <p:cBhvr>
                                        <p:cTn id="39" dur="1" fill="hold">
                                          <p:stCondLst>
                                            <p:cond delay="0"/>
                                          </p:stCondLst>
                                        </p:cTn>
                                        <p:tgtEl>
                                          <p:spTgt spid="7171">
                                            <p:txEl>
                                              <p:pRg st="5" end="5"/>
                                            </p:txEl>
                                          </p:spTgt>
                                        </p:tgtEl>
                                        <p:attrNameLst>
                                          <p:attrName>style.visibility</p:attrName>
                                        </p:attrNameLst>
                                      </p:cBhvr>
                                      <p:to>
                                        <p:strVal val="visible"/>
                                      </p:to>
                                    </p:set>
                                    <p:anim calcmode="lin" valueType="num">
                                      <p:cBhvr additive="base">
                                        <p:cTn id="40" dur="500" fill="hold"/>
                                        <p:tgtEl>
                                          <p:spTgt spid="7171">
                                            <p:txEl>
                                              <p:pRg st="5" end="5"/>
                                            </p:txEl>
                                          </p:spTgt>
                                        </p:tgtEl>
                                        <p:attrNameLst>
                                          <p:attrName>ppt_x</p:attrName>
                                        </p:attrNameLst>
                                      </p:cBhvr>
                                      <p:tavLst>
                                        <p:tav tm="0">
                                          <p:val>
                                            <p:strVal val="#ppt_x"/>
                                          </p:val>
                                        </p:tav>
                                        <p:tav tm="100000">
                                          <p:val>
                                            <p:strVal val="#ppt_x"/>
                                          </p:val>
                                        </p:tav>
                                      </p:tavLst>
                                    </p:anim>
                                    <p:anim calcmode="lin" valueType="num">
                                      <p:cBhvr additive="base">
                                        <p:cTn id="41" dur="500" fill="hold"/>
                                        <p:tgtEl>
                                          <p:spTgt spid="7171">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de-DE" altLang="de-DE" sz="2400" smtClean="0"/>
              <a:t>Angebote der „insoweit erfahrenen Fachkraft“ </a:t>
            </a:r>
            <a:br>
              <a:rPr lang="de-DE" altLang="de-DE" sz="2400" smtClean="0"/>
            </a:br>
            <a:r>
              <a:rPr lang="de-DE" altLang="de-DE" sz="2400" smtClean="0"/>
              <a:t>im Landkreis Heilbronn</a:t>
            </a:r>
          </a:p>
        </p:txBody>
      </p:sp>
      <p:sp>
        <p:nvSpPr>
          <p:cNvPr id="3075" name="Rectangle 3"/>
          <p:cNvSpPr>
            <a:spLocks noGrp="1" noChangeArrowheads="1"/>
          </p:cNvSpPr>
          <p:nvPr>
            <p:ph idx="1"/>
          </p:nvPr>
        </p:nvSpPr>
        <p:spPr/>
        <p:txBody>
          <a:bodyPr/>
          <a:lstStyle/>
          <a:p>
            <a:pPr marL="609600" indent="-609600" eaLnBrk="1" hangingPunct="1">
              <a:lnSpc>
                <a:spcPct val="80000"/>
              </a:lnSpc>
              <a:buFont typeface="Wingdings" pitchFamily="2" charset="2"/>
              <a:buChar char="Ø"/>
              <a:defRPr/>
            </a:pPr>
            <a:r>
              <a:rPr lang="de-DE" dirty="0" smtClean="0"/>
              <a:t>Sie wird tätig auf der Grundlage der §§8a und 8b SGB VIII.</a:t>
            </a:r>
          </a:p>
          <a:p>
            <a:pPr marL="609600" indent="-609600" eaLnBrk="1" hangingPunct="1">
              <a:lnSpc>
                <a:spcPct val="80000"/>
              </a:lnSpc>
              <a:buFont typeface="Wingdings" pitchFamily="2" charset="2"/>
              <a:buChar char="Ø"/>
              <a:defRPr/>
            </a:pPr>
            <a:r>
              <a:rPr lang="de-DE" dirty="0" smtClean="0"/>
              <a:t>Sie ist vom Kreisjugendamt für diese Aufgabe benannt worden.  </a:t>
            </a:r>
          </a:p>
          <a:p>
            <a:pPr marL="609600" indent="-609600" eaLnBrk="1" hangingPunct="1">
              <a:lnSpc>
                <a:spcPct val="80000"/>
              </a:lnSpc>
              <a:buFont typeface="Wingdings" pitchFamily="2" charset="2"/>
              <a:buChar char="Ø"/>
              <a:defRPr/>
            </a:pPr>
            <a:r>
              <a:rPr lang="de-DE" dirty="0" smtClean="0"/>
              <a:t>Sie hat mehrjährige Berufserfahrung im Kinderschutz und verfügt über besondere Kenntnisse von Entwicklungsauffälligkeiten bei Kindern und Jugendlichen.   </a:t>
            </a:r>
          </a:p>
          <a:p>
            <a:pPr marL="609600" indent="-609600" eaLnBrk="1" hangingPunct="1">
              <a:lnSpc>
                <a:spcPct val="80000"/>
              </a:lnSpc>
              <a:buFont typeface="Wingdings" pitchFamily="2" charset="2"/>
              <a:buChar char="Ø"/>
              <a:defRPr/>
            </a:pPr>
            <a:endParaRPr lang="de-DE" dirty="0" smtClean="0"/>
          </a:p>
          <a:p>
            <a:pPr marL="609600" indent="-609600" eaLnBrk="1" hangingPunct="1">
              <a:lnSpc>
                <a:spcPct val="80000"/>
              </a:lnSpc>
              <a:buFont typeface="Wingdings" pitchFamily="2" charset="2"/>
              <a:buChar char="Ø"/>
              <a:defRPr/>
            </a:pPr>
            <a:r>
              <a:rPr lang="de-DE" sz="2000" b="1" dirty="0" smtClean="0"/>
              <a:t>Sie berät die Fachkräfte </a:t>
            </a:r>
            <a:r>
              <a:rPr lang="de-DE" sz="2000" dirty="0" smtClean="0"/>
              <a:t>(</a:t>
            </a:r>
            <a:r>
              <a:rPr lang="de-DE" sz="2000" dirty="0" err="1" smtClean="0"/>
              <a:t>ErzieherInnen</a:t>
            </a:r>
            <a:r>
              <a:rPr lang="de-DE" sz="2000" dirty="0" smtClean="0"/>
              <a:t>, </a:t>
            </a:r>
            <a:r>
              <a:rPr lang="de-DE" sz="2000" dirty="0" err="1" smtClean="0"/>
              <a:t>LehrerInnen</a:t>
            </a:r>
            <a:r>
              <a:rPr lang="de-DE" sz="2000" dirty="0" smtClean="0"/>
              <a:t>)bei der Einschätzung des Gefährdungsrisikos für ein Kind. </a:t>
            </a:r>
          </a:p>
          <a:p>
            <a:pPr eaLnBrk="1" hangingPunct="1">
              <a:lnSpc>
                <a:spcPct val="80000"/>
              </a:lnSpc>
              <a:buFont typeface="Wingdings" panose="05000000000000000000" pitchFamily="2" charset="2"/>
              <a:buChar char="Ø"/>
              <a:defRPr/>
            </a:pPr>
            <a:r>
              <a:rPr lang="de-DE" sz="2000" dirty="0" smtClean="0"/>
              <a:t>    </a:t>
            </a:r>
            <a:r>
              <a:rPr lang="de-DE" sz="2000" b="1" dirty="0" smtClean="0"/>
              <a:t>Sie bietet Unterstützung an </a:t>
            </a:r>
            <a:r>
              <a:rPr lang="de-DE" sz="2000" dirty="0" smtClean="0"/>
              <a:t>für die Vorbereitung des </a:t>
            </a:r>
          </a:p>
          <a:p>
            <a:pPr marL="0" indent="0" eaLnBrk="1" hangingPunct="1">
              <a:lnSpc>
                <a:spcPct val="80000"/>
              </a:lnSpc>
              <a:buFontTx/>
              <a:buNone/>
              <a:defRPr/>
            </a:pPr>
            <a:r>
              <a:rPr lang="de-DE" sz="2000" dirty="0"/>
              <a:t> </a:t>
            </a:r>
            <a:r>
              <a:rPr lang="de-DE" sz="2000" dirty="0" smtClean="0"/>
              <a:t>        Gesprächs mit den Eltern.</a:t>
            </a:r>
          </a:p>
          <a:p>
            <a:pPr eaLnBrk="1" hangingPunct="1">
              <a:lnSpc>
                <a:spcPct val="80000"/>
              </a:lnSpc>
              <a:buFont typeface="Wingdings" panose="05000000000000000000" pitchFamily="2" charset="2"/>
              <a:buChar char="Ø"/>
              <a:defRPr/>
            </a:pPr>
            <a:r>
              <a:rPr lang="de-DE" sz="2000" dirty="0" smtClean="0"/>
              <a:t>    </a:t>
            </a:r>
            <a:r>
              <a:rPr lang="de-DE" sz="2000" b="1" dirty="0" smtClean="0"/>
              <a:t>Sie hilft bei der Klärung </a:t>
            </a:r>
            <a:r>
              <a:rPr lang="de-DE" sz="2000" dirty="0" smtClean="0"/>
              <a:t>der nächsten Handlungsschritte für </a:t>
            </a:r>
          </a:p>
          <a:p>
            <a:pPr marL="0" indent="0" eaLnBrk="1" hangingPunct="1">
              <a:lnSpc>
                <a:spcPct val="80000"/>
              </a:lnSpc>
              <a:buFontTx/>
              <a:buNone/>
              <a:defRPr/>
            </a:pPr>
            <a:r>
              <a:rPr lang="de-DE" sz="2000" dirty="0"/>
              <a:t> </a:t>
            </a:r>
            <a:r>
              <a:rPr lang="de-DE" sz="2000" dirty="0" smtClean="0"/>
              <a:t>        den Einzelfall und gibt ggf. Informationen zu Hilfsangeboten</a:t>
            </a:r>
            <a:r>
              <a:rPr lang="de-DE" sz="2000" b="1" dirty="0" smtClean="0"/>
              <a:t>.</a:t>
            </a:r>
          </a:p>
          <a:p>
            <a:pPr marL="609600" indent="-609600" eaLnBrk="1" hangingPunct="1">
              <a:lnSpc>
                <a:spcPct val="80000"/>
              </a:lnSpc>
              <a:buFont typeface="Wingdings" pitchFamily="2" charset="2"/>
              <a:buChar char="Ø"/>
              <a:defRPr/>
            </a:pPr>
            <a:endParaRPr lang="de-DE" sz="2000" b="1" dirty="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 calcmode="lin" valueType="num">
                                      <p:cBhvr additive="base">
                                        <p:cTn id="7" dur="500" fill="hold"/>
                                        <p:tgtEl>
                                          <p:spTgt spid="307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07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075">
                                            <p:txEl>
                                              <p:pRg st="1" end="1"/>
                                            </p:txEl>
                                          </p:spTgt>
                                        </p:tgtEl>
                                        <p:attrNameLst>
                                          <p:attrName>style.visibility</p:attrName>
                                        </p:attrNameLst>
                                      </p:cBhvr>
                                      <p:to>
                                        <p:strVal val="visible"/>
                                      </p:to>
                                    </p:set>
                                    <p:anim calcmode="lin" valueType="num">
                                      <p:cBhvr additive="base">
                                        <p:cTn id="13" dur="500" fill="hold"/>
                                        <p:tgtEl>
                                          <p:spTgt spid="307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07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075">
                                            <p:txEl>
                                              <p:pRg st="2" end="2"/>
                                            </p:txEl>
                                          </p:spTgt>
                                        </p:tgtEl>
                                        <p:attrNameLst>
                                          <p:attrName>style.visibility</p:attrName>
                                        </p:attrNameLst>
                                      </p:cBhvr>
                                      <p:to>
                                        <p:strVal val="visible"/>
                                      </p:to>
                                    </p:set>
                                    <p:anim calcmode="lin" valueType="num">
                                      <p:cBhvr additive="base">
                                        <p:cTn id="19" dur="500" fill="hold"/>
                                        <p:tgtEl>
                                          <p:spTgt spid="307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07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3075">
                                            <p:txEl>
                                              <p:pRg st="4" end="4"/>
                                            </p:txEl>
                                          </p:spTgt>
                                        </p:tgtEl>
                                        <p:attrNameLst>
                                          <p:attrName>style.visibility</p:attrName>
                                        </p:attrNameLst>
                                      </p:cBhvr>
                                      <p:to>
                                        <p:strVal val="visible"/>
                                      </p:to>
                                    </p:set>
                                    <p:animEffect transition="in" filter="fade">
                                      <p:cBhvr>
                                        <p:cTn id="25" dur="1000"/>
                                        <p:tgtEl>
                                          <p:spTgt spid="3075">
                                            <p:txEl>
                                              <p:pRg st="4" end="4"/>
                                            </p:txEl>
                                          </p:spTgt>
                                        </p:tgtEl>
                                      </p:cBhvr>
                                    </p:animEffect>
                                    <p:anim calcmode="lin" valueType="num">
                                      <p:cBhvr>
                                        <p:cTn id="26" dur="1000" fill="hold"/>
                                        <p:tgtEl>
                                          <p:spTgt spid="3075">
                                            <p:txEl>
                                              <p:pRg st="4" end="4"/>
                                            </p:txEl>
                                          </p:spTgt>
                                        </p:tgtEl>
                                        <p:attrNameLst>
                                          <p:attrName>ppt_x</p:attrName>
                                        </p:attrNameLst>
                                      </p:cBhvr>
                                      <p:tavLst>
                                        <p:tav tm="0">
                                          <p:val>
                                            <p:strVal val="#ppt_x"/>
                                          </p:val>
                                        </p:tav>
                                        <p:tav tm="100000">
                                          <p:val>
                                            <p:strVal val="#ppt_x"/>
                                          </p:val>
                                        </p:tav>
                                      </p:tavLst>
                                    </p:anim>
                                    <p:anim calcmode="lin" valueType="num">
                                      <p:cBhvr>
                                        <p:cTn id="27" dur="1000" fill="hold"/>
                                        <p:tgtEl>
                                          <p:spTgt spid="3075">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8" fill="hold" nodeType="clickPar">
                      <p:stCondLst>
                        <p:cond delay="indefinite"/>
                      </p:stCondLst>
                      <p:childTnLst>
                        <p:par>
                          <p:cTn id="29" fill="hold" nodeType="withGroup">
                            <p:stCondLst>
                              <p:cond delay="0"/>
                            </p:stCondLst>
                            <p:childTnLst>
                              <p:par>
                                <p:cTn id="30" presetID="42" presetClass="entr" presetSubtype="0" fill="hold" grpId="0" nodeType="clickEffect">
                                  <p:stCondLst>
                                    <p:cond delay="0"/>
                                  </p:stCondLst>
                                  <p:childTnLst>
                                    <p:set>
                                      <p:cBhvr>
                                        <p:cTn id="31" dur="1" fill="hold">
                                          <p:stCondLst>
                                            <p:cond delay="0"/>
                                          </p:stCondLst>
                                        </p:cTn>
                                        <p:tgtEl>
                                          <p:spTgt spid="3075">
                                            <p:txEl>
                                              <p:pRg st="5" end="5"/>
                                            </p:txEl>
                                          </p:spTgt>
                                        </p:tgtEl>
                                        <p:attrNameLst>
                                          <p:attrName>style.visibility</p:attrName>
                                        </p:attrNameLst>
                                      </p:cBhvr>
                                      <p:to>
                                        <p:strVal val="visible"/>
                                      </p:to>
                                    </p:set>
                                    <p:animEffect transition="in" filter="fade">
                                      <p:cBhvr>
                                        <p:cTn id="32" dur="1000"/>
                                        <p:tgtEl>
                                          <p:spTgt spid="3075">
                                            <p:txEl>
                                              <p:pRg st="5" end="5"/>
                                            </p:txEl>
                                          </p:spTgt>
                                        </p:tgtEl>
                                      </p:cBhvr>
                                    </p:animEffect>
                                    <p:anim calcmode="lin" valueType="num">
                                      <p:cBhvr>
                                        <p:cTn id="33" dur="1000" fill="hold"/>
                                        <p:tgtEl>
                                          <p:spTgt spid="3075">
                                            <p:txEl>
                                              <p:pRg st="5" end="5"/>
                                            </p:txEl>
                                          </p:spTgt>
                                        </p:tgtEl>
                                        <p:attrNameLst>
                                          <p:attrName>ppt_x</p:attrName>
                                        </p:attrNameLst>
                                      </p:cBhvr>
                                      <p:tavLst>
                                        <p:tav tm="0">
                                          <p:val>
                                            <p:strVal val="#ppt_x"/>
                                          </p:val>
                                        </p:tav>
                                        <p:tav tm="100000">
                                          <p:val>
                                            <p:strVal val="#ppt_x"/>
                                          </p:val>
                                        </p:tav>
                                      </p:tavLst>
                                    </p:anim>
                                    <p:anim calcmode="lin" valueType="num">
                                      <p:cBhvr>
                                        <p:cTn id="34" dur="1000" fill="hold"/>
                                        <p:tgtEl>
                                          <p:spTgt spid="3075">
                                            <p:txEl>
                                              <p:pRg st="5" end="5"/>
                                            </p:txEl>
                                          </p:spTgt>
                                        </p:tgtEl>
                                        <p:attrNameLst>
                                          <p:attrName>ppt_y</p:attrName>
                                        </p:attrNameLst>
                                      </p:cBhvr>
                                      <p:tavLst>
                                        <p:tav tm="0">
                                          <p:val>
                                            <p:strVal val="#ppt_y+.1"/>
                                          </p:val>
                                        </p:tav>
                                        <p:tav tm="100000">
                                          <p:val>
                                            <p:strVal val="#ppt_y"/>
                                          </p:val>
                                        </p:tav>
                                      </p:tavLst>
                                    </p:anim>
                                  </p:childTnLst>
                                </p:cTn>
                              </p:par>
                              <p:par>
                                <p:cTn id="35" presetID="42" presetClass="entr" presetSubtype="0" fill="hold" grpId="0" nodeType="withEffect">
                                  <p:stCondLst>
                                    <p:cond delay="0"/>
                                  </p:stCondLst>
                                  <p:childTnLst>
                                    <p:set>
                                      <p:cBhvr>
                                        <p:cTn id="36" dur="1" fill="hold">
                                          <p:stCondLst>
                                            <p:cond delay="0"/>
                                          </p:stCondLst>
                                        </p:cTn>
                                        <p:tgtEl>
                                          <p:spTgt spid="3075">
                                            <p:txEl>
                                              <p:pRg st="6" end="6"/>
                                            </p:txEl>
                                          </p:spTgt>
                                        </p:tgtEl>
                                        <p:attrNameLst>
                                          <p:attrName>style.visibility</p:attrName>
                                        </p:attrNameLst>
                                      </p:cBhvr>
                                      <p:to>
                                        <p:strVal val="visible"/>
                                      </p:to>
                                    </p:set>
                                    <p:animEffect transition="in" filter="fade">
                                      <p:cBhvr>
                                        <p:cTn id="37" dur="1000"/>
                                        <p:tgtEl>
                                          <p:spTgt spid="3075">
                                            <p:txEl>
                                              <p:pRg st="6" end="6"/>
                                            </p:txEl>
                                          </p:spTgt>
                                        </p:tgtEl>
                                      </p:cBhvr>
                                    </p:animEffect>
                                    <p:anim calcmode="lin" valueType="num">
                                      <p:cBhvr>
                                        <p:cTn id="38" dur="1000" fill="hold"/>
                                        <p:tgtEl>
                                          <p:spTgt spid="3075">
                                            <p:txEl>
                                              <p:pRg st="6" end="6"/>
                                            </p:txEl>
                                          </p:spTgt>
                                        </p:tgtEl>
                                        <p:attrNameLst>
                                          <p:attrName>ppt_x</p:attrName>
                                        </p:attrNameLst>
                                      </p:cBhvr>
                                      <p:tavLst>
                                        <p:tav tm="0">
                                          <p:val>
                                            <p:strVal val="#ppt_x"/>
                                          </p:val>
                                        </p:tav>
                                        <p:tav tm="100000">
                                          <p:val>
                                            <p:strVal val="#ppt_x"/>
                                          </p:val>
                                        </p:tav>
                                      </p:tavLst>
                                    </p:anim>
                                    <p:anim calcmode="lin" valueType="num">
                                      <p:cBhvr>
                                        <p:cTn id="39" dur="1000" fill="hold"/>
                                        <p:tgtEl>
                                          <p:spTgt spid="3075">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0" fill="hold" nodeType="clickPar">
                      <p:stCondLst>
                        <p:cond delay="indefinite"/>
                      </p:stCondLst>
                      <p:childTnLst>
                        <p:par>
                          <p:cTn id="41" fill="hold" nodeType="withGroup">
                            <p:stCondLst>
                              <p:cond delay="0"/>
                            </p:stCondLst>
                            <p:childTnLst>
                              <p:par>
                                <p:cTn id="42" presetID="42" presetClass="entr" presetSubtype="0" fill="hold" grpId="0" nodeType="clickEffect">
                                  <p:stCondLst>
                                    <p:cond delay="0"/>
                                  </p:stCondLst>
                                  <p:childTnLst>
                                    <p:set>
                                      <p:cBhvr>
                                        <p:cTn id="43" dur="1" fill="hold">
                                          <p:stCondLst>
                                            <p:cond delay="0"/>
                                          </p:stCondLst>
                                        </p:cTn>
                                        <p:tgtEl>
                                          <p:spTgt spid="3075">
                                            <p:txEl>
                                              <p:pRg st="7" end="7"/>
                                            </p:txEl>
                                          </p:spTgt>
                                        </p:tgtEl>
                                        <p:attrNameLst>
                                          <p:attrName>style.visibility</p:attrName>
                                        </p:attrNameLst>
                                      </p:cBhvr>
                                      <p:to>
                                        <p:strVal val="visible"/>
                                      </p:to>
                                    </p:set>
                                    <p:animEffect transition="in" filter="fade">
                                      <p:cBhvr>
                                        <p:cTn id="44" dur="1000"/>
                                        <p:tgtEl>
                                          <p:spTgt spid="3075">
                                            <p:txEl>
                                              <p:pRg st="7" end="7"/>
                                            </p:txEl>
                                          </p:spTgt>
                                        </p:tgtEl>
                                      </p:cBhvr>
                                    </p:animEffect>
                                    <p:anim calcmode="lin" valueType="num">
                                      <p:cBhvr>
                                        <p:cTn id="45" dur="1000" fill="hold"/>
                                        <p:tgtEl>
                                          <p:spTgt spid="3075">
                                            <p:txEl>
                                              <p:pRg st="7" end="7"/>
                                            </p:txEl>
                                          </p:spTgt>
                                        </p:tgtEl>
                                        <p:attrNameLst>
                                          <p:attrName>ppt_x</p:attrName>
                                        </p:attrNameLst>
                                      </p:cBhvr>
                                      <p:tavLst>
                                        <p:tav tm="0">
                                          <p:val>
                                            <p:strVal val="#ppt_x"/>
                                          </p:val>
                                        </p:tav>
                                        <p:tav tm="100000">
                                          <p:val>
                                            <p:strVal val="#ppt_x"/>
                                          </p:val>
                                        </p:tav>
                                      </p:tavLst>
                                    </p:anim>
                                    <p:anim calcmode="lin" valueType="num">
                                      <p:cBhvr>
                                        <p:cTn id="46" dur="1000" fill="hold"/>
                                        <p:tgtEl>
                                          <p:spTgt spid="3075">
                                            <p:txEl>
                                              <p:pRg st="7" end="7"/>
                                            </p:txEl>
                                          </p:spTgt>
                                        </p:tgtEl>
                                        <p:attrNameLst>
                                          <p:attrName>ppt_y</p:attrName>
                                        </p:attrNameLst>
                                      </p:cBhvr>
                                      <p:tavLst>
                                        <p:tav tm="0">
                                          <p:val>
                                            <p:strVal val="#ppt_y+.1"/>
                                          </p:val>
                                        </p:tav>
                                        <p:tav tm="100000">
                                          <p:val>
                                            <p:strVal val="#ppt_y"/>
                                          </p:val>
                                        </p:tav>
                                      </p:tavLst>
                                    </p:anim>
                                  </p:childTnLst>
                                </p:cTn>
                              </p:par>
                              <p:par>
                                <p:cTn id="47" presetID="42" presetClass="entr" presetSubtype="0" fill="hold" grpId="0" nodeType="withEffect">
                                  <p:stCondLst>
                                    <p:cond delay="0"/>
                                  </p:stCondLst>
                                  <p:childTnLst>
                                    <p:set>
                                      <p:cBhvr>
                                        <p:cTn id="48" dur="1" fill="hold">
                                          <p:stCondLst>
                                            <p:cond delay="0"/>
                                          </p:stCondLst>
                                        </p:cTn>
                                        <p:tgtEl>
                                          <p:spTgt spid="3075">
                                            <p:txEl>
                                              <p:pRg st="8" end="8"/>
                                            </p:txEl>
                                          </p:spTgt>
                                        </p:tgtEl>
                                        <p:attrNameLst>
                                          <p:attrName>style.visibility</p:attrName>
                                        </p:attrNameLst>
                                      </p:cBhvr>
                                      <p:to>
                                        <p:strVal val="visible"/>
                                      </p:to>
                                    </p:set>
                                    <p:animEffect transition="in" filter="fade">
                                      <p:cBhvr>
                                        <p:cTn id="49" dur="1000"/>
                                        <p:tgtEl>
                                          <p:spTgt spid="3075">
                                            <p:txEl>
                                              <p:pRg st="8" end="8"/>
                                            </p:txEl>
                                          </p:spTgt>
                                        </p:tgtEl>
                                      </p:cBhvr>
                                    </p:animEffect>
                                    <p:anim calcmode="lin" valueType="num">
                                      <p:cBhvr>
                                        <p:cTn id="50" dur="1000" fill="hold"/>
                                        <p:tgtEl>
                                          <p:spTgt spid="3075">
                                            <p:txEl>
                                              <p:pRg st="8" end="8"/>
                                            </p:txEl>
                                          </p:spTgt>
                                        </p:tgtEl>
                                        <p:attrNameLst>
                                          <p:attrName>ppt_x</p:attrName>
                                        </p:attrNameLst>
                                      </p:cBhvr>
                                      <p:tavLst>
                                        <p:tav tm="0">
                                          <p:val>
                                            <p:strVal val="#ppt_x"/>
                                          </p:val>
                                        </p:tav>
                                        <p:tav tm="100000">
                                          <p:val>
                                            <p:strVal val="#ppt_x"/>
                                          </p:val>
                                        </p:tav>
                                      </p:tavLst>
                                    </p:anim>
                                    <p:anim calcmode="lin" valueType="num">
                                      <p:cBhvr>
                                        <p:cTn id="51" dur="1000" fill="hold"/>
                                        <p:tgtEl>
                                          <p:spTgt spid="3075">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de-DE" altLang="de-DE" smtClean="0"/>
              <a:t>Begrenzter Arbeitsauftrag </a:t>
            </a:r>
            <a:br>
              <a:rPr lang="de-DE" altLang="de-DE" smtClean="0"/>
            </a:br>
            <a:r>
              <a:rPr lang="de-DE" altLang="de-DE" smtClean="0"/>
              <a:t>für die „insoweit erfahrene Fachkraft“</a:t>
            </a:r>
          </a:p>
        </p:txBody>
      </p:sp>
      <p:sp>
        <p:nvSpPr>
          <p:cNvPr id="9219" name="Rectangle 3"/>
          <p:cNvSpPr>
            <a:spLocks noGrp="1" noChangeArrowheads="1"/>
          </p:cNvSpPr>
          <p:nvPr>
            <p:ph idx="1"/>
          </p:nvPr>
        </p:nvSpPr>
        <p:spPr>
          <a:xfrm>
            <a:off x="685800" y="1628775"/>
            <a:ext cx="7772400" cy="4467225"/>
          </a:xfrm>
        </p:spPr>
        <p:txBody>
          <a:bodyPr/>
          <a:lstStyle/>
          <a:p>
            <a:pPr marL="0" indent="0" eaLnBrk="1" hangingPunct="1">
              <a:lnSpc>
                <a:spcPct val="80000"/>
              </a:lnSpc>
              <a:buFontTx/>
              <a:buNone/>
              <a:defRPr/>
            </a:pPr>
            <a:endParaRPr lang="de-DE" altLang="de-DE" sz="2000" u="sng" dirty="0" smtClean="0"/>
          </a:p>
          <a:p>
            <a:pPr eaLnBrk="1" hangingPunct="1">
              <a:lnSpc>
                <a:spcPct val="80000"/>
              </a:lnSpc>
              <a:buFont typeface="Wingdings" pitchFamily="2" charset="2"/>
              <a:buChar char="Ø"/>
              <a:defRPr/>
            </a:pPr>
            <a:r>
              <a:rPr lang="de-DE" altLang="de-DE" sz="2000" dirty="0" smtClean="0"/>
              <a:t>Sie hat ausdrücklich </a:t>
            </a:r>
            <a:r>
              <a:rPr lang="de-DE" altLang="de-DE" sz="2000" b="1" dirty="0" smtClean="0"/>
              <a:t>keine Fallverantwortung </a:t>
            </a:r>
            <a:r>
              <a:rPr lang="de-DE" altLang="de-DE" sz="2000" dirty="0" smtClean="0"/>
              <a:t>und keine Entscheidungsbefugnis, sondern nur beratende Funktion.</a:t>
            </a:r>
          </a:p>
          <a:p>
            <a:pPr eaLnBrk="1" hangingPunct="1">
              <a:lnSpc>
                <a:spcPct val="80000"/>
              </a:lnSpc>
              <a:buFont typeface="Wingdings" pitchFamily="2" charset="2"/>
              <a:buChar char="Ø"/>
              <a:defRPr/>
            </a:pPr>
            <a:endParaRPr lang="de-DE" altLang="de-DE" sz="2000" dirty="0" smtClean="0"/>
          </a:p>
          <a:p>
            <a:pPr eaLnBrk="1" hangingPunct="1">
              <a:lnSpc>
                <a:spcPct val="80000"/>
              </a:lnSpc>
              <a:buFont typeface="Wingdings" pitchFamily="2" charset="2"/>
              <a:buChar char="Ø"/>
              <a:defRPr/>
            </a:pPr>
            <a:r>
              <a:rPr lang="de-DE" altLang="de-DE" sz="2000" dirty="0" smtClean="0"/>
              <a:t>Sie hat </a:t>
            </a:r>
            <a:r>
              <a:rPr lang="de-DE" altLang="de-DE" sz="2000" b="1" dirty="0" smtClean="0"/>
              <a:t>keinen direkten Kontakt </a:t>
            </a:r>
            <a:r>
              <a:rPr lang="de-DE" altLang="de-DE" sz="2000" dirty="0" smtClean="0"/>
              <a:t>mit der betr. Familie;            bei der Beratung mit der ieF sind die Daten entsprechend zu anonymisieren.</a:t>
            </a:r>
          </a:p>
          <a:p>
            <a:pPr marL="0" indent="0" eaLnBrk="1" hangingPunct="1">
              <a:lnSpc>
                <a:spcPct val="80000"/>
              </a:lnSpc>
              <a:buFontTx/>
              <a:buNone/>
              <a:defRPr/>
            </a:pPr>
            <a:endParaRPr lang="de-DE" altLang="de-DE" sz="2000" dirty="0" smtClean="0"/>
          </a:p>
          <a:p>
            <a:pPr eaLnBrk="1" hangingPunct="1">
              <a:lnSpc>
                <a:spcPct val="80000"/>
              </a:lnSpc>
              <a:buFont typeface="Wingdings" pitchFamily="2" charset="2"/>
              <a:buChar char="Ø"/>
              <a:defRPr/>
            </a:pPr>
            <a:r>
              <a:rPr lang="de-DE" altLang="de-DE" sz="2000" dirty="0" smtClean="0"/>
              <a:t>Sie gibt selbst </a:t>
            </a:r>
            <a:r>
              <a:rPr lang="de-DE" altLang="de-DE" sz="2000" b="1" dirty="0" smtClean="0"/>
              <a:t>keine Informationen an das Jugendamt </a:t>
            </a:r>
            <a:r>
              <a:rPr lang="de-DE" altLang="de-DE" sz="2000" dirty="0" smtClean="0"/>
              <a:t>weiter.</a:t>
            </a:r>
          </a:p>
          <a:p>
            <a:pPr marL="0" indent="0" eaLnBrk="1" hangingPunct="1">
              <a:lnSpc>
                <a:spcPct val="80000"/>
              </a:lnSpc>
              <a:buFontTx/>
              <a:buNone/>
              <a:defRPr/>
            </a:pPr>
            <a:endParaRPr lang="de-DE" altLang="de-DE" sz="2000" dirty="0" smtClean="0"/>
          </a:p>
          <a:p>
            <a:pPr eaLnBrk="1" hangingPunct="1">
              <a:lnSpc>
                <a:spcPct val="80000"/>
              </a:lnSpc>
              <a:buFont typeface="Wingdings" pitchFamily="2" charset="2"/>
              <a:buChar char="Ø"/>
              <a:defRPr/>
            </a:pPr>
            <a:r>
              <a:rPr lang="de-DE" altLang="de-DE" sz="2000" dirty="0" smtClean="0"/>
              <a:t>Sie berät gemeinsam mit den Erzieherinnen/Lehrerinnen, ob und wann der ASD des Jugendamtes eingeschaltet werden soll, der dann über weitere Hilfen zur Erziehung bzw. die Erfordernis einer Inobhutnahme entscheidet oder sich an das Familiengericht wendet.</a:t>
            </a:r>
          </a:p>
          <a:p>
            <a:pPr eaLnBrk="1" hangingPunct="1">
              <a:lnSpc>
                <a:spcPct val="80000"/>
              </a:lnSpc>
              <a:buFont typeface="Wingdings" pitchFamily="2" charset="2"/>
              <a:buChar char="Ø"/>
              <a:defRPr/>
            </a:pPr>
            <a:endParaRPr lang="de-DE" altLang="de-DE" sz="2000" b="1" dirty="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9219">
                                            <p:txEl>
                                              <p:pRg st="1" end="1"/>
                                            </p:txEl>
                                          </p:spTgt>
                                        </p:tgtEl>
                                        <p:attrNameLst>
                                          <p:attrName>style.visibility</p:attrName>
                                        </p:attrNameLst>
                                      </p:cBhvr>
                                      <p:to>
                                        <p:strVal val="visible"/>
                                      </p:to>
                                    </p:set>
                                    <p:animEffect transition="in" filter="fade">
                                      <p:cBhvr>
                                        <p:cTn id="7" dur="1000"/>
                                        <p:tgtEl>
                                          <p:spTgt spid="9219">
                                            <p:txEl>
                                              <p:pRg st="1" end="1"/>
                                            </p:txEl>
                                          </p:spTgt>
                                        </p:tgtEl>
                                      </p:cBhvr>
                                    </p:animEffect>
                                    <p:anim calcmode="lin" valueType="num">
                                      <p:cBhvr>
                                        <p:cTn id="8" dur="1000" fill="hold"/>
                                        <p:tgtEl>
                                          <p:spTgt spid="9219">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921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9219">
                                            <p:txEl>
                                              <p:pRg st="3" end="3"/>
                                            </p:txEl>
                                          </p:spTgt>
                                        </p:tgtEl>
                                        <p:attrNameLst>
                                          <p:attrName>style.visibility</p:attrName>
                                        </p:attrNameLst>
                                      </p:cBhvr>
                                      <p:to>
                                        <p:strVal val="visible"/>
                                      </p:to>
                                    </p:set>
                                    <p:animEffect transition="in" filter="fade">
                                      <p:cBhvr>
                                        <p:cTn id="14" dur="1000"/>
                                        <p:tgtEl>
                                          <p:spTgt spid="9219">
                                            <p:txEl>
                                              <p:pRg st="3" end="3"/>
                                            </p:txEl>
                                          </p:spTgt>
                                        </p:tgtEl>
                                      </p:cBhvr>
                                    </p:animEffect>
                                    <p:anim calcmode="lin" valueType="num">
                                      <p:cBhvr>
                                        <p:cTn id="15" dur="1000" fill="hold"/>
                                        <p:tgtEl>
                                          <p:spTgt spid="9219">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9219">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9219">
                                            <p:txEl>
                                              <p:pRg st="5" end="5"/>
                                            </p:txEl>
                                          </p:spTgt>
                                        </p:tgtEl>
                                        <p:attrNameLst>
                                          <p:attrName>style.visibility</p:attrName>
                                        </p:attrNameLst>
                                      </p:cBhvr>
                                      <p:to>
                                        <p:strVal val="visible"/>
                                      </p:to>
                                    </p:set>
                                    <p:animEffect transition="in" filter="fade">
                                      <p:cBhvr>
                                        <p:cTn id="21" dur="1000"/>
                                        <p:tgtEl>
                                          <p:spTgt spid="9219">
                                            <p:txEl>
                                              <p:pRg st="5" end="5"/>
                                            </p:txEl>
                                          </p:spTgt>
                                        </p:tgtEl>
                                      </p:cBhvr>
                                    </p:animEffect>
                                    <p:anim calcmode="lin" valueType="num">
                                      <p:cBhvr>
                                        <p:cTn id="22" dur="1000" fill="hold"/>
                                        <p:tgtEl>
                                          <p:spTgt spid="9219">
                                            <p:txEl>
                                              <p:pRg st="5" end="5"/>
                                            </p:txEl>
                                          </p:spTgt>
                                        </p:tgtEl>
                                        <p:attrNameLst>
                                          <p:attrName>ppt_x</p:attrName>
                                        </p:attrNameLst>
                                      </p:cBhvr>
                                      <p:tavLst>
                                        <p:tav tm="0">
                                          <p:val>
                                            <p:strVal val="#ppt_x"/>
                                          </p:val>
                                        </p:tav>
                                        <p:tav tm="100000">
                                          <p:val>
                                            <p:strVal val="#ppt_x"/>
                                          </p:val>
                                        </p:tav>
                                      </p:tavLst>
                                    </p:anim>
                                    <p:anim calcmode="lin" valueType="num">
                                      <p:cBhvr>
                                        <p:cTn id="23" dur="1000" fill="hold"/>
                                        <p:tgtEl>
                                          <p:spTgt spid="9219">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9219">
                                            <p:txEl>
                                              <p:pRg st="7" end="7"/>
                                            </p:txEl>
                                          </p:spTgt>
                                        </p:tgtEl>
                                        <p:attrNameLst>
                                          <p:attrName>style.visibility</p:attrName>
                                        </p:attrNameLst>
                                      </p:cBhvr>
                                      <p:to>
                                        <p:strVal val="visible"/>
                                      </p:to>
                                    </p:set>
                                    <p:animEffect transition="in" filter="fade">
                                      <p:cBhvr>
                                        <p:cTn id="28" dur="1000"/>
                                        <p:tgtEl>
                                          <p:spTgt spid="9219">
                                            <p:txEl>
                                              <p:pRg st="7" end="7"/>
                                            </p:txEl>
                                          </p:spTgt>
                                        </p:tgtEl>
                                      </p:cBhvr>
                                    </p:animEffect>
                                    <p:anim calcmode="lin" valueType="num">
                                      <p:cBhvr>
                                        <p:cTn id="29" dur="1000" fill="hold"/>
                                        <p:tgtEl>
                                          <p:spTgt spid="9219">
                                            <p:txEl>
                                              <p:pRg st="7" end="7"/>
                                            </p:txEl>
                                          </p:spTgt>
                                        </p:tgtEl>
                                        <p:attrNameLst>
                                          <p:attrName>ppt_x</p:attrName>
                                        </p:attrNameLst>
                                      </p:cBhvr>
                                      <p:tavLst>
                                        <p:tav tm="0">
                                          <p:val>
                                            <p:strVal val="#ppt_x"/>
                                          </p:val>
                                        </p:tav>
                                        <p:tav tm="100000">
                                          <p:val>
                                            <p:strVal val="#ppt_x"/>
                                          </p:val>
                                        </p:tav>
                                      </p:tavLst>
                                    </p:anim>
                                    <p:anim calcmode="lin" valueType="num">
                                      <p:cBhvr>
                                        <p:cTn id="30" dur="1000" fill="hold"/>
                                        <p:tgtEl>
                                          <p:spTgt spid="9219">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de-DE" altLang="de-DE" smtClean="0"/>
              <a:t>Zuständigkeitsbereiche der ieF </a:t>
            </a:r>
            <a:br>
              <a:rPr lang="de-DE" altLang="de-DE" smtClean="0"/>
            </a:br>
            <a:r>
              <a:rPr lang="de-DE" altLang="de-DE" smtClean="0"/>
              <a:t>im Landkreis Heilbronn</a:t>
            </a:r>
          </a:p>
        </p:txBody>
      </p:sp>
      <p:sp>
        <p:nvSpPr>
          <p:cNvPr id="10243" name="Rectangle 3"/>
          <p:cNvSpPr>
            <a:spLocks noGrp="1" noChangeArrowheads="1"/>
          </p:cNvSpPr>
          <p:nvPr>
            <p:ph idx="1"/>
          </p:nvPr>
        </p:nvSpPr>
        <p:spPr>
          <a:xfrm>
            <a:off x="900113" y="1981200"/>
            <a:ext cx="8261350" cy="4114800"/>
          </a:xfrm>
        </p:spPr>
        <p:txBody>
          <a:bodyPr/>
          <a:lstStyle/>
          <a:p>
            <a:pPr eaLnBrk="1" hangingPunct="1">
              <a:lnSpc>
                <a:spcPct val="90000"/>
              </a:lnSpc>
              <a:buFont typeface="Wingdings" panose="05000000000000000000" pitchFamily="2" charset="2"/>
              <a:buChar char="Ø"/>
              <a:defRPr/>
            </a:pPr>
            <a:r>
              <a:rPr lang="de-DE" altLang="de-DE" sz="2000" dirty="0" smtClean="0">
                <a:sym typeface="Wingdings" pitchFamily="2" charset="2"/>
              </a:rPr>
              <a:t>Für Lehrerinnen und Lehrer </a:t>
            </a:r>
            <a:r>
              <a:rPr lang="de-DE" altLang="de-DE" sz="2000" b="1" dirty="0" smtClean="0">
                <a:sym typeface="Wingdings" pitchFamily="2" charset="2"/>
              </a:rPr>
              <a:t>aus Schulen im Landkreis </a:t>
            </a:r>
            <a:r>
              <a:rPr lang="de-DE" altLang="de-DE" sz="2000" dirty="0" smtClean="0">
                <a:sym typeface="Wingdings" pitchFamily="2" charset="2"/>
              </a:rPr>
              <a:t>ist die kommunale Beratungsstelle des Landkreises zuständig und stellt „insoweit erfahrene Fachkräfte“ zur Verfügung.</a:t>
            </a:r>
          </a:p>
          <a:p>
            <a:pPr marL="0" indent="0" eaLnBrk="1" hangingPunct="1">
              <a:lnSpc>
                <a:spcPct val="90000"/>
              </a:lnSpc>
              <a:buFontTx/>
              <a:buNone/>
              <a:defRPr/>
            </a:pPr>
            <a:r>
              <a:rPr lang="de-DE" altLang="de-DE" sz="2000" dirty="0" smtClean="0">
                <a:sym typeface="Wingdings" pitchFamily="2" charset="2"/>
              </a:rPr>
              <a:t>      Diese Zuständigkeit richtet sich nach dem Standort der Schule </a:t>
            </a:r>
          </a:p>
          <a:p>
            <a:pPr marL="0" indent="0" eaLnBrk="1" hangingPunct="1">
              <a:lnSpc>
                <a:spcPct val="90000"/>
              </a:lnSpc>
              <a:buFontTx/>
              <a:buNone/>
              <a:defRPr/>
            </a:pPr>
            <a:r>
              <a:rPr lang="de-DE" altLang="de-DE" sz="2000" dirty="0">
                <a:sym typeface="Wingdings" pitchFamily="2" charset="2"/>
              </a:rPr>
              <a:t> </a:t>
            </a:r>
            <a:r>
              <a:rPr lang="de-DE" altLang="de-DE" sz="2000" dirty="0" smtClean="0">
                <a:sym typeface="Wingdings" pitchFamily="2" charset="2"/>
              </a:rPr>
              <a:t>     und ist unabhängig vom Wohnort des Schülers.</a:t>
            </a:r>
          </a:p>
          <a:p>
            <a:pPr marL="0" indent="0" eaLnBrk="1" hangingPunct="1">
              <a:lnSpc>
                <a:spcPct val="90000"/>
              </a:lnSpc>
              <a:buFontTx/>
              <a:buNone/>
              <a:defRPr/>
            </a:pPr>
            <a:endParaRPr lang="de-DE" altLang="de-DE" sz="2000" dirty="0" smtClean="0">
              <a:sym typeface="Wingdings" pitchFamily="2" charset="2"/>
            </a:endParaRPr>
          </a:p>
          <a:p>
            <a:pPr eaLnBrk="1" hangingPunct="1">
              <a:lnSpc>
                <a:spcPct val="90000"/>
              </a:lnSpc>
              <a:buFont typeface="Wingdings" panose="05000000000000000000" pitchFamily="2" charset="2"/>
              <a:buChar char="Ø"/>
              <a:defRPr/>
            </a:pPr>
            <a:r>
              <a:rPr lang="de-DE" altLang="de-DE" sz="2000" dirty="0" smtClean="0">
                <a:sym typeface="Wingdings" pitchFamily="2" charset="2"/>
              </a:rPr>
              <a:t>Für </a:t>
            </a:r>
            <a:r>
              <a:rPr lang="de-DE" altLang="de-DE" sz="2000" b="1" dirty="0" smtClean="0">
                <a:sym typeface="Wingdings" pitchFamily="2" charset="2"/>
              </a:rPr>
              <a:t>Schulsozialarbeiter </a:t>
            </a:r>
            <a:r>
              <a:rPr lang="de-DE" altLang="de-DE" sz="2000" dirty="0" smtClean="0">
                <a:sym typeface="Wingdings" pitchFamily="2" charset="2"/>
              </a:rPr>
              <a:t>stellen ihre jeweiligen Träger eine ieF.            </a:t>
            </a:r>
            <a:r>
              <a:rPr lang="de-DE" altLang="de-DE" sz="1600" dirty="0">
                <a:sym typeface="Wingdings" pitchFamily="2" charset="2"/>
              </a:rPr>
              <a:t>D</a:t>
            </a:r>
            <a:r>
              <a:rPr lang="de-DE" altLang="de-DE" sz="1600" dirty="0" smtClean="0">
                <a:sym typeface="Wingdings" pitchFamily="2" charset="2"/>
              </a:rPr>
              <a:t>ie SSA dürfen sich aber selbstverständlich ebenfalls an die Beratungsstelle wenden und anonymisierte Fälle besprechen.</a:t>
            </a:r>
          </a:p>
          <a:p>
            <a:pPr marL="0" indent="0" eaLnBrk="1" hangingPunct="1">
              <a:lnSpc>
                <a:spcPct val="90000"/>
              </a:lnSpc>
              <a:buFontTx/>
              <a:buNone/>
              <a:defRPr/>
            </a:pPr>
            <a:r>
              <a:rPr lang="de-DE" altLang="de-DE" sz="2000" dirty="0" smtClean="0">
                <a:sym typeface="Wingdings" pitchFamily="2" charset="2"/>
              </a:rPr>
              <a:t>     </a:t>
            </a:r>
            <a:endParaRPr lang="de-DE" altLang="de-DE" sz="2000" dirty="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additive="base">
                                        <p:cTn id="7" dur="500" fill="hold"/>
                                        <p:tgtEl>
                                          <p:spTgt spid="1024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24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0243">
                                            <p:txEl>
                                              <p:pRg st="1" end="1"/>
                                            </p:txEl>
                                          </p:spTgt>
                                        </p:tgtEl>
                                        <p:attrNameLst>
                                          <p:attrName>style.visibility</p:attrName>
                                        </p:attrNameLst>
                                      </p:cBhvr>
                                      <p:to>
                                        <p:strVal val="visible"/>
                                      </p:to>
                                    </p:set>
                                    <p:anim calcmode="lin" valueType="num">
                                      <p:cBhvr additive="base">
                                        <p:cTn id="11" dur="500" fill="hold"/>
                                        <p:tgtEl>
                                          <p:spTgt spid="1024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024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0243">
                                            <p:txEl>
                                              <p:pRg st="2" end="2"/>
                                            </p:txEl>
                                          </p:spTgt>
                                        </p:tgtEl>
                                        <p:attrNameLst>
                                          <p:attrName>style.visibility</p:attrName>
                                        </p:attrNameLst>
                                      </p:cBhvr>
                                      <p:to>
                                        <p:strVal val="visible"/>
                                      </p:to>
                                    </p:set>
                                    <p:anim calcmode="lin" valueType="num">
                                      <p:cBhvr additive="base">
                                        <p:cTn id="15" dur="500" fill="hold"/>
                                        <p:tgtEl>
                                          <p:spTgt spid="1024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1024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0243">
                                            <p:txEl>
                                              <p:pRg st="4" end="4"/>
                                            </p:txEl>
                                          </p:spTgt>
                                        </p:tgtEl>
                                        <p:attrNameLst>
                                          <p:attrName>style.visibility</p:attrName>
                                        </p:attrNameLst>
                                      </p:cBhvr>
                                      <p:to>
                                        <p:strVal val="visible"/>
                                      </p:to>
                                    </p:set>
                                    <p:anim calcmode="lin" valueType="num">
                                      <p:cBhvr additive="base">
                                        <p:cTn id="19" dur="500" fill="hold"/>
                                        <p:tgtEl>
                                          <p:spTgt spid="1024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0243">
                                            <p:txEl>
                                              <p:pRg st="4" end="4"/>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0243">
                                            <p:txEl>
                                              <p:pRg st="5" end="5"/>
                                            </p:txEl>
                                          </p:spTgt>
                                        </p:tgtEl>
                                        <p:attrNameLst>
                                          <p:attrName>style.visibility</p:attrName>
                                        </p:attrNameLst>
                                      </p:cBhvr>
                                      <p:to>
                                        <p:strVal val="visible"/>
                                      </p:to>
                                    </p:set>
                                    <p:anim calcmode="lin" valueType="num">
                                      <p:cBhvr additive="base">
                                        <p:cTn id="23" dur="500" fill="hold"/>
                                        <p:tgtEl>
                                          <p:spTgt spid="10243">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1024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de-DE" altLang="de-DE" smtClean="0"/>
              <a:t>Die ieF in der kommunalen Beratungsstelle (LRA)</a:t>
            </a:r>
          </a:p>
        </p:txBody>
      </p:sp>
      <p:sp>
        <p:nvSpPr>
          <p:cNvPr id="12291" name="Rectangle 3"/>
          <p:cNvSpPr>
            <a:spLocks noGrp="1" noChangeArrowheads="1"/>
          </p:cNvSpPr>
          <p:nvPr>
            <p:ph idx="1"/>
          </p:nvPr>
        </p:nvSpPr>
        <p:spPr>
          <a:xfrm>
            <a:off x="611188" y="1989138"/>
            <a:ext cx="7772400" cy="4114800"/>
          </a:xfrm>
        </p:spPr>
        <p:txBody>
          <a:bodyPr/>
          <a:lstStyle/>
          <a:p>
            <a:pPr eaLnBrk="1" hangingPunct="1">
              <a:lnSpc>
                <a:spcPct val="80000"/>
              </a:lnSpc>
              <a:buFont typeface="Wingdings" pitchFamily="2" charset="2"/>
              <a:buChar char="Ø"/>
            </a:pPr>
            <a:r>
              <a:rPr lang="de-DE" altLang="de-DE" sz="2000" smtClean="0"/>
              <a:t>Die ieF berät die Erzieherin/Lehrerin telefonisch oder im persönlichen Gespräch in der Beratungsstelle im LRA in Heilbronn.</a:t>
            </a:r>
          </a:p>
          <a:p>
            <a:pPr eaLnBrk="1" hangingPunct="1">
              <a:lnSpc>
                <a:spcPct val="80000"/>
              </a:lnSpc>
              <a:buFont typeface="Wingdings" pitchFamily="2" charset="2"/>
              <a:buChar char="Ø"/>
            </a:pPr>
            <a:r>
              <a:rPr lang="de-DE" altLang="de-DE" sz="2000" smtClean="0"/>
              <a:t> Als ieF stehen mehrere Fachkräfte wechselweise bereit.                                                                        Ein Kiga/eine Schule kann deshalb an verschiedene ieF-Personen geraten, es gibt keine feste Zuordnung.</a:t>
            </a:r>
          </a:p>
          <a:p>
            <a:pPr eaLnBrk="1" hangingPunct="1">
              <a:lnSpc>
                <a:spcPct val="80000"/>
              </a:lnSpc>
              <a:buFont typeface="Wingdings" pitchFamily="2" charset="2"/>
              <a:buChar char="Ø"/>
            </a:pPr>
            <a:r>
              <a:rPr lang="de-DE" altLang="de-DE" sz="2000" b="1" smtClean="0"/>
              <a:t>„ieF“ in Abgrenzung zur Familienberatung</a:t>
            </a:r>
            <a:r>
              <a:rPr lang="de-DE" altLang="de-DE" sz="2000" smtClean="0"/>
              <a:t>: die in der Region tätige Vor-Ort-Beraterin ist vorrangig zuständig für die Beratung der Eltern; für eine anonymisierte ieF-Beratung steht zusätzlich eine andere Person als ieF in der Zentrale zur Verfügung.</a:t>
            </a:r>
          </a:p>
          <a:p>
            <a:pPr eaLnBrk="1" hangingPunct="1">
              <a:lnSpc>
                <a:spcPct val="80000"/>
              </a:lnSpc>
              <a:buFont typeface="Wingdings" pitchFamily="2" charset="2"/>
              <a:buChar char="Ø"/>
            </a:pPr>
            <a:r>
              <a:rPr lang="de-DE" altLang="de-DE" sz="2000" smtClean="0"/>
              <a:t>Jede ieF kann die Möglichkeit der kollegialen Unterstützung in ihrem Fachkräfteteam  nutzen.                                                          Die Anregungen daraus  werden dann von der ieF an die fallverantwortliche Erzieherin/Lehrerin weitergegeben.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animEffect transition="in" filter="fade">
                                      <p:cBhvr>
                                        <p:cTn id="7" dur="1000"/>
                                        <p:tgtEl>
                                          <p:spTgt spid="12291">
                                            <p:txEl>
                                              <p:pRg st="0" end="0"/>
                                            </p:txEl>
                                          </p:spTgt>
                                        </p:tgtEl>
                                      </p:cBhvr>
                                    </p:animEffect>
                                    <p:anim calcmode="lin" valueType="num">
                                      <p:cBhvr>
                                        <p:cTn id="8" dur="1000" fill="hold"/>
                                        <p:tgtEl>
                                          <p:spTgt spid="1229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229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2291">
                                            <p:txEl>
                                              <p:pRg st="1" end="1"/>
                                            </p:txEl>
                                          </p:spTgt>
                                        </p:tgtEl>
                                        <p:attrNameLst>
                                          <p:attrName>style.visibility</p:attrName>
                                        </p:attrNameLst>
                                      </p:cBhvr>
                                      <p:to>
                                        <p:strVal val="visible"/>
                                      </p:to>
                                    </p:set>
                                    <p:animEffect transition="in" filter="fade">
                                      <p:cBhvr>
                                        <p:cTn id="14" dur="1000"/>
                                        <p:tgtEl>
                                          <p:spTgt spid="12291">
                                            <p:txEl>
                                              <p:pRg st="1" end="1"/>
                                            </p:txEl>
                                          </p:spTgt>
                                        </p:tgtEl>
                                      </p:cBhvr>
                                    </p:animEffect>
                                    <p:anim calcmode="lin" valueType="num">
                                      <p:cBhvr>
                                        <p:cTn id="15" dur="1000" fill="hold"/>
                                        <p:tgtEl>
                                          <p:spTgt spid="12291">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1229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2291">
                                            <p:txEl>
                                              <p:pRg st="2" end="2"/>
                                            </p:txEl>
                                          </p:spTgt>
                                        </p:tgtEl>
                                        <p:attrNameLst>
                                          <p:attrName>style.visibility</p:attrName>
                                        </p:attrNameLst>
                                      </p:cBhvr>
                                      <p:to>
                                        <p:strVal val="visible"/>
                                      </p:to>
                                    </p:set>
                                    <p:animEffect transition="in" filter="fade">
                                      <p:cBhvr>
                                        <p:cTn id="21" dur="1000"/>
                                        <p:tgtEl>
                                          <p:spTgt spid="12291">
                                            <p:txEl>
                                              <p:pRg st="2" end="2"/>
                                            </p:txEl>
                                          </p:spTgt>
                                        </p:tgtEl>
                                      </p:cBhvr>
                                    </p:animEffect>
                                    <p:anim calcmode="lin" valueType="num">
                                      <p:cBhvr>
                                        <p:cTn id="22" dur="1000" fill="hold"/>
                                        <p:tgtEl>
                                          <p:spTgt spid="12291">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12291">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2291">
                                            <p:txEl>
                                              <p:pRg st="3" end="3"/>
                                            </p:txEl>
                                          </p:spTgt>
                                        </p:tgtEl>
                                        <p:attrNameLst>
                                          <p:attrName>style.visibility</p:attrName>
                                        </p:attrNameLst>
                                      </p:cBhvr>
                                      <p:to>
                                        <p:strVal val="visible"/>
                                      </p:to>
                                    </p:set>
                                    <p:animEffect transition="in" filter="fade">
                                      <p:cBhvr>
                                        <p:cTn id="28" dur="1000"/>
                                        <p:tgtEl>
                                          <p:spTgt spid="12291">
                                            <p:txEl>
                                              <p:pRg st="3" end="3"/>
                                            </p:txEl>
                                          </p:spTgt>
                                        </p:tgtEl>
                                      </p:cBhvr>
                                    </p:animEffect>
                                    <p:anim calcmode="lin" valueType="num">
                                      <p:cBhvr>
                                        <p:cTn id="29" dur="1000" fill="hold"/>
                                        <p:tgtEl>
                                          <p:spTgt spid="12291">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12291">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el 1"/>
          <p:cNvSpPr>
            <a:spLocks noGrp="1"/>
          </p:cNvSpPr>
          <p:nvPr>
            <p:ph type="title"/>
          </p:nvPr>
        </p:nvSpPr>
        <p:spPr/>
        <p:txBody>
          <a:bodyPr/>
          <a:lstStyle/>
          <a:p>
            <a:pPr eaLnBrk="1" hangingPunct="1"/>
            <a:r>
              <a:rPr lang="de-DE" altLang="de-DE" smtClean="0"/>
              <a:t>Dokumentation der ieF-Beratung </a:t>
            </a:r>
            <a:br>
              <a:rPr lang="de-DE" altLang="de-DE" smtClean="0"/>
            </a:br>
            <a:endParaRPr lang="de-DE" altLang="de-DE" smtClean="0"/>
          </a:p>
        </p:txBody>
      </p:sp>
      <p:sp>
        <p:nvSpPr>
          <p:cNvPr id="13315" name="Inhaltsplatzhalter 2"/>
          <p:cNvSpPr>
            <a:spLocks noGrp="1"/>
          </p:cNvSpPr>
          <p:nvPr>
            <p:ph idx="1"/>
          </p:nvPr>
        </p:nvSpPr>
        <p:spPr/>
        <p:txBody>
          <a:bodyPr/>
          <a:lstStyle/>
          <a:p>
            <a:pPr eaLnBrk="1" hangingPunct="1">
              <a:buFont typeface="Wingdings" pitchFamily="2" charset="2"/>
              <a:buChar char="Ø"/>
            </a:pPr>
            <a:r>
              <a:rPr lang="de-DE" altLang="de-DE" sz="2000" smtClean="0"/>
              <a:t>Die Dokumentation über die Beobachtungen und auch über das Gespräch mit der ieF ist Aufgabe der jeweiligen fallverantwortlichen Fachkraft </a:t>
            </a:r>
            <a:r>
              <a:rPr lang="de-DE" altLang="de-DE" sz="2000" b="1" smtClean="0"/>
              <a:t>(Erzieherin/Lehrerin)</a:t>
            </a:r>
            <a:r>
              <a:rPr lang="de-DE" altLang="de-DE" sz="2000" smtClean="0"/>
              <a:t>.</a:t>
            </a:r>
          </a:p>
          <a:p>
            <a:pPr eaLnBrk="1" hangingPunct="1">
              <a:buFont typeface="Wingdings" pitchFamily="2" charset="2"/>
              <a:buChar char="Ø"/>
            </a:pPr>
            <a:r>
              <a:rPr lang="de-DE" altLang="de-DE" sz="2000" smtClean="0"/>
              <a:t>Darin aufzunehmen sind die zusammenfassenden Bewertungen und Anregungen sowie der Name der in Anspruch genommenen ieF.</a:t>
            </a:r>
          </a:p>
          <a:p>
            <a:pPr eaLnBrk="1" hangingPunct="1">
              <a:buFont typeface="Wingdings" pitchFamily="2" charset="2"/>
              <a:buChar char="Ø"/>
            </a:pPr>
            <a:r>
              <a:rPr lang="de-DE" altLang="de-DE" sz="2000" smtClean="0">
                <a:sym typeface="Wingdings" pitchFamily="2" charset="2"/>
              </a:rPr>
              <a:t>Diese Dokumentation ist wichtig für eine evtl. später notwendige Meldung an das Jugendamt.</a:t>
            </a:r>
          </a:p>
          <a:p>
            <a:pPr eaLnBrk="1" hangingPunct="1">
              <a:buFont typeface="Wingdings" pitchFamily="2" charset="2"/>
              <a:buChar char="Ø"/>
            </a:pPr>
            <a:r>
              <a:rPr lang="de-DE" altLang="de-DE" sz="2000" smtClean="0">
                <a:sym typeface="Wingdings" pitchFamily="2" charset="2"/>
              </a:rPr>
              <a:t>Die ieF selbst führt keine fallbezogene Dokumentation. Sie dokumentiert ihre Fachberatung auf einem statistischen Formblatt, auf dem der Name des Kindes nicht auftaucht.</a:t>
            </a:r>
            <a:endParaRPr lang="de-DE" altLang="de-DE" sz="2000" smtClean="0"/>
          </a:p>
          <a:p>
            <a:pPr eaLnBrk="1" hangingPunct="1"/>
            <a:endParaRPr lang="de-DE" altLang="de-DE" sz="20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animEffect transition="in" filter="fade">
                                      <p:cBhvr>
                                        <p:cTn id="7" dur="1000"/>
                                        <p:tgtEl>
                                          <p:spTgt spid="13315">
                                            <p:txEl>
                                              <p:pRg st="0" end="0"/>
                                            </p:txEl>
                                          </p:spTgt>
                                        </p:tgtEl>
                                      </p:cBhvr>
                                    </p:animEffect>
                                    <p:anim calcmode="lin" valueType="num">
                                      <p:cBhvr>
                                        <p:cTn id="8" dur="1000" fill="hold"/>
                                        <p:tgtEl>
                                          <p:spTgt spid="1331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331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3315">
                                            <p:txEl>
                                              <p:pRg st="1" end="1"/>
                                            </p:txEl>
                                          </p:spTgt>
                                        </p:tgtEl>
                                        <p:attrNameLst>
                                          <p:attrName>style.visibility</p:attrName>
                                        </p:attrNameLst>
                                      </p:cBhvr>
                                      <p:to>
                                        <p:strVal val="visible"/>
                                      </p:to>
                                    </p:set>
                                    <p:animEffect transition="in" filter="fade">
                                      <p:cBhvr>
                                        <p:cTn id="14" dur="1000"/>
                                        <p:tgtEl>
                                          <p:spTgt spid="13315">
                                            <p:txEl>
                                              <p:pRg st="1" end="1"/>
                                            </p:txEl>
                                          </p:spTgt>
                                        </p:tgtEl>
                                      </p:cBhvr>
                                    </p:animEffect>
                                    <p:anim calcmode="lin" valueType="num">
                                      <p:cBhvr>
                                        <p:cTn id="15" dur="1000" fill="hold"/>
                                        <p:tgtEl>
                                          <p:spTgt spid="1331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1331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3315">
                                            <p:txEl>
                                              <p:pRg st="2" end="2"/>
                                            </p:txEl>
                                          </p:spTgt>
                                        </p:tgtEl>
                                        <p:attrNameLst>
                                          <p:attrName>style.visibility</p:attrName>
                                        </p:attrNameLst>
                                      </p:cBhvr>
                                      <p:to>
                                        <p:strVal val="visible"/>
                                      </p:to>
                                    </p:set>
                                    <p:animEffect transition="in" filter="fade">
                                      <p:cBhvr>
                                        <p:cTn id="21" dur="1000"/>
                                        <p:tgtEl>
                                          <p:spTgt spid="13315">
                                            <p:txEl>
                                              <p:pRg st="2" end="2"/>
                                            </p:txEl>
                                          </p:spTgt>
                                        </p:tgtEl>
                                      </p:cBhvr>
                                    </p:animEffect>
                                    <p:anim calcmode="lin" valueType="num">
                                      <p:cBhvr>
                                        <p:cTn id="22" dur="1000" fill="hold"/>
                                        <p:tgtEl>
                                          <p:spTgt spid="1331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1331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3315">
                                            <p:txEl>
                                              <p:pRg st="3" end="3"/>
                                            </p:txEl>
                                          </p:spTgt>
                                        </p:tgtEl>
                                        <p:attrNameLst>
                                          <p:attrName>style.visibility</p:attrName>
                                        </p:attrNameLst>
                                      </p:cBhvr>
                                      <p:to>
                                        <p:strVal val="visible"/>
                                      </p:to>
                                    </p:set>
                                    <p:animEffect transition="in" filter="fade">
                                      <p:cBhvr>
                                        <p:cTn id="28" dur="1000"/>
                                        <p:tgtEl>
                                          <p:spTgt spid="13315">
                                            <p:txEl>
                                              <p:pRg st="3" end="3"/>
                                            </p:txEl>
                                          </p:spTgt>
                                        </p:tgtEl>
                                      </p:cBhvr>
                                    </p:animEffect>
                                    <p:anim calcmode="lin" valueType="num">
                                      <p:cBhvr>
                                        <p:cTn id="29" dur="1000" fill="hold"/>
                                        <p:tgtEl>
                                          <p:spTgt spid="13315">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13315">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el 1"/>
          <p:cNvSpPr>
            <a:spLocks noGrp="1"/>
          </p:cNvSpPr>
          <p:nvPr>
            <p:ph type="title"/>
          </p:nvPr>
        </p:nvSpPr>
        <p:spPr/>
        <p:txBody>
          <a:bodyPr/>
          <a:lstStyle/>
          <a:p>
            <a:r>
              <a:rPr lang="de-DE" altLang="de-DE" smtClean="0"/>
              <a:t>Statistiken zur ieF-Beratung</a:t>
            </a:r>
            <a:br>
              <a:rPr lang="de-DE" altLang="de-DE" smtClean="0"/>
            </a:br>
            <a:r>
              <a:rPr lang="de-DE" altLang="de-DE" smtClean="0"/>
              <a:t>2012-2016</a:t>
            </a:r>
          </a:p>
        </p:txBody>
      </p:sp>
      <p:sp>
        <p:nvSpPr>
          <p:cNvPr id="3" name="Inhaltsplatzhalter 2"/>
          <p:cNvSpPr>
            <a:spLocks noGrp="1"/>
          </p:cNvSpPr>
          <p:nvPr>
            <p:ph idx="1"/>
          </p:nvPr>
        </p:nvSpPr>
        <p:spPr/>
        <p:txBody>
          <a:bodyPr/>
          <a:lstStyle/>
          <a:p>
            <a:pPr>
              <a:buFont typeface="Wingdings" panose="05000000000000000000" pitchFamily="2" charset="2"/>
              <a:buChar char="v"/>
              <a:defRPr/>
            </a:pPr>
            <a:r>
              <a:rPr lang="de-DE" b="1" dirty="0" smtClean="0"/>
              <a:t>105 Beratungen</a:t>
            </a:r>
            <a:r>
              <a:rPr lang="de-DE" dirty="0" smtClean="0"/>
              <a:t>:    62 Anfragen von Erzieherinnen </a:t>
            </a:r>
          </a:p>
          <a:p>
            <a:pPr marL="0" indent="0">
              <a:buFontTx/>
              <a:buNone/>
              <a:defRPr/>
            </a:pPr>
            <a:r>
              <a:rPr lang="de-DE" dirty="0" smtClean="0"/>
              <a:t>                                     41 Anfragen von Lehrerinnen/Lehrern                          </a:t>
            </a:r>
          </a:p>
          <a:p>
            <a:pPr marL="0" indent="0">
              <a:buFontTx/>
              <a:buNone/>
              <a:defRPr/>
            </a:pPr>
            <a:r>
              <a:rPr lang="de-DE"/>
              <a:t> </a:t>
            </a:r>
            <a:r>
              <a:rPr lang="de-DE" smtClean="0"/>
              <a:t>                                      </a:t>
            </a:r>
            <a:r>
              <a:rPr lang="de-DE" dirty="0" smtClean="0"/>
              <a:t>2 Anfragen von Kinderärzten</a:t>
            </a:r>
          </a:p>
          <a:p>
            <a:pPr marL="0" indent="0">
              <a:buFontTx/>
              <a:buNone/>
              <a:defRPr/>
            </a:pPr>
            <a:endParaRPr lang="de-DE" dirty="0" smtClean="0"/>
          </a:p>
          <a:p>
            <a:pPr>
              <a:buFont typeface="Arial" panose="020B0604020202020204" pitchFamily="34" charset="0"/>
              <a:buChar char="•"/>
              <a:defRPr/>
            </a:pPr>
            <a:r>
              <a:rPr lang="de-DE" dirty="0" smtClean="0"/>
              <a:t> Empfehlung/Auflage Erziehungsberatung:  60</a:t>
            </a:r>
          </a:p>
          <a:p>
            <a:pPr>
              <a:buFont typeface="Arial" panose="020B0604020202020204" pitchFamily="34" charset="0"/>
              <a:buChar char="•"/>
              <a:defRPr/>
            </a:pPr>
            <a:r>
              <a:rPr lang="de-DE" dirty="0" smtClean="0"/>
              <a:t> Empfehlung Meldung an den ASD:             30 (davon 1 akut)</a:t>
            </a:r>
          </a:p>
          <a:p>
            <a:pPr>
              <a:buFont typeface="Arial" panose="020B0604020202020204" pitchFamily="34" charset="0"/>
              <a:buChar char="•"/>
              <a:defRPr/>
            </a:pPr>
            <a:r>
              <a:rPr lang="de-DE" dirty="0"/>
              <a:t> </a:t>
            </a:r>
            <a:r>
              <a:rPr lang="de-DE" dirty="0" smtClean="0"/>
              <a:t>Anhaltspunkte nicht gewichtig,</a:t>
            </a:r>
          </a:p>
          <a:p>
            <a:pPr marL="0" indent="0">
              <a:buFontTx/>
              <a:buNone/>
              <a:defRPr/>
            </a:pPr>
            <a:r>
              <a:rPr lang="de-DE" dirty="0"/>
              <a:t> </a:t>
            </a:r>
            <a:r>
              <a:rPr lang="de-DE" dirty="0" smtClean="0"/>
              <a:t>            Unterstützung für Elterngespräch         15</a:t>
            </a:r>
          </a:p>
          <a:p>
            <a:pPr marL="0" indent="0">
              <a:buFontTx/>
              <a:buNone/>
              <a:defRPr/>
            </a:pPr>
            <a:endParaRPr lang="de-DE" dirty="0" smtClean="0"/>
          </a:p>
          <a:p>
            <a:pPr>
              <a:buFont typeface="Wingdings" panose="05000000000000000000" pitchFamily="2" charset="2"/>
              <a:buChar char="Ø"/>
              <a:defRPr/>
            </a:pPr>
            <a:r>
              <a:rPr lang="de-DE" b="1" dirty="0" smtClean="0"/>
              <a:t>Verdacht sex. Missbrauch    36  (Fachstelle JuMäX)</a:t>
            </a:r>
          </a:p>
          <a:p>
            <a:pPr>
              <a:buFont typeface="Wingdings" panose="05000000000000000000" pitchFamily="2" charset="2"/>
              <a:buChar char="Ø"/>
              <a:defRPr/>
            </a:pPr>
            <a:r>
              <a:rPr lang="de-DE" b="1" dirty="0" smtClean="0"/>
              <a:t>Verd. Gewalt                           36</a:t>
            </a:r>
          </a:p>
          <a:p>
            <a:pPr>
              <a:buFont typeface="Wingdings" panose="05000000000000000000" pitchFamily="2" charset="2"/>
              <a:buChar char="Ø"/>
              <a:defRPr/>
            </a:pPr>
            <a:r>
              <a:rPr lang="de-DE" b="1" dirty="0" smtClean="0"/>
              <a:t>Verd. Vernachlässigung        33</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42" presetClass="entr" presetSubtype="0" fill="hold" nodeType="click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fade">
                                      <p:cBhvr>
                                        <p:cTn id="24" dur="1000"/>
                                        <p:tgtEl>
                                          <p:spTgt spid="3">
                                            <p:txEl>
                                              <p:pRg st="4" end="4"/>
                                            </p:txEl>
                                          </p:spTgt>
                                        </p:tgtEl>
                                      </p:cBhvr>
                                    </p:animEffect>
                                    <p:anim calcmode="lin" valueType="num">
                                      <p:cBhvr>
                                        <p:cTn id="2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4" end="4"/>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Effect transition="in" filter="fade">
                                      <p:cBhvr>
                                        <p:cTn id="29" dur="1000"/>
                                        <p:tgtEl>
                                          <p:spTgt spid="3">
                                            <p:txEl>
                                              <p:pRg st="5" end="5"/>
                                            </p:txEl>
                                          </p:spTgt>
                                        </p:tgtEl>
                                      </p:cBhvr>
                                    </p:animEffect>
                                    <p:anim calcmode="lin" valueType="num">
                                      <p:cBhvr>
                                        <p:cTn id="30"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2" presetID="42" presetClass="entr" presetSubtype="0" fill="hold" nodeType="withEffect">
                                  <p:stCondLst>
                                    <p:cond delay="0"/>
                                  </p:stCondLst>
                                  <p:childTnLst>
                                    <p:set>
                                      <p:cBhvr>
                                        <p:cTn id="33" dur="1" fill="hold">
                                          <p:stCondLst>
                                            <p:cond delay="0"/>
                                          </p:stCondLst>
                                        </p:cTn>
                                        <p:tgtEl>
                                          <p:spTgt spid="3">
                                            <p:txEl>
                                              <p:pRg st="6" end="6"/>
                                            </p:txEl>
                                          </p:spTgt>
                                        </p:tgtEl>
                                        <p:attrNameLst>
                                          <p:attrName>style.visibility</p:attrName>
                                        </p:attrNameLst>
                                      </p:cBhvr>
                                      <p:to>
                                        <p:strVal val="visible"/>
                                      </p:to>
                                    </p:set>
                                    <p:animEffect transition="in" filter="fade">
                                      <p:cBhvr>
                                        <p:cTn id="34" dur="1000"/>
                                        <p:tgtEl>
                                          <p:spTgt spid="3">
                                            <p:txEl>
                                              <p:pRg st="6" end="6"/>
                                            </p:txEl>
                                          </p:spTgt>
                                        </p:tgtEl>
                                      </p:cBhvr>
                                    </p:animEffect>
                                    <p:anim calcmode="lin" valueType="num">
                                      <p:cBhvr>
                                        <p:cTn id="35"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6" end="6"/>
                                            </p:txEl>
                                          </p:spTgt>
                                        </p:tgtEl>
                                        <p:attrNameLst>
                                          <p:attrName>ppt_y</p:attrName>
                                        </p:attrNameLst>
                                      </p:cBhvr>
                                      <p:tavLst>
                                        <p:tav tm="0">
                                          <p:val>
                                            <p:strVal val="#ppt_y+.1"/>
                                          </p:val>
                                        </p:tav>
                                        <p:tav tm="100000">
                                          <p:val>
                                            <p:strVal val="#ppt_y"/>
                                          </p:val>
                                        </p:tav>
                                      </p:tavLst>
                                    </p:anim>
                                  </p:childTnLst>
                                </p:cTn>
                              </p:par>
                              <p:par>
                                <p:cTn id="37" presetID="42" presetClass="entr" presetSubtype="0" fill="hold" nodeType="with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Effect transition="in" filter="fade">
                                      <p:cBhvr>
                                        <p:cTn id="39" dur="1000"/>
                                        <p:tgtEl>
                                          <p:spTgt spid="3">
                                            <p:txEl>
                                              <p:pRg st="7" end="7"/>
                                            </p:txEl>
                                          </p:spTgt>
                                        </p:tgtEl>
                                      </p:cBhvr>
                                    </p:animEffect>
                                    <p:anim calcmode="lin" valueType="num">
                                      <p:cBhvr>
                                        <p:cTn id="40"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1"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42" fill="hold" nodeType="clickPar">
                      <p:stCondLst>
                        <p:cond delay="indefinite"/>
                      </p:stCondLst>
                      <p:childTnLst>
                        <p:par>
                          <p:cTn id="43" fill="hold" nodeType="withGroup">
                            <p:stCondLst>
                              <p:cond delay="0"/>
                            </p:stCondLst>
                            <p:childTnLst>
                              <p:par>
                                <p:cTn id="44" presetID="42" presetClass="entr" presetSubtype="0" fill="hold" nodeType="clickEffect">
                                  <p:stCondLst>
                                    <p:cond delay="0"/>
                                  </p:stCondLst>
                                  <p:childTnLst>
                                    <p:set>
                                      <p:cBhvr>
                                        <p:cTn id="45" dur="1" fill="hold">
                                          <p:stCondLst>
                                            <p:cond delay="0"/>
                                          </p:stCondLst>
                                        </p:cTn>
                                        <p:tgtEl>
                                          <p:spTgt spid="3">
                                            <p:txEl>
                                              <p:pRg st="9" end="9"/>
                                            </p:txEl>
                                          </p:spTgt>
                                        </p:tgtEl>
                                        <p:attrNameLst>
                                          <p:attrName>style.visibility</p:attrName>
                                        </p:attrNameLst>
                                      </p:cBhvr>
                                      <p:to>
                                        <p:strVal val="visible"/>
                                      </p:to>
                                    </p:set>
                                    <p:animEffect transition="in" filter="fade">
                                      <p:cBhvr>
                                        <p:cTn id="46" dur="1000"/>
                                        <p:tgtEl>
                                          <p:spTgt spid="3">
                                            <p:txEl>
                                              <p:pRg st="9" end="9"/>
                                            </p:txEl>
                                          </p:spTgt>
                                        </p:tgtEl>
                                      </p:cBhvr>
                                    </p:animEffect>
                                    <p:anim calcmode="lin" valueType="num">
                                      <p:cBhvr>
                                        <p:cTn id="47"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48" dur="1000" fill="hold"/>
                                        <p:tgtEl>
                                          <p:spTgt spid="3">
                                            <p:txEl>
                                              <p:pRg st="9" end="9"/>
                                            </p:txEl>
                                          </p:spTgt>
                                        </p:tgtEl>
                                        <p:attrNameLst>
                                          <p:attrName>ppt_y</p:attrName>
                                        </p:attrNameLst>
                                      </p:cBhvr>
                                      <p:tavLst>
                                        <p:tav tm="0">
                                          <p:val>
                                            <p:strVal val="#ppt_y+.1"/>
                                          </p:val>
                                        </p:tav>
                                        <p:tav tm="100000">
                                          <p:val>
                                            <p:strVal val="#ppt_y"/>
                                          </p:val>
                                        </p:tav>
                                      </p:tavLst>
                                    </p:anim>
                                  </p:childTnLst>
                                </p:cTn>
                              </p:par>
                              <p:par>
                                <p:cTn id="49" presetID="42" presetClass="entr" presetSubtype="0" fill="hold" nodeType="withEffect">
                                  <p:stCondLst>
                                    <p:cond delay="0"/>
                                  </p:stCondLst>
                                  <p:childTnLst>
                                    <p:set>
                                      <p:cBhvr>
                                        <p:cTn id="50" dur="1" fill="hold">
                                          <p:stCondLst>
                                            <p:cond delay="0"/>
                                          </p:stCondLst>
                                        </p:cTn>
                                        <p:tgtEl>
                                          <p:spTgt spid="3">
                                            <p:txEl>
                                              <p:pRg st="10" end="10"/>
                                            </p:txEl>
                                          </p:spTgt>
                                        </p:tgtEl>
                                        <p:attrNameLst>
                                          <p:attrName>style.visibility</p:attrName>
                                        </p:attrNameLst>
                                      </p:cBhvr>
                                      <p:to>
                                        <p:strVal val="visible"/>
                                      </p:to>
                                    </p:set>
                                    <p:animEffect transition="in" filter="fade">
                                      <p:cBhvr>
                                        <p:cTn id="51" dur="1000"/>
                                        <p:tgtEl>
                                          <p:spTgt spid="3">
                                            <p:txEl>
                                              <p:pRg st="10" end="10"/>
                                            </p:txEl>
                                          </p:spTgt>
                                        </p:tgtEl>
                                      </p:cBhvr>
                                    </p:animEffect>
                                    <p:anim calcmode="lin" valueType="num">
                                      <p:cBhvr>
                                        <p:cTn id="52"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53" dur="1000" fill="hold"/>
                                        <p:tgtEl>
                                          <p:spTgt spid="3">
                                            <p:txEl>
                                              <p:pRg st="10" end="10"/>
                                            </p:txEl>
                                          </p:spTgt>
                                        </p:tgtEl>
                                        <p:attrNameLst>
                                          <p:attrName>ppt_y</p:attrName>
                                        </p:attrNameLst>
                                      </p:cBhvr>
                                      <p:tavLst>
                                        <p:tav tm="0">
                                          <p:val>
                                            <p:strVal val="#ppt_y+.1"/>
                                          </p:val>
                                        </p:tav>
                                        <p:tav tm="100000">
                                          <p:val>
                                            <p:strVal val="#ppt_y"/>
                                          </p:val>
                                        </p:tav>
                                      </p:tavLst>
                                    </p:anim>
                                  </p:childTnLst>
                                </p:cTn>
                              </p:par>
                              <p:par>
                                <p:cTn id="54" presetID="42" presetClass="entr" presetSubtype="0" fill="hold" nodeType="withEffect">
                                  <p:stCondLst>
                                    <p:cond delay="0"/>
                                  </p:stCondLst>
                                  <p:childTnLst>
                                    <p:set>
                                      <p:cBhvr>
                                        <p:cTn id="55" dur="1" fill="hold">
                                          <p:stCondLst>
                                            <p:cond delay="0"/>
                                          </p:stCondLst>
                                        </p:cTn>
                                        <p:tgtEl>
                                          <p:spTgt spid="3">
                                            <p:txEl>
                                              <p:pRg st="11" end="11"/>
                                            </p:txEl>
                                          </p:spTgt>
                                        </p:tgtEl>
                                        <p:attrNameLst>
                                          <p:attrName>style.visibility</p:attrName>
                                        </p:attrNameLst>
                                      </p:cBhvr>
                                      <p:to>
                                        <p:strVal val="visible"/>
                                      </p:to>
                                    </p:set>
                                    <p:animEffect transition="in" filter="fade">
                                      <p:cBhvr>
                                        <p:cTn id="56" dur="1000"/>
                                        <p:tgtEl>
                                          <p:spTgt spid="3">
                                            <p:txEl>
                                              <p:pRg st="11" end="11"/>
                                            </p:txEl>
                                          </p:spTgt>
                                        </p:tgtEl>
                                      </p:cBhvr>
                                    </p:animEffect>
                                    <p:anim calcmode="lin" valueType="num">
                                      <p:cBhvr>
                                        <p:cTn id="57"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el 1"/>
          <p:cNvSpPr>
            <a:spLocks noGrp="1"/>
          </p:cNvSpPr>
          <p:nvPr>
            <p:ph type="title"/>
          </p:nvPr>
        </p:nvSpPr>
        <p:spPr/>
        <p:txBody>
          <a:bodyPr/>
          <a:lstStyle/>
          <a:p>
            <a:r>
              <a:rPr lang="de-DE" altLang="de-DE" smtClean="0"/>
              <a:t>Stufe 3: Meldung an das Jugendamt:</a:t>
            </a:r>
            <a:br>
              <a:rPr lang="de-DE" altLang="de-DE" smtClean="0"/>
            </a:br>
            <a:r>
              <a:rPr lang="de-DE" altLang="de-DE" sz="2000" smtClean="0"/>
              <a:t>Lehrer sind dazu nicht verpflichtet, aber befugt</a:t>
            </a:r>
          </a:p>
        </p:txBody>
      </p:sp>
      <p:sp>
        <p:nvSpPr>
          <p:cNvPr id="3" name="Inhaltsplatzhalter 2"/>
          <p:cNvSpPr>
            <a:spLocks noGrp="1"/>
          </p:cNvSpPr>
          <p:nvPr>
            <p:ph idx="1"/>
          </p:nvPr>
        </p:nvSpPr>
        <p:spPr/>
        <p:txBody>
          <a:bodyPr/>
          <a:lstStyle/>
          <a:p>
            <a:pPr marL="0" indent="0">
              <a:buFontTx/>
              <a:buNone/>
              <a:defRPr/>
            </a:pPr>
            <a:r>
              <a:rPr lang="de-DE" altLang="de-DE" dirty="0" smtClean="0"/>
              <a:t>Im </a:t>
            </a:r>
            <a:r>
              <a:rPr lang="de-DE" altLang="de-DE" b="1" dirty="0" smtClean="0"/>
              <a:t>Gesetz zur Kooperation und Information im Kinderschutz (KKG) </a:t>
            </a:r>
            <a:r>
              <a:rPr lang="de-DE" altLang="de-DE" dirty="0" smtClean="0"/>
              <a:t>ist für verschiedene Berufsgruppen die ausdrückliche Erlaubnis genannt, dass sie bei Vorliegen einer Kindeswohlgefährdung Informationen an das Jugendamt übermitteln dürfen, auch wenn sie Geheimnisträger sind.</a:t>
            </a:r>
          </a:p>
          <a:p>
            <a:pPr>
              <a:defRPr/>
            </a:pPr>
            <a:r>
              <a:rPr lang="de-DE" altLang="de-DE" dirty="0" smtClean="0"/>
              <a:t>Neben Ärzten, Hebammen, Psychologen und Sozialpädagogen sind hier auch </a:t>
            </a:r>
            <a:r>
              <a:rPr lang="de-DE" altLang="de-DE" b="1" dirty="0" smtClean="0"/>
              <a:t>Lehrerinnen und Lehrer </a:t>
            </a:r>
            <a:r>
              <a:rPr lang="de-DE" altLang="de-DE" dirty="0" smtClean="0"/>
              <a:t>genannt.</a:t>
            </a:r>
          </a:p>
          <a:p>
            <a:pPr>
              <a:defRPr/>
            </a:pPr>
            <a:r>
              <a:rPr lang="de-DE" altLang="de-DE" dirty="0" smtClean="0"/>
              <a:t>§4 (3) KKG</a:t>
            </a:r>
            <a:r>
              <a:rPr lang="de-DE" altLang="de-DE" i="1" dirty="0" smtClean="0"/>
              <a:t>: „Scheidet eine Abwendung der Gefährdung aus und halten die in Absatz 1 genannten Personen ein Tätigwerden des Jugendamtes für erforderlich, um eine Gefährdung des Wohls eines Kindes oder eines Jugendlichen abzuwenden, </a:t>
            </a:r>
            <a:r>
              <a:rPr lang="de-DE" altLang="de-DE" b="1" i="1" dirty="0" smtClean="0"/>
              <a:t>so sind sie befugt</a:t>
            </a:r>
            <a:r>
              <a:rPr lang="de-DE" altLang="de-DE" i="1" dirty="0" smtClean="0"/>
              <a:t>, das Jugendamt zu informieren; hierauf sind die Betroffenen vorab hinzuweisen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el 1"/>
          <p:cNvSpPr>
            <a:spLocks noGrp="1"/>
          </p:cNvSpPr>
          <p:nvPr>
            <p:ph type="title"/>
          </p:nvPr>
        </p:nvSpPr>
        <p:spPr/>
        <p:txBody>
          <a:bodyPr/>
          <a:lstStyle/>
          <a:p>
            <a:r>
              <a:rPr lang="de-DE" altLang="de-DE" sz="2000" smtClean="0"/>
              <a:t>Zusammenfassung:</a:t>
            </a:r>
            <a:r>
              <a:rPr lang="de-DE" altLang="de-DE" smtClean="0"/>
              <a:t/>
            </a:r>
            <a:br>
              <a:rPr lang="de-DE" altLang="de-DE" smtClean="0"/>
            </a:br>
            <a:r>
              <a:rPr lang="de-DE" altLang="de-DE" smtClean="0"/>
              <a:t>Aufgaben für Lehrerinnen und Lehrer</a:t>
            </a:r>
            <a:br>
              <a:rPr lang="de-DE" altLang="de-DE" smtClean="0"/>
            </a:br>
            <a:r>
              <a:rPr lang="de-DE" altLang="de-DE" smtClean="0"/>
              <a:t> im Kinderschutz</a:t>
            </a:r>
          </a:p>
        </p:txBody>
      </p:sp>
      <p:sp>
        <p:nvSpPr>
          <p:cNvPr id="14339" name="Inhaltsplatzhalter 2"/>
          <p:cNvSpPr>
            <a:spLocks noGrp="1"/>
          </p:cNvSpPr>
          <p:nvPr>
            <p:ph idx="1"/>
          </p:nvPr>
        </p:nvSpPr>
        <p:spPr/>
        <p:txBody>
          <a:bodyPr/>
          <a:lstStyle/>
          <a:p>
            <a:pPr>
              <a:buFont typeface="Wingdings" pitchFamily="2" charset="2"/>
              <a:buChar char="Ø"/>
            </a:pPr>
            <a:r>
              <a:rPr lang="de-DE" altLang="de-DE" b="1" smtClean="0"/>
              <a:t>Beobachten und dokumentieren</a:t>
            </a:r>
            <a:r>
              <a:rPr lang="de-DE" altLang="de-DE" smtClean="0"/>
              <a:t>: beobachtete </a:t>
            </a:r>
            <a:r>
              <a:rPr lang="de-DE" altLang="de-DE" b="1" smtClean="0"/>
              <a:t>Auffälligkeiten beim Kind </a:t>
            </a:r>
            <a:r>
              <a:rPr lang="de-DE" altLang="de-DE" smtClean="0"/>
              <a:t>(konkretes Verhalten, Aussagen, sichtbare Anzeichen von Gewalt u.a.); Vorgehensweise in </a:t>
            </a:r>
            <a:r>
              <a:rPr lang="de-DE" altLang="de-DE" b="1" smtClean="0"/>
              <a:t>3 Stufen</a:t>
            </a:r>
            <a:r>
              <a:rPr lang="de-DE" altLang="de-DE" smtClean="0"/>
              <a:t>:</a:t>
            </a:r>
          </a:p>
          <a:p>
            <a:pPr>
              <a:buFontTx/>
              <a:buAutoNum type="arabicPeriod"/>
            </a:pPr>
            <a:r>
              <a:rPr lang="de-DE" altLang="de-DE" b="1" smtClean="0"/>
              <a:t>Den Schüler/die Schülerin ansprechen, die Eltern einbeziehen: </a:t>
            </a:r>
            <a:r>
              <a:rPr lang="de-DE" altLang="de-DE" smtClean="0"/>
              <a:t>Abklärung, ob Eltern zur Mitwirkung bereit sind, d.h. Hilfen annehmen (Dokumentation)</a:t>
            </a:r>
          </a:p>
          <a:p>
            <a:pPr>
              <a:buFontTx/>
              <a:buAutoNum type="arabicPeriod"/>
            </a:pPr>
            <a:r>
              <a:rPr lang="de-DE" altLang="de-DE" b="1" smtClean="0"/>
              <a:t>Mit einer insoweit erfahrenen Fachkraft die Gefährdung einschätzen und das weitere Vorgehen besprechen </a:t>
            </a:r>
            <a:r>
              <a:rPr lang="de-DE" altLang="de-DE" smtClean="0"/>
              <a:t>(Dokumentation)</a:t>
            </a:r>
          </a:p>
          <a:p>
            <a:pPr>
              <a:buFontTx/>
              <a:buAutoNum type="arabicPeriod"/>
            </a:pPr>
            <a:r>
              <a:rPr lang="de-DE" altLang="de-DE" smtClean="0"/>
              <a:t>Bei ungenügender Mitwirkung der Eltern (Leugnen, Verharmlosen, Verweigerung von Hilfsangeboten o.a.) </a:t>
            </a:r>
            <a:r>
              <a:rPr lang="de-DE" altLang="de-DE" u="sng" smtClean="0"/>
              <a:t>und </a:t>
            </a:r>
            <a:r>
              <a:rPr lang="de-DE" altLang="de-DE" smtClean="0"/>
              <a:t>anhaltender Gefährdung steht dann die </a:t>
            </a:r>
            <a:r>
              <a:rPr lang="de-DE" altLang="de-DE" b="1" smtClean="0"/>
              <a:t>Gefährdungsmeldung an den ASD des Jugendamtes </a:t>
            </a:r>
            <a:r>
              <a:rPr lang="de-DE" altLang="de-DE" smtClean="0"/>
              <a:t>an (Befugnis), in der Regel immer mit Wissen der Eltern.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animEffect transition="in" filter="fade">
                                      <p:cBhvr>
                                        <p:cTn id="7" dur="1000"/>
                                        <p:tgtEl>
                                          <p:spTgt spid="14339">
                                            <p:txEl>
                                              <p:pRg st="0" end="0"/>
                                            </p:txEl>
                                          </p:spTgt>
                                        </p:tgtEl>
                                      </p:cBhvr>
                                    </p:animEffect>
                                    <p:anim calcmode="lin" valueType="num">
                                      <p:cBhvr>
                                        <p:cTn id="8" dur="1000" fill="hold"/>
                                        <p:tgtEl>
                                          <p:spTgt spid="1433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433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14339">
                                            <p:txEl>
                                              <p:pRg st="1" end="1"/>
                                            </p:txEl>
                                          </p:spTgt>
                                        </p:tgtEl>
                                        <p:attrNameLst>
                                          <p:attrName>style.visibility</p:attrName>
                                        </p:attrNameLst>
                                      </p:cBhvr>
                                      <p:to>
                                        <p:strVal val="visible"/>
                                      </p:to>
                                    </p:set>
                                    <p:anim calcmode="lin" valueType="num">
                                      <p:cBhvr additive="base">
                                        <p:cTn id="14" dur="500" fill="hold"/>
                                        <p:tgtEl>
                                          <p:spTgt spid="14339">
                                            <p:txEl>
                                              <p:pRg st="1" end="1"/>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1433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6" fill="hold" nodeType="clickPar">
                      <p:stCondLst>
                        <p:cond delay="indefinite"/>
                      </p:stCondLst>
                      <p:childTnLst>
                        <p:par>
                          <p:cTn id="17" fill="hold" nodeType="withGroup">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14339">
                                            <p:txEl>
                                              <p:pRg st="2" end="2"/>
                                            </p:txEl>
                                          </p:spTgt>
                                        </p:tgtEl>
                                        <p:attrNameLst>
                                          <p:attrName>style.visibility</p:attrName>
                                        </p:attrNameLst>
                                      </p:cBhvr>
                                      <p:to>
                                        <p:strVal val="visible"/>
                                      </p:to>
                                    </p:set>
                                    <p:anim calcmode="lin" valueType="num">
                                      <p:cBhvr additive="base">
                                        <p:cTn id="20" dur="500" fill="hold"/>
                                        <p:tgtEl>
                                          <p:spTgt spid="14339">
                                            <p:txEl>
                                              <p:pRg st="2" end="2"/>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1433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2" fill="hold" nodeType="clickPar">
                      <p:stCondLst>
                        <p:cond delay="indefinite"/>
                      </p:stCondLst>
                      <p:childTnLst>
                        <p:par>
                          <p:cTn id="23" fill="hold" nodeType="withGroup">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14339">
                                            <p:txEl>
                                              <p:pRg st="3" end="3"/>
                                            </p:txEl>
                                          </p:spTgt>
                                        </p:tgtEl>
                                        <p:attrNameLst>
                                          <p:attrName>style.visibility</p:attrName>
                                        </p:attrNameLst>
                                      </p:cBhvr>
                                      <p:to>
                                        <p:strVal val="visible"/>
                                      </p:to>
                                    </p:set>
                                    <p:anim calcmode="lin" valueType="num">
                                      <p:cBhvr additive="base">
                                        <p:cTn id="26" dur="500" fill="hold"/>
                                        <p:tgtEl>
                                          <p:spTgt spid="14339">
                                            <p:txEl>
                                              <p:pRg st="3" end="3"/>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14339">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el 1"/>
          <p:cNvSpPr>
            <a:spLocks noGrp="1"/>
          </p:cNvSpPr>
          <p:nvPr>
            <p:ph type="title"/>
          </p:nvPr>
        </p:nvSpPr>
        <p:spPr/>
        <p:txBody>
          <a:bodyPr/>
          <a:lstStyle/>
          <a:p>
            <a:r>
              <a:rPr lang="de-DE" altLang="de-DE" smtClean="0"/>
              <a:t>Der gesetzliche Auftrag zum Kinderschutz</a:t>
            </a:r>
          </a:p>
        </p:txBody>
      </p:sp>
      <p:sp>
        <p:nvSpPr>
          <p:cNvPr id="3" name="Inhaltsplatzhalter 2"/>
          <p:cNvSpPr>
            <a:spLocks noGrp="1"/>
          </p:cNvSpPr>
          <p:nvPr>
            <p:ph idx="1"/>
          </p:nvPr>
        </p:nvSpPr>
        <p:spPr>
          <a:xfrm>
            <a:off x="685800" y="1628775"/>
            <a:ext cx="7772400" cy="4467225"/>
          </a:xfrm>
        </p:spPr>
        <p:txBody>
          <a:bodyPr/>
          <a:lstStyle/>
          <a:p>
            <a:r>
              <a:rPr lang="de-DE" altLang="de-DE" smtClean="0"/>
              <a:t>Mit dem „Gesetz zur Weiterentwicklung der Kinder- und Jugendhilfe“ (KICK)  wurden die Jugendämter verpflichtet, mit den Trägern von </a:t>
            </a:r>
            <a:r>
              <a:rPr lang="de-DE" altLang="de-DE" b="1" smtClean="0"/>
              <a:t>Einrichtungen der Jugendhilfe </a:t>
            </a:r>
            <a:r>
              <a:rPr lang="de-DE" altLang="de-DE" smtClean="0"/>
              <a:t>Vereinbarungen zu treffen, damit diese den Kinderschutz wahrnehmen.</a:t>
            </a:r>
          </a:p>
          <a:p>
            <a:r>
              <a:rPr lang="de-DE" altLang="de-DE" smtClean="0"/>
              <a:t>Der </a:t>
            </a:r>
            <a:r>
              <a:rPr lang="de-DE" altLang="de-DE" b="1" smtClean="0"/>
              <a:t>§ 8a SGB VIII </a:t>
            </a:r>
            <a:r>
              <a:rPr lang="de-DE" altLang="de-DE" smtClean="0"/>
              <a:t> verlangt, dass bei einer Gefährdungseinschätzung eine „insoweit erfahrene Fachkraft“ beratend hinzugezogen wird.</a:t>
            </a:r>
          </a:p>
          <a:p>
            <a:r>
              <a:rPr lang="de-DE" altLang="de-DE" smtClean="0"/>
              <a:t>Der Begriff der </a:t>
            </a:r>
            <a:r>
              <a:rPr lang="de-DE" altLang="de-DE" b="1" smtClean="0"/>
              <a:t>„insoweit erfahrenen Fachkraft“ </a:t>
            </a:r>
            <a:r>
              <a:rPr lang="de-DE" altLang="de-DE" smtClean="0"/>
              <a:t>ist ein unbestimmter Rechtsbegriff; vom Landesjugendamt (KVJS) wurden folgende Voraussetzungen für die Tätigkeit einer ieF entwickelt:</a:t>
            </a:r>
          </a:p>
          <a:p>
            <a:pPr>
              <a:buFontTx/>
              <a:buAutoNum type="arabicPeriod"/>
            </a:pPr>
            <a:r>
              <a:rPr lang="de-DE" altLang="de-DE" smtClean="0"/>
              <a:t>Jugendhilfe-Fachkraft mit mind. 3jähriger Berufserfahrung in der Jugendhilfe</a:t>
            </a:r>
          </a:p>
          <a:p>
            <a:pPr>
              <a:buFontTx/>
              <a:buAutoNum type="arabicPeriod"/>
            </a:pPr>
            <a:r>
              <a:rPr lang="de-DE" altLang="de-DE" smtClean="0"/>
              <a:t>Rechtliche Grundqualifikation</a:t>
            </a:r>
          </a:p>
          <a:p>
            <a:pPr>
              <a:buFontTx/>
              <a:buAutoNum type="arabicPeriod"/>
            </a:pPr>
            <a:r>
              <a:rPr lang="de-DE" altLang="de-DE" smtClean="0"/>
              <a:t>Beauftragung als ieF durch das örtliche Jugendamt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4" presetID="42" presetClass="entr" presetSubtype="0" fill="hold" nodeType="with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9" presetID="42" presetClass="entr" presetSubtype="0" fill="hold" nodeType="with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4" presetID="42" presetClass="entr" presetSubtype="0" fill="hold" nodeType="with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fade">
                                      <p:cBhvr>
                                        <p:cTn id="36" dur="1000"/>
                                        <p:tgtEl>
                                          <p:spTgt spid="3">
                                            <p:txEl>
                                              <p:pRg st="5" end="5"/>
                                            </p:txEl>
                                          </p:spTgt>
                                        </p:tgtEl>
                                      </p:cBhvr>
                                    </p:animEffect>
                                    <p:anim calcmode="lin" valueType="num">
                                      <p:cBhvr>
                                        <p:cTn id="37"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el 1"/>
          <p:cNvSpPr>
            <a:spLocks noGrp="1"/>
          </p:cNvSpPr>
          <p:nvPr>
            <p:ph type="title"/>
          </p:nvPr>
        </p:nvSpPr>
        <p:spPr/>
        <p:txBody>
          <a:bodyPr/>
          <a:lstStyle/>
          <a:p>
            <a:r>
              <a:rPr lang="de-DE" altLang="de-DE" smtClean="0"/>
              <a:t>Stufe 3: Meldung an das Jugendamt (ASD)</a:t>
            </a:r>
            <a:br>
              <a:rPr lang="de-DE" altLang="de-DE" smtClean="0"/>
            </a:br>
            <a:r>
              <a:rPr lang="de-DE" altLang="de-DE" sz="2400" smtClean="0"/>
              <a:t>Folgende Angaben werden abgefragt:</a:t>
            </a:r>
          </a:p>
        </p:txBody>
      </p:sp>
      <p:sp>
        <p:nvSpPr>
          <p:cNvPr id="15363" name="Inhaltsplatzhalter 2"/>
          <p:cNvSpPr>
            <a:spLocks noGrp="1"/>
          </p:cNvSpPr>
          <p:nvPr>
            <p:ph idx="1"/>
          </p:nvPr>
        </p:nvSpPr>
        <p:spPr/>
        <p:txBody>
          <a:bodyPr/>
          <a:lstStyle/>
          <a:p>
            <a:pPr>
              <a:buFont typeface="Wingdings" pitchFamily="2" charset="2"/>
              <a:buChar char="ü"/>
            </a:pPr>
            <a:r>
              <a:rPr lang="de-DE" altLang="de-DE" sz="2000" smtClean="0"/>
              <a:t>Name des Melders und seine Beziehung zum betreffenden Kind</a:t>
            </a:r>
          </a:p>
          <a:p>
            <a:pPr>
              <a:buFont typeface="Wingdings" pitchFamily="2" charset="2"/>
              <a:buChar char="ü"/>
            </a:pPr>
            <a:r>
              <a:rPr lang="de-DE" altLang="de-DE" sz="2000" smtClean="0"/>
              <a:t>Art der Gefährdung/des Verdachts</a:t>
            </a:r>
          </a:p>
          <a:p>
            <a:pPr>
              <a:buFont typeface="Wingdings" pitchFamily="2" charset="2"/>
              <a:buChar char="ü"/>
            </a:pPr>
            <a:r>
              <a:rPr lang="de-DE" altLang="de-DE" sz="2000" smtClean="0"/>
              <a:t>Beobachtungen, Aussagen</a:t>
            </a:r>
          </a:p>
          <a:p>
            <a:pPr>
              <a:buFont typeface="Wingdings" pitchFamily="2" charset="2"/>
              <a:buChar char="ü"/>
            </a:pPr>
            <a:r>
              <a:rPr lang="de-DE" altLang="de-DE" sz="2000" smtClean="0"/>
              <a:t>Aktueller Anlass der Meldung</a:t>
            </a:r>
          </a:p>
          <a:p>
            <a:pPr>
              <a:buFont typeface="Wingdings" pitchFamily="2" charset="2"/>
              <a:buChar char="ü"/>
            </a:pPr>
            <a:r>
              <a:rPr lang="de-DE" altLang="de-DE" sz="2000" smtClean="0"/>
              <a:t>Einschätzung des Grads der Gefährdung (akut?)</a:t>
            </a:r>
          </a:p>
          <a:p>
            <a:pPr>
              <a:buFont typeface="Wingdings" pitchFamily="2" charset="2"/>
              <a:buChar char="ü"/>
            </a:pPr>
            <a:r>
              <a:rPr lang="de-DE" altLang="de-DE" sz="2000" smtClean="0"/>
              <a:t>Einbeziehung einer „ieF“ bereits erfolgt?</a:t>
            </a:r>
          </a:p>
          <a:p>
            <a:pPr>
              <a:buFont typeface="Wingdings" pitchFamily="2" charset="2"/>
              <a:buChar char="ü"/>
            </a:pPr>
            <a:r>
              <a:rPr lang="de-DE" altLang="de-DE" sz="2000" smtClean="0"/>
              <a:t>Einbeziehung der Eltern grundsätzlich möglich/bereits erfolgt?  </a:t>
            </a:r>
          </a:p>
          <a:p>
            <a:pPr>
              <a:buFont typeface="Wingdings" pitchFamily="2" charset="2"/>
              <a:buChar char="ü"/>
            </a:pPr>
            <a:r>
              <a:rPr lang="de-DE" altLang="de-DE" sz="2000" smtClean="0"/>
              <a:t>Bisherige Maßnahmen/Angebote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animEffect transition="in" filter="fade">
                                      <p:cBhvr>
                                        <p:cTn id="7" dur="1000"/>
                                        <p:tgtEl>
                                          <p:spTgt spid="15363">
                                            <p:txEl>
                                              <p:pRg st="0" end="0"/>
                                            </p:txEl>
                                          </p:spTgt>
                                        </p:tgtEl>
                                      </p:cBhvr>
                                    </p:animEffect>
                                    <p:anim calcmode="lin" valueType="num">
                                      <p:cBhvr>
                                        <p:cTn id="8" dur="1000" fill="hold"/>
                                        <p:tgtEl>
                                          <p:spTgt spid="1536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536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5363">
                                            <p:txEl>
                                              <p:pRg st="1" end="1"/>
                                            </p:txEl>
                                          </p:spTgt>
                                        </p:tgtEl>
                                        <p:attrNameLst>
                                          <p:attrName>style.visibility</p:attrName>
                                        </p:attrNameLst>
                                      </p:cBhvr>
                                      <p:to>
                                        <p:strVal val="visible"/>
                                      </p:to>
                                    </p:set>
                                    <p:animEffect transition="in" filter="fade">
                                      <p:cBhvr>
                                        <p:cTn id="14" dur="1000"/>
                                        <p:tgtEl>
                                          <p:spTgt spid="15363">
                                            <p:txEl>
                                              <p:pRg st="1" end="1"/>
                                            </p:txEl>
                                          </p:spTgt>
                                        </p:tgtEl>
                                      </p:cBhvr>
                                    </p:animEffect>
                                    <p:anim calcmode="lin" valueType="num">
                                      <p:cBhvr>
                                        <p:cTn id="15" dur="1000" fill="hold"/>
                                        <p:tgtEl>
                                          <p:spTgt spid="1536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1536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5363">
                                            <p:txEl>
                                              <p:pRg st="2" end="2"/>
                                            </p:txEl>
                                          </p:spTgt>
                                        </p:tgtEl>
                                        <p:attrNameLst>
                                          <p:attrName>style.visibility</p:attrName>
                                        </p:attrNameLst>
                                      </p:cBhvr>
                                      <p:to>
                                        <p:strVal val="visible"/>
                                      </p:to>
                                    </p:set>
                                    <p:animEffect transition="in" filter="fade">
                                      <p:cBhvr>
                                        <p:cTn id="21" dur="1000"/>
                                        <p:tgtEl>
                                          <p:spTgt spid="15363">
                                            <p:txEl>
                                              <p:pRg st="2" end="2"/>
                                            </p:txEl>
                                          </p:spTgt>
                                        </p:tgtEl>
                                      </p:cBhvr>
                                    </p:animEffect>
                                    <p:anim calcmode="lin" valueType="num">
                                      <p:cBhvr>
                                        <p:cTn id="22" dur="1000" fill="hold"/>
                                        <p:tgtEl>
                                          <p:spTgt spid="1536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1536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5363">
                                            <p:txEl>
                                              <p:pRg st="3" end="3"/>
                                            </p:txEl>
                                          </p:spTgt>
                                        </p:tgtEl>
                                        <p:attrNameLst>
                                          <p:attrName>style.visibility</p:attrName>
                                        </p:attrNameLst>
                                      </p:cBhvr>
                                      <p:to>
                                        <p:strVal val="visible"/>
                                      </p:to>
                                    </p:set>
                                    <p:animEffect transition="in" filter="fade">
                                      <p:cBhvr>
                                        <p:cTn id="28" dur="1000"/>
                                        <p:tgtEl>
                                          <p:spTgt spid="15363">
                                            <p:txEl>
                                              <p:pRg st="3" end="3"/>
                                            </p:txEl>
                                          </p:spTgt>
                                        </p:tgtEl>
                                      </p:cBhvr>
                                    </p:animEffect>
                                    <p:anim calcmode="lin" valueType="num">
                                      <p:cBhvr>
                                        <p:cTn id="29" dur="1000" fill="hold"/>
                                        <p:tgtEl>
                                          <p:spTgt spid="1536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1536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15363">
                                            <p:txEl>
                                              <p:pRg st="4" end="4"/>
                                            </p:txEl>
                                          </p:spTgt>
                                        </p:tgtEl>
                                        <p:attrNameLst>
                                          <p:attrName>style.visibility</p:attrName>
                                        </p:attrNameLst>
                                      </p:cBhvr>
                                      <p:to>
                                        <p:strVal val="visible"/>
                                      </p:to>
                                    </p:set>
                                    <p:animEffect transition="in" filter="fade">
                                      <p:cBhvr>
                                        <p:cTn id="35" dur="1000"/>
                                        <p:tgtEl>
                                          <p:spTgt spid="15363">
                                            <p:txEl>
                                              <p:pRg st="4" end="4"/>
                                            </p:txEl>
                                          </p:spTgt>
                                        </p:tgtEl>
                                      </p:cBhvr>
                                    </p:animEffect>
                                    <p:anim calcmode="lin" valueType="num">
                                      <p:cBhvr>
                                        <p:cTn id="36" dur="1000" fill="hold"/>
                                        <p:tgtEl>
                                          <p:spTgt spid="1536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1536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15363">
                                            <p:txEl>
                                              <p:pRg st="5" end="5"/>
                                            </p:txEl>
                                          </p:spTgt>
                                        </p:tgtEl>
                                        <p:attrNameLst>
                                          <p:attrName>style.visibility</p:attrName>
                                        </p:attrNameLst>
                                      </p:cBhvr>
                                      <p:to>
                                        <p:strVal val="visible"/>
                                      </p:to>
                                    </p:set>
                                    <p:animEffect transition="in" filter="fade">
                                      <p:cBhvr>
                                        <p:cTn id="42" dur="1000"/>
                                        <p:tgtEl>
                                          <p:spTgt spid="15363">
                                            <p:txEl>
                                              <p:pRg st="5" end="5"/>
                                            </p:txEl>
                                          </p:spTgt>
                                        </p:tgtEl>
                                      </p:cBhvr>
                                    </p:animEffect>
                                    <p:anim calcmode="lin" valueType="num">
                                      <p:cBhvr>
                                        <p:cTn id="43" dur="1000" fill="hold"/>
                                        <p:tgtEl>
                                          <p:spTgt spid="1536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1536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15363">
                                            <p:txEl>
                                              <p:pRg st="6" end="6"/>
                                            </p:txEl>
                                          </p:spTgt>
                                        </p:tgtEl>
                                        <p:attrNameLst>
                                          <p:attrName>style.visibility</p:attrName>
                                        </p:attrNameLst>
                                      </p:cBhvr>
                                      <p:to>
                                        <p:strVal val="visible"/>
                                      </p:to>
                                    </p:set>
                                    <p:animEffect transition="in" filter="fade">
                                      <p:cBhvr>
                                        <p:cTn id="49" dur="1000"/>
                                        <p:tgtEl>
                                          <p:spTgt spid="15363">
                                            <p:txEl>
                                              <p:pRg st="6" end="6"/>
                                            </p:txEl>
                                          </p:spTgt>
                                        </p:tgtEl>
                                      </p:cBhvr>
                                    </p:animEffect>
                                    <p:anim calcmode="lin" valueType="num">
                                      <p:cBhvr>
                                        <p:cTn id="50" dur="1000" fill="hold"/>
                                        <p:tgtEl>
                                          <p:spTgt spid="1536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1536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nodeType="clickPar">
                      <p:stCondLst>
                        <p:cond delay="indefinite"/>
                      </p:stCondLst>
                      <p:childTnLst>
                        <p:par>
                          <p:cTn id="53" fill="hold" nodeType="withGroup">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15363">
                                            <p:txEl>
                                              <p:pRg st="7" end="7"/>
                                            </p:txEl>
                                          </p:spTgt>
                                        </p:tgtEl>
                                        <p:attrNameLst>
                                          <p:attrName>style.visibility</p:attrName>
                                        </p:attrNameLst>
                                      </p:cBhvr>
                                      <p:to>
                                        <p:strVal val="visible"/>
                                      </p:to>
                                    </p:set>
                                    <p:animEffect transition="in" filter="fade">
                                      <p:cBhvr>
                                        <p:cTn id="56" dur="1000"/>
                                        <p:tgtEl>
                                          <p:spTgt spid="15363">
                                            <p:txEl>
                                              <p:pRg st="7" end="7"/>
                                            </p:txEl>
                                          </p:spTgt>
                                        </p:tgtEl>
                                      </p:cBhvr>
                                    </p:animEffect>
                                    <p:anim calcmode="lin" valueType="num">
                                      <p:cBhvr>
                                        <p:cTn id="57" dur="1000" fill="hold"/>
                                        <p:tgtEl>
                                          <p:spTgt spid="1536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1536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el 3"/>
          <p:cNvSpPr>
            <a:spLocks noGrp="1"/>
          </p:cNvSpPr>
          <p:nvPr>
            <p:ph type="title"/>
          </p:nvPr>
        </p:nvSpPr>
        <p:spPr/>
        <p:txBody>
          <a:bodyPr/>
          <a:lstStyle/>
          <a:p>
            <a:r>
              <a:rPr lang="de-DE" altLang="de-DE" sz="2400" smtClean="0"/>
              <a:t>Ihre insoweit erfahrenen Fachkräfte </a:t>
            </a:r>
            <a:br>
              <a:rPr lang="de-DE" altLang="de-DE" sz="2400" smtClean="0"/>
            </a:br>
            <a:r>
              <a:rPr lang="de-DE" altLang="de-DE" sz="2400" smtClean="0"/>
              <a:t>erreichen Sie hier:</a:t>
            </a:r>
          </a:p>
        </p:txBody>
      </p:sp>
      <p:sp>
        <p:nvSpPr>
          <p:cNvPr id="5" name="Inhaltsplatzhalter 4"/>
          <p:cNvSpPr>
            <a:spLocks noGrp="1"/>
          </p:cNvSpPr>
          <p:nvPr>
            <p:ph idx="1"/>
          </p:nvPr>
        </p:nvSpPr>
        <p:spPr/>
        <p:txBody>
          <a:bodyPr/>
          <a:lstStyle/>
          <a:p>
            <a:pPr marL="0" indent="0" algn="ctr">
              <a:buFontTx/>
              <a:buNone/>
            </a:pPr>
            <a:endParaRPr lang="de-DE" altLang="de-DE" b="1" smtClean="0"/>
          </a:p>
          <a:p>
            <a:pPr marL="0" indent="0" algn="ctr">
              <a:buFontTx/>
              <a:buNone/>
            </a:pPr>
            <a:endParaRPr lang="de-DE" altLang="de-DE" b="1" smtClean="0"/>
          </a:p>
          <a:p>
            <a:pPr marL="0" indent="0" algn="ctr">
              <a:buFontTx/>
              <a:buNone/>
            </a:pPr>
            <a:r>
              <a:rPr lang="de-DE" altLang="de-DE" sz="2000" b="1" smtClean="0"/>
              <a:t>Beratungsstelle für Familie und Jugend</a:t>
            </a:r>
          </a:p>
          <a:p>
            <a:pPr marL="0" indent="0" algn="ctr">
              <a:buFontTx/>
              <a:buNone/>
            </a:pPr>
            <a:r>
              <a:rPr lang="de-DE" altLang="de-DE" b="1" smtClean="0"/>
              <a:t>Landratsamt Heilbronn   </a:t>
            </a:r>
          </a:p>
          <a:p>
            <a:pPr marL="0" indent="0" algn="ctr">
              <a:buFontTx/>
              <a:buNone/>
            </a:pPr>
            <a:r>
              <a:rPr lang="de-DE" altLang="de-DE" b="1" smtClean="0"/>
              <a:t>       </a:t>
            </a:r>
          </a:p>
          <a:p>
            <a:pPr marL="0" indent="0" algn="ctr">
              <a:buFontTx/>
              <a:buNone/>
            </a:pPr>
            <a:r>
              <a:rPr lang="de-DE" altLang="de-DE" b="1" smtClean="0"/>
              <a:t>    </a:t>
            </a:r>
            <a:r>
              <a:rPr lang="de-DE" altLang="de-DE" sz="2400" b="1" smtClean="0"/>
              <a:t>Telefon 07131 – 994 338</a:t>
            </a:r>
            <a:endParaRPr lang="de-DE" altLang="de-DE" smtClean="0"/>
          </a:p>
          <a:p>
            <a:pPr marL="0" indent="0">
              <a:buFontTx/>
              <a:buNone/>
            </a:pPr>
            <a:endParaRPr lang="de-DE" altLang="de-DE"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Effect transition="in" filter="fade">
                                      <p:cBhvr>
                                        <p:cTn id="7" dur="1000"/>
                                        <p:tgtEl>
                                          <p:spTgt spid="5">
                                            <p:txEl>
                                              <p:pRg st="2" end="2"/>
                                            </p:txEl>
                                          </p:spTgt>
                                        </p:tgtEl>
                                      </p:cBhvr>
                                    </p:animEffect>
                                    <p:anim calcmode="lin" valueType="num">
                                      <p:cBhvr>
                                        <p:cTn id="8"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2" end="2"/>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5">
                                            <p:txEl>
                                              <p:pRg st="3" end="3"/>
                                            </p:txEl>
                                          </p:spTgt>
                                        </p:tgtEl>
                                        <p:attrNameLst>
                                          <p:attrName>style.visibility</p:attrName>
                                        </p:attrNameLst>
                                      </p:cBhvr>
                                      <p:to>
                                        <p:strVal val="visible"/>
                                      </p:to>
                                    </p:set>
                                    <p:animEffect transition="in" filter="fade">
                                      <p:cBhvr>
                                        <p:cTn id="12" dur="1000"/>
                                        <p:tgtEl>
                                          <p:spTgt spid="5">
                                            <p:txEl>
                                              <p:pRg st="3" end="3"/>
                                            </p:txEl>
                                          </p:spTgt>
                                        </p:tgtEl>
                                      </p:cBhvr>
                                    </p:animEffect>
                                    <p:anim calcmode="lin" valueType="num">
                                      <p:cBhvr>
                                        <p:cTn id="13"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14" dur="1000" fill="hold"/>
                                        <p:tgtEl>
                                          <p:spTgt spid="5">
                                            <p:txEl>
                                              <p:pRg st="3" end="3"/>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animEffect transition="in" filter="fade">
                                      <p:cBhvr>
                                        <p:cTn id="17" dur="1000"/>
                                        <p:tgtEl>
                                          <p:spTgt spid="5">
                                            <p:txEl>
                                              <p:pRg st="4" end="4"/>
                                            </p:txEl>
                                          </p:spTgt>
                                        </p:tgtEl>
                                      </p:cBhvr>
                                    </p:animEffect>
                                    <p:anim calcmode="lin" valueType="num">
                                      <p:cBhvr>
                                        <p:cTn id="18"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19" dur="1000" fill="hold"/>
                                        <p:tgtEl>
                                          <p:spTgt spid="5">
                                            <p:txEl>
                                              <p:pRg st="4" end="4"/>
                                            </p:txEl>
                                          </p:spTgt>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5">
                                            <p:txEl>
                                              <p:pRg st="5" end="5"/>
                                            </p:txEl>
                                          </p:spTgt>
                                        </p:tgtEl>
                                        <p:attrNameLst>
                                          <p:attrName>style.visibility</p:attrName>
                                        </p:attrNameLst>
                                      </p:cBhvr>
                                      <p:to>
                                        <p:strVal val="visible"/>
                                      </p:to>
                                    </p:set>
                                    <p:animEffect transition="in" filter="fade">
                                      <p:cBhvr>
                                        <p:cTn id="22" dur="1000"/>
                                        <p:tgtEl>
                                          <p:spTgt spid="5">
                                            <p:txEl>
                                              <p:pRg st="5" end="5"/>
                                            </p:txEl>
                                          </p:spTgt>
                                        </p:tgtEl>
                                      </p:cBhvr>
                                    </p:animEffect>
                                    <p:anim calcmode="lin" valueType="num">
                                      <p:cBhvr>
                                        <p:cTn id="23" dur="1000" fill="hold"/>
                                        <p:tgtEl>
                                          <p:spTgt spid="5">
                                            <p:txEl>
                                              <p:pRg st="5" end="5"/>
                                            </p:txEl>
                                          </p:spTgt>
                                        </p:tgtEl>
                                        <p:attrNameLst>
                                          <p:attrName>ppt_x</p:attrName>
                                        </p:attrNameLst>
                                      </p:cBhvr>
                                      <p:tavLst>
                                        <p:tav tm="0">
                                          <p:val>
                                            <p:strVal val="#ppt_x"/>
                                          </p:val>
                                        </p:tav>
                                        <p:tav tm="100000">
                                          <p:val>
                                            <p:strVal val="#ppt_x"/>
                                          </p:val>
                                        </p:tav>
                                      </p:tavLst>
                                    </p:anim>
                                    <p:anim calcmode="lin" valueType="num">
                                      <p:cBhvr>
                                        <p:cTn id="24" dur="1000" fill="hold"/>
                                        <p:tgtEl>
                                          <p:spTgt spid="5">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p:cNvSpPr>
            <a:spLocks noGrp="1"/>
          </p:cNvSpPr>
          <p:nvPr>
            <p:ph type="title"/>
          </p:nvPr>
        </p:nvSpPr>
        <p:spPr/>
        <p:txBody>
          <a:bodyPr/>
          <a:lstStyle/>
          <a:p>
            <a:r>
              <a:rPr lang="de-DE" altLang="de-DE" smtClean="0"/>
              <a:t>Bundeskinderschutzgesetz:</a:t>
            </a:r>
            <a:br>
              <a:rPr lang="de-DE" altLang="de-DE" smtClean="0"/>
            </a:br>
            <a:r>
              <a:rPr lang="de-DE" altLang="de-DE" sz="2000" smtClean="0"/>
              <a:t>Erweiterung des Beratungsanspruchs </a:t>
            </a:r>
            <a:br>
              <a:rPr lang="de-DE" altLang="de-DE" sz="2000" smtClean="0"/>
            </a:br>
            <a:r>
              <a:rPr lang="de-DE" altLang="de-DE" sz="2000" smtClean="0"/>
              <a:t>auch für Fachkräfte außerhalb der Jugendhilfe</a:t>
            </a:r>
          </a:p>
        </p:txBody>
      </p:sp>
      <p:sp>
        <p:nvSpPr>
          <p:cNvPr id="3" name="Inhaltsplatzhalter 2"/>
          <p:cNvSpPr>
            <a:spLocks noGrp="1"/>
          </p:cNvSpPr>
          <p:nvPr>
            <p:ph idx="1"/>
          </p:nvPr>
        </p:nvSpPr>
        <p:spPr/>
        <p:txBody>
          <a:bodyPr/>
          <a:lstStyle/>
          <a:p>
            <a:r>
              <a:rPr lang="de-DE" altLang="de-DE" smtClean="0"/>
              <a:t>Mit dem Bundeskinderschutzgesetz wurde ergänzend auch anderen Berufs- bzw. Amtsgeheimnisträgern ein Anspruch auf eine Beratung durch eine ieF eingeräumt </a:t>
            </a:r>
            <a:r>
              <a:rPr lang="de-DE" altLang="de-DE" b="1" smtClean="0"/>
              <a:t>(§ 4 KKG, § 8b SGB VIII</a:t>
            </a:r>
            <a:r>
              <a:rPr lang="de-DE" altLang="de-DE" smtClean="0"/>
              <a:t>).</a:t>
            </a:r>
          </a:p>
          <a:p>
            <a:r>
              <a:rPr lang="de-DE" altLang="de-DE" smtClean="0"/>
              <a:t>Für diese Berufsgruppen ist die Inanspruchnahme einer ieF-Beratung nicht verpflichtend, aber es besteht ein </a:t>
            </a:r>
            <a:r>
              <a:rPr lang="de-DE" altLang="de-DE" b="1" smtClean="0"/>
              <a:t>Rechtsanspruch</a:t>
            </a:r>
            <a:r>
              <a:rPr lang="de-DE" altLang="de-DE" smtClean="0"/>
              <a:t>.</a:t>
            </a:r>
          </a:p>
          <a:p>
            <a:r>
              <a:rPr lang="de-DE" altLang="de-DE" smtClean="0"/>
              <a:t>Das Jugendamt kann diese Berufsgruppen außerhalb der Jugendhilfe nicht zu einer Meldung verpflichten, aber es besteht eine rechtliche </a:t>
            </a:r>
            <a:r>
              <a:rPr lang="de-DE" altLang="de-DE" b="1" smtClean="0"/>
              <a:t>Befugnis zur Datenweitergabe.</a:t>
            </a:r>
          </a:p>
          <a:p>
            <a:r>
              <a:rPr lang="de-DE" altLang="de-DE" smtClean="0"/>
              <a:t>Damit können z.B. zwischen Schule und Jugendamt entsprechende </a:t>
            </a:r>
            <a:r>
              <a:rPr lang="de-DE" altLang="de-DE" b="1" smtClean="0"/>
              <a:t>Vereinbarungen zur Kooperation im Kinderschutz </a:t>
            </a:r>
            <a:r>
              <a:rPr lang="de-DE" altLang="de-DE" smtClean="0"/>
              <a:t>getroffen werden.</a:t>
            </a:r>
          </a:p>
          <a:p>
            <a:r>
              <a:rPr lang="de-DE" altLang="de-DE" smtClean="0"/>
              <a:t>Das Jugendamt soll diese Berufsgruppen über ihren Beratungsanspruch und über die Möglichkeiten, aber auch Grenzen der Jugendhilfe im Kinderschutz informieren.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4" presetID="42" presetClass="entr" presetSubtype="0" fill="hold" nodeType="with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42" presetClass="entr" presetSubtype="0" fill="hold"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fade">
                                      <p:cBhvr>
                                        <p:cTn id="33" dur="1000"/>
                                        <p:tgtEl>
                                          <p:spTgt spid="3">
                                            <p:txEl>
                                              <p:pRg st="4" end="4"/>
                                            </p:txEl>
                                          </p:spTgt>
                                        </p:tgtEl>
                                      </p:cBhvr>
                                    </p:animEffect>
                                    <p:anim calcmode="lin" valueType="num">
                                      <p:cBhvr>
                                        <p:cTn id="34"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el 1"/>
          <p:cNvSpPr>
            <a:spLocks noGrp="1"/>
          </p:cNvSpPr>
          <p:nvPr>
            <p:ph type="title"/>
          </p:nvPr>
        </p:nvSpPr>
        <p:spPr/>
        <p:txBody>
          <a:bodyPr/>
          <a:lstStyle/>
          <a:p>
            <a:r>
              <a:rPr lang="de-DE" altLang="de-DE" smtClean="0"/>
              <a:t/>
            </a:r>
            <a:br>
              <a:rPr lang="de-DE" altLang="de-DE" smtClean="0"/>
            </a:br>
            <a:r>
              <a:rPr lang="de-DE" altLang="de-DE" smtClean="0"/>
              <a:t> </a:t>
            </a:r>
            <a:r>
              <a:rPr lang="de-DE" altLang="de-DE" sz="2000" smtClean="0"/>
              <a:t>Für eine Kindeswohlgefährdung nach § 1666 Abs. 1 BGB müssen folgende Kriterien erfüllt sein:</a:t>
            </a:r>
          </a:p>
        </p:txBody>
      </p:sp>
      <p:sp>
        <p:nvSpPr>
          <p:cNvPr id="3" name="Inhaltsplatzhalter 2"/>
          <p:cNvSpPr>
            <a:spLocks noGrp="1"/>
          </p:cNvSpPr>
          <p:nvPr>
            <p:ph idx="1"/>
          </p:nvPr>
        </p:nvSpPr>
        <p:spPr/>
        <p:txBody>
          <a:bodyPr/>
          <a:lstStyle/>
          <a:p>
            <a:pPr>
              <a:buFont typeface="Wingdings" pitchFamily="2" charset="2"/>
              <a:buChar char="Ø"/>
              <a:defRPr/>
            </a:pPr>
            <a:r>
              <a:rPr lang="de-DE" dirty="0" smtClean="0"/>
              <a:t>Die Anhaltspunkte für eine Gefährdung sind </a:t>
            </a:r>
            <a:r>
              <a:rPr lang="de-DE" b="1" i="1" dirty="0" smtClean="0"/>
              <a:t>gewichtig</a:t>
            </a:r>
            <a:r>
              <a:rPr lang="de-DE" dirty="0" smtClean="0"/>
              <a:t>.</a:t>
            </a:r>
          </a:p>
          <a:p>
            <a:pPr>
              <a:buFont typeface="Wingdings" pitchFamily="2" charset="2"/>
              <a:buChar char="Ø"/>
              <a:defRPr/>
            </a:pPr>
            <a:r>
              <a:rPr lang="de-DE" dirty="0" smtClean="0"/>
              <a:t>Die Gefahr ist </a:t>
            </a:r>
            <a:r>
              <a:rPr lang="de-DE" b="1" i="1" dirty="0" smtClean="0"/>
              <a:t>gegenwärtig und andauernd</a:t>
            </a:r>
            <a:r>
              <a:rPr lang="de-DE" dirty="0" smtClean="0"/>
              <a:t>.</a:t>
            </a:r>
          </a:p>
          <a:p>
            <a:pPr>
              <a:buFont typeface="Wingdings" pitchFamily="2" charset="2"/>
              <a:buChar char="Ø"/>
              <a:defRPr/>
            </a:pPr>
            <a:r>
              <a:rPr lang="de-DE" dirty="0" smtClean="0"/>
              <a:t>Die Probleme sind </a:t>
            </a:r>
            <a:r>
              <a:rPr lang="de-DE" b="1" i="1" dirty="0" smtClean="0"/>
              <a:t>von hoher Intensität</a:t>
            </a:r>
            <a:r>
              <a:rPr lang="de-DE" dirty="0" smtClean="0"/>
              <a:t>.</a:t>
            </a:r>
          </a:p>
          <a:p>
            <a:pPr>
              <a:buFont typeface="Wingdings" pitchFamily="2" charset="2"/>
              <a:buChar char="Ø"/>
              <a:defRPr/>
            </a:pPr>
            <a:r>
              <a:rPr lang="de-DE" dirty="0" smtClean="0"/>
              <a:t>Die Bedingungen treten </a:t>
            </a:r>
            <a:r>
              <a:rPr lang="de-DE" b="1" i="1" dirty="0" smtClean="0"/>
              <a:t>häufig und nicht nur einmalig </a:t>
            </a:r>
            <a:r>
              <a:rPr lang="de-DE" dirty="0" smtClean="0"/>
              <a:t>auf.</a:t>
            </a:r>
          </a:p>
          <a:p>
            <a:pPr>
              <a:buFont typeface="Wingdings" pitchFamily="2" charset="2"/>
              <a:buChar char="Ø"/>
              <a:defRPr/>
            </a:pPr>
            <a:r>
              <a:rPr lang="de-DE" dirty="0" smtClean="0"/>
              <a:t>Die Schädigung des Kindes ist </a:t>
            </a:r>
            <a:r>
              <a:rPr lang="de-DE" b="1" i="1" dirty="0" smtClean="0"/>
              <a:t>absehbar oder bereits eingetreten</a:t>
            </a:r>
            <a:r>
              <a:rPr lang="de-DE" dirty="0" smtClean="0"/>
              <a:t>.</a:t>
            </a:r>
          </a:p>
          <a:p>
            <a:pPr>
              <a:buFont typeface="Wingdings" pitchFamily="2" charset="2"/>
              <a:buChar char="Ø"/>
              <a:defRPr/>
            </a:pPr>
            <a:r>
              <a:rPr lang="de-DE" dirty="0" smtClean="0"/>
              <a:t>Die </a:t>
            </a:r>
            <a:r>
              <a:rPr lang="de-DE" b="1" i="1" dirty="0" smtClean="0"/>
              <a:t>mit ziemlicher Sicherheit voraussehbare Schädigung </a:t>
            </a:r>
            <a:r>
              <a:rPr lang="de-DE" dirty="0" smtClean="0"/>
              <a:t>ist </a:t>
            </a:r>
            <a:r>
              <a:rPr lang="de-DE" b="1" i="1" dirty="0" smtClean="0"/>
              <a:t>erheblich</a:t>
            </a:r>
            <a:r>
              <a:rPr lang="de-DE" dirty="0" smtClean="0"/>
              <a:t>.</a:t>
            </a:r>
          </a:p>
          <a:p>
            <a:pPr marL="0" indent="0">
              <a:buFontTx/>
              <a:buNone/>
              <a:defRPr/>
            </a:pPr>
            <a:r>
              <a:rPr lang="de-DE" sz="1600" dirty="0" smtClean="0"/>
              <a:t>„Kindeswohl“ und „Kindeswohlgefährdung“ sind unbestimmte Rechtsbegriffe  und nicht „messbar“.</a:t>
            </a:r>
          </a:p>
          <a:p>
            <a:pPr marL="0" indent="0">
              <a:buFontTx/>
              <a:buNone/>
              <a:defRPr/>
            </a:pPr>
            <a:r>
              <a:rPr lang="de-DE" sz="1600" dirty="0" smtClean="0"/>
              <a:t>Eine Gefährdung muss in jedem Einzelfall neu geprüft und definiert werden. Checklisten können helfen, die Einschätzung ist aber oft nicht eindeutig.</a:t>
            </a:r>
          </a:p>
          <a:p>
            <a:pPr marL="0" indent="0">
              <a:buFontTx/>
              <a:buNone/>
              <a:defRPr/>
            </a:pPr>
            <a:r>
              <a:rPr lang="de-DE" sz="1600" dirty="0" smtClean="0"/>
              <a:t>Kindeswohlgefährdung markiert sozusagen den Endpunkt von vielerlei Belastungen und Beeinträchtigungen und einer dem Wohl des Kindes nicht förderlichen Erziehung bzw. Umgebung. Schwierig sind gerade diese Fälle im Vorfeld einer Kindeswohlgefährdung („orangener Bereich“).</a:t>
            </a:r>
            <a:endParaRPr lang="de-DE" sz="16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Effect transition="in" filter="fade">
                                      <p:cBhvr>
                                        <p:cTn id="43" dur="1000"/>
                                        <p:tgtEl>
                                          <p:spTgt spid="3">
                                            <p:txEl>
                                              <p:pRg st="6" end="6"/>
                                            </p:txEl>
                                          </p:spTgt>
                                        </p:tgtEl>
                                      </p:cBhvr>
                                    </p:animEffect>
                                    <p:anim calcmode="lin" valueType="num">
                                      <p:cBhvr>
                                        <p:cTn id="44"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6" fill="hold" nodeType="clickPar">
                      <p:stCondLst>
                        <p:cond delay="indefinite"/>
                      </p:stCondLst>
                      <p:childTnLst>
                        <p:par>
                          <p:cTn id="47" fill="hold" nodeType="withGroup">
                            <p:stCondLst>
                              <p:cond delay="0"/>
                            </p:stCondLst>
                            <p:childTnLst>
                              <p:par>
                                <p:cTn id="48" presetID="42" presetClass="entr" presetSubtype="0" fill="hold" grpId="0" nodeType="clickEffect">
                                  <p:stCondLst>
                                    <p:cond delay="0"/>
                                  </p:stCondLst>
                                  <p:childTnLst>
                                    <p:set>
                                      <p:cBhvr>
                                        <p:cTn id="49" dur="1" fill="hold">
                                          <p:stCondLst>
                                            <p:cond delay="0"/>
                                          </p:stCondLst>
                                        </p:cTn>
                                        <p:tgtEl>
                                          <p:spTgt spid="3">
                                            <p:txEl>
                                              <p:pRg st="7" end="7"/>
                                            </p:txEl>
                                          </p:spTgt>
                                        </p:tgtEl>
                                        <p:attrNameLst>
                                          <p:attrName>style.visibility</p:attrName>
                                        </p:attrNameLst>
                                      </p:cBhvr>
                                      <p:to>
                                        <p:strVal val="visible"/>
                                      </p:to>
                                    </p:set>
                                    <p:animEffect transition="in" filter="fade">
                                      <p:cBhvr>
                                        <p:cTn id="50" dur="1000"/>
                                        <p:tgtEl>
                                          <p:spTgt spid="3">
                                            <p:txEl>
                                              <p:pRg st="7" end="7"/>
                                            </p:txEl>
                                          </p:spTgt>
                                        </p:tgtEl>
                                      </p:cBhvr>
                                    </p:animEffect>
                                    <p:anim calcmode="lin" valueType="num">
                                      <p:cBhvr>
                                        <p:cTn id="51"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2"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3" fill="hold" nodeType="clickPar">
                      <p:stCondLst>
                        <p:cond delay="indefinite"/>
                      </p:stCondLst>
                      <p:childTnLst>
                        <p:par>
                          <p:cTn id="54" fill="hold" nodeType="withGroup">
                            <p:stCondLst>
                              <p:cond delay="0"/>
                            </p:stCondLst>
                            <p:childTnLst>
                              <p:par>
                                <p:cTn id="55" presetID="42" presetClass="entr" presetSubtype="0" fill="hold" grpId="0" nodeType="clickEffect">
                                  <p:stCondLst>
                                    <p:cond delay="0"/>
                                  </p:stCondLst>
                                  <p:childTnLst>
                                    <p:set>
                                      <p:cBhvr>
                                        <p:cTn id="56" dur="1" fill="hold">
                                          <p:stCondLst>
                                            <p:cond delay="0"/>
                                          </p:stCondLst>
                                        </p:cTn>
                                        <p:tgtEl>
                                          <p:spTgt spid="3">
                                            <p:txEl>
                                              <p:pRg st="8" end="8"/>
                                            </p:txEl>
                                          </p:spTgt>
                                        </p:tgtEl>
                                        <p:attrNameLst>
                                          <p:attrName>style.visibility</p:attrName>
                                        </p:attrNameLst>
                                      </p:cBhvr>
                                      <p:to>
                                        <p:strVal val="visible"/>
                                      </p:to>
                                    </p:set>
                                    <p:animEffect transition="in" filter="fade">
                                      <p:cBhvr>
                                        <p:cTn id="57" dur="1000"/>
                                        <p:tgtEl>
                                          <p:spTgt spid="3">
                                            <p:txEl>
                                              <p:pRg st="8" end="8"/>
                                            </p:txEl>
                                          </p:spTgt>
                                        </p:tgtEl>
                                      </p:cBhvr>
                                    </p:animEffect>
                                    <p:anim calcmode="lin" valueType="num">
                                      <p:cBhvr>
                                        <p:cTn id="58"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9"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el 1"/>
          <p:cNvSpPr>
            <a:spLocks noGrp="1"/>
          </p:cNvSpPr>
          <p:nvPr>
            <p:ph type="title"/>
          </p:nvPr>
        </p:nvSpPr>
        <p:spPr/>
        <p:txBody>
          <a:bodyPr/>
          <a:lstStyle/>
          <a:p>
            <a:r>
              <a:rPr lang="de-DE" altLang="de-DE" smtClean="0"/>
              <a:t>Informationsweitergabe durch die Schulen</a:t>
            </a:r>
            <a:br>
              <a:rPr lang="de-DE" altLang="de-DE" smtClean="0"/>
            </a:br>
            <a:r>
              <a:rPr lang="de-DE" altLang="de-DE" sz="2000" smtClean="0"/>
              <a:t>(§ 85 SchG BW)</a:t>
            </a:r>
          </a:p>
        </p:txBody>
      </p:sp>
      <p:sp>
        <p:nvSpPr>
          <p:cNvPr id="9219" name="Inhaltsplatzhalter 2"/>
          <p:cNvSpPr>
            <a:spLocks noGrp="1"/>
          </p:cNvSpPr>
          <p:nvPr>
            <p:ph idx="1"/>
          </p:nvPr>
        </p:nvSpPr>
        <p:spPr/>
        <p:txBody>
          <a:bodyPr/>
          <a:lstStyle/>
          <a:p>
            <a:pPr marL="0" indent="0">
              <a:buFontTx/>
              <a:buNone/>
            </a:pPr>
            <a:r>
              <a:rPr lang="de-DE" altLang="de-DE" smtClean="0"/>
              <a:t>§85 (3) SchG BW:</a:t>
            </a:r>
          </a:p>
          <a:p>
            <a:pPr marL="0" indent="0">
              <a:buFontTx/>
              <a:buNone/>
            </a:pPr>
            <a:r>
              <a:rPr lang="de-DE" altLang="de-DE" smtClean="0"/>
              <a:t>„</a:t>
            </a:r>
            <a:r>
              <a:rPr lang="de-DE" altLang="de-DE" i="1" smtClean="0"/>
              <a:t>Die Schule soll das Jugendamt unterrichten, wenn gewichtige Anhaltspunkte dafür vorliegen, dass das Wohl eines Schülers ernsthaft gefährdet oder beeinträchtigt ist; in der Regel werden die Eltern vorher angehört. Zur Abwendung einer Kindeswohlgefährdung arbeiten Schule und Jugendamt zusammen.“</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el 1"/>
          <p:cNvSpPr>
            <a:spLocks noGrp="1"/>
          </p:cNvSpPr>
          <p:nvPr>
            <p:ph type="title"/>
          </p:nvPr>
        </p:nvSpPr>
        <p:spPr>
          <a:xfrm>
            <a:off x="611188" y="115888"/>
            <a:ext cx="7772400" cy="1657350"/>
          </a:xfrm>
        </p:spPr>
        <p:txBody>
          <a:bodyPr/>
          <a:lstStyle/>
          <a:p>
            <a:r>
              <a:rPr lang="de-DE" altLang="de-DE" smtClean="0"/>
              <a:t>Drei-Stufen-Regelung</a:t>
            </a:r>
            <a:br>
              <a:rPr lang="de-DE" altLang="de-DE" smtClean="0"/>
            </a:br>
            <a:r>
              <a:rPr lang="de-DE" altLang="de-DE" smtClean="0"/>
              <a:t> </a:t>
            </a:r>
            <a:r>
              <a:rPr lang="de-DE" altLang="de-DE" sz="1800" smtClean="0"/>
              <a:t>für die Zusammenarbeit mit der Jugendhilfe</a:t>
            </a:r>
          </a:p>
        </p:txBody>
      </p:sp>
      <p:sp>
        <p:nvSpPr>
          <p:cNvPr id="3" name="Inhaltsplatzhalter 2"/>
          <p:cNvSpPr>
            <a:spLocks noGrp="1"/>
          </p:cNvSpPr>
          <p:nvPr>
            <p:ph idx="1"/>
          </p:nvPr>
        </p:nvSpPr>
        <p:spPr/>
        <p:txBody>
          <a:bodyPr/>
          <a:lstStyle/>
          <a:p>
            <a:pPr marL="0" indent="0">
              <a:buFontTx/>
              <a:buNone/>
              <a:defRPr/>
            </a:pPr>
            <a:r>
              <a:rPr lang="de-DE" b="1" dirty="0" smtClean="0"/>
              <a:t>1. Gespräch mit den Eltern: </a:t>
            </a:r>
            <a:r>
              <a:rPr lang="de-DE" dirty="0" smtClean="0"/>
              <a:t>Erörterung der Situation mit dem jungen</a:t>
            </a:r>
          </a:p>
          <a:p>
            <a:pPr marL="0" indent="0">
              <a:buFontTx/>
              <a:buNone/>
              <a:defRPr/>
            </a:pPr>
            <a:r>
              <a:rPr lang="de-DE" dirty="0"/>
              <a:t> </a:t>
            </a:r>
            <a:r>
              <a:rPr lang="de-DE" dirty="0" smtClean="0"/>
              <a:t>                                               Menschen und seinen Eltern</a:t>
            </a:r>
          </a:p>
          <a:p>
            <a:pPr marL="0" indent="0">
              <a:buFontTx/>
              <a:buNone/>
              <a:defRPr/>
            </a:pPr>
            <a:endParaRPr lang="de-DE" dirty="0" smtClean="0"/>
          </a:p>
          <a:p>
            <a:pPr marL="0" indent="0">
              <a:buFontTx/>
              <a:buNone/>
              <a:defRPr/>
            </a:pPr>
            <a:r>
              <a:rPr lang="de-DE" b="1" dirty="0" smtClean="0"/>
              <a:t>2. Fachliche Unterstützung : </a:t>
            </a:r>
            <a:r>
              <a:rPr lang="de-DE" dirty="0" smtClean="0"/>
              <a:t>Beratung mit einer „insoweit erfahrenen</a:t>
            </a:r>
          </a:p>
          <a:p>
            <a:pPr marL="0" indent="0">
              <a:buFontTx/>
              <a:buNone/>
              <a:defRPr/>
            </a:pPr>
            <a:r>
              <a:rPr lang="de-DE" dirty="0"/>
              <a:t> </a:t>
            </a:r>
            <a:r>
              <a:rPr lang="de-DE" dirty="0" smtClean="0"/>
              <a:t>                                                Fachkraft“ anhand </a:t>
            </a:r>
            <a:r>
              <a:rPr lang="de-DE" dirty="0" err="1" smtClean="0"/>
              <a:t>pseudonymisierter</a:t>
            </a:r>
            <a:r>
              <a:rPr lang="de-DE" dirty="0" smtClean="0"/>
              <a:t> Daten</a:t>
            </a:r>
            <a:endParaRPr lang="de-DE" b="1" dirty="0" smtClean="0"/>
          </a:p>
          <a:p>
            <a:pPr marL="0" indent="0">
              <a:buFontTx/>
              <a:buNone/>
              <a:defRPr/>
            </a:pPr>
            <a:r>
              <a:rPr lang="de-DE" b="1" dirty="0" smtClean="0"/>
              <a:t>3. Meldung: </a:t>
            </a:r>
            <a:r>
              <a:rPr lang="de-DE" dirty="0" smtClean="0"/>
              <a:t>Weitergabe von Informationen und Beobachtungen </a:t>
            </a:r>
          </a:p>
          <a:p>
            <a:pPr marL="0" indent="0">
              <a:buFontTx/>
              <a:buNone/>
              <a:defRPr/>
            </a:pPr>
            <a:r>
              <a:rPr lang="de-DE" dirty="0" smtClean="0"/>
              <a:t>                      zur Gefährdungseinschätzung </a:t>
            </a:r>
          </a:p>
          <a:p>
            <a:pPr marL="0" indent="0">
              <a:buFontTx/>
              <a:buNone/>
              <a:defRPr/>
            </a:pPr>
            <a:r>
              <a:rPr lang="de-DE" dirty="0"/>
              <a:t> </a:t>
            </a:r>
            <a:r>
              <a:rPr lang="de-DE" dirty="0" smtClean="0"/>
              <a:t>                    mit Benennung von Name und Adresse der Familie</a:t>
            </a:r>
          </a:p>
          <a:p>
            <a:pPr marL="0" indent="0">
              <a:buFontTx/>
              <a:buNone/>
              <a:defRPr/>
            </a:pPr>
            <a:r>
              <a:rPr lang="de-DE" dirty="0"/>
              <a:t> </a:t>
            </a:r>
            <a:r>
              <a:rPr lang="de-DE" dirty="0" smtClean="0"/>
              <a:t>                     an das Jugendamt</a:t>
            </a:r>
          </a:p>
          <a:p>
            <a:pPr>
              <a:defRPr/>
            </a:pPr>
            <a:endParaRPr lang="de-DE" b="1"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anim calcmode="lin" valueType="num">
                                      <p:cBhvr>
                                        <p:cTn id="2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fade">
                                      <p:cBhvr>
                                        <p:cTn id="24" dur="1000"/>
                                        <p:tgtEl>
                                          <p:spTgt spid="3">
                                            <p:txEl>
                                              <p:pRg st="4" end="4"/>
                                            </p:txEl>
                                          </p:spTgt>
                                        </p:tgtEl>
                                      </p:cBhvr>
                                    </p:animEffect>
                                    <p:anim calcmode="lin" valueType="num">
                                      <p:cBhvr>
                                        <p:cTn id="2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42" presetClass="entr" presetSubtype="0"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fade">
                                      <p:cBhvr>
                                        <p:cTn id="31" dur="1000"/>
                                        <p:tgtEl>
                                          <p:spTgt spid="3">
                                            <p:txEl>
                                              <p:pRg st="5" end="5"/>
                                            </p:txEl>
                                          </p:spTgt>
                                        </p:tgtEl>
                                      </p:cBhvr>
                                    </p:animEffect>
                                    <p:anim calcmode="lin" valueType="num">
                                      <p:cBhvr>
                                        <p:cTn id="3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4" presetID="42" presetClass="entr" presetSubtype="0" fill="hold" nodeType="withEffect">
                                  <p:stCondLst>
                                    <p:cond delay="0"/>
                                  </p:stCondLst>
                                  <p:childTnLst>
                                    <p:set>
                                      <p:cBhvr>
                                        <p:cTn id="35" dur="1" fill="hold">
                                          <p:stCondLst>
                                            <p:cond delay="0"/>
                                          </p:stCondLst>
                                        </p:cTn>
                                        <p:tgtEl>
                                          <p:spTgt spid="3">
                                            <p:txEl>
                                              <p:pRg st="6" end="6"/>
                                            </p:txEl>
                                          </p:spTgt>
                                        </p:tgtEl>
                                        <p:attrNameLst>
                                          <p:attrName>style.visibility</p:attrName>
                                        </p:attrNameLst>
                                      </p:cBhvr>
                                      <p:to>
                                        <p:strVal val="visible"/>
                                      </p:to>
                                    </p:set>
                                    <p:animEffect transition="in" filter="fade">
                                      <p:cBhvr>
                                        <p:cTn id="36" dur="1000"/>
                                        <p:tgtEl>
                                          <p:spTgt spid="3">
                                            <p:txEl>
                                              <p:pRg st="6" end="6"/>
                                            </p:txEl>
                                          </p:spTgt>
                                        </p:tgtEl>
                                      </p:cBhvr>
                                    </p:animEffect>
                                    <p:anim calcmode="lin" valueType="num">
                                      <p:cBhvr>
                                        <p:cTn id="37"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6" end="6"/>
                                            </p:txEl>
                                          </p:spTgt>
                                        </p:tgtEl>
                                        <p:attrNameLst>
                                          <p:attrName>ppt_y</p:attrName>
                                        </p:attrNameLst>
                                      </p:cBhvr>
                                      <p:tavLst>
                                        <p:tav tm="0">
                                          <p:val>
                                            <p:strVal val="#ppt_y+.1"/>
                                          </p:val>
                                        </p:tav>
                                        <p:tav tm="100000">
                                          <p:val>
                                            <p:strVal val="#ppt_y"/>
                                          </p:val>
                                        </p:tav>
                                      </p:tavLst>
                                    </p:anim>
                                  </p:childTnLst>
                                </p:cTn>
                              </p:par>
                              <p:par>
                                <p:cTn id="39" presetID="42" presetClass="entr" presetSubtype="0" fill="hold" nodeType="withEffect">
                                  <p:stCondLst>
                                    <p:cond delay="0"/>
                                  </p:stCondLst>
                                  <p:childTnLst>
                                    <p:set>
                                      <p:cBhvr>
                                        <p:cTn id="40" dur="1" fill="hold">
                                          <p:stCondLst>
                                            <p:cond delay="0"/>
                                          </p:stCondLst>
                                        </p:cTn>
                                        <p:tgtEl>
                                          <p:spTgt spid="3">
                                            <p:txEl>
                                              <p:pRg st="7" end="7"/>
                                            </p:txEl>
                                          </p:spTgt>
                                        </p:tgtEl>
                                        <p:attrNameLst>
                                          <p:attrName>style.visibility</p:attrName>
                                        </p:attrNameLst>
                                      </p:cBhvr>
                                      <p:to>
                                        <p:strVal val="visible"/>
                                      </p:to>
                                    </p:set>
                                    <p:animEffect transition="in" filter="fade">
                                      <p:cBhvr>
                                        <p:cTn id="41" dur="1000"/>
                                        <p:tgtEl>
                                          <p:spTgt spid="3">
                                            <p:txEl>
                                              <p:pRg st="7" end="7"/>
                                            </p:txEl>
                                          </p:spTgt>
                                        </p:tgtEl>
                                      </p:cBhvr>
                                    </p:animEffect>
                                    <p:anim calcmode="lin" valueType="num">
                                      <p:cBhvr>
                                        <p:cTn id="42"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7" end="7"/>
                                            </p:txEl>
                                          </p:spTgt>
                                        </p:tgtEl>
                                        <p:attrNameLst>
                                          <p:attrName>ppt_y</p:attrName>
                                        </p:attrNameLst>
                                      </p:cBhvr>
                                      <p:tavLst>
                                        <p:tav tm="0">
                                          <p:val>
                                            <p:strVal val="#ppt_y+.1"/>
                                          </p:val>
                                        </p:tav>
                                        <p:tav tm="100000">
                                          <p:val>
                                            <p:strVal val="#ppt_y"/>
                                          </p:val>
                                        </p:tav>
                                      </p:tavLst>
                                    </p:anim>
                                  </p:childTnLst>
                                </p:cTn>
                              </p:par>
                              <p:par>
                                <p:cTn id="44" presetID="42" presetClass="entr" presetSubtype="0" fill="hold" nodeType="withEffect">
                                  <p:stCondLst>
                                    <p:cond delay="0"/>
                                  </p:stCondLst>
                                  <p:childTnLst>
                                    <p:set>
                                      <p:cBhvr>
                                        <p:cTn id="45" dur="1" fill="hold">
                                          <p:stCondLst>
                                            <p:cond delay="0"/>
                                          </p:stCondLst>
                                        </p:cTn>
                                        <p:tgtEl>
                                          <p:spTgt spid="3">
                                            <p:txEl>
                                              <p:pRg st="8" end="8"/>
                                            </p:txEl>
                                          </p:spTgt>
                                        </p:tgtEl>
                                        <p:attrNameLst>
                                          <p:attrName>style.visibility</p:attrName>
                                        </p:attrNameLst>
                                      </p:cBhvr>
                                      <p:to>
                                        <p:strVal val="visible"/>
                                      </p:to>
                                    </p:set>
                                    <p:animEffect transition="in" filter="fade">
                                      <p:cBhvr>
                                        <p:cTn id="46" dur="1000"/>
                                        <p:tgtEl>
                                          <p:spTgt spid="3">
                                            <p:txEl>
                                              <p:pRg st="8" end="8"/>
                                            </p:txEl>
                                          </p:spTgt>
                                        </p:tgtEl>
                                      </p:cBhvr>
                                    </p:animEffect>
                                    <p:anim calcmode="lin" valueType="num">
                                      <p:cBhvr>
                                        <p:cTn id="47"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48"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el 1"/>
          <p:cNvSpPr>
            <a:spLocks noGrp="1"/>
          </p:cNvSpPr>
          <p:nvPr>
            <p:ph type="title"/>
          </p:nvPr>
        </p:nvSpPr>
        <p:spPr/>
        <p:txBody>
          <a:bodyPr/>
          <a:lstStyle/>
          <a:p>
            <a:r>
              <a:rPr lang="de-DE" altLang="de-DE" smtClean="0"/>
              <a:t>Stufe 1: Das Elterngespräch</a:t>
            </a:r>
          </a:p>
        </p:txBody>
      </p:sp>
      <p:sp>
        <p:nvSpPr>
          <p:cNvPr id="9219" name="Inhaltsplatzhalter 2"/>
          <p:cNvSpPr>
            <a:spLocks noGrp="1"/>
          </p:cNvSpPr>
          <p:nvPr>
            <p:ph idx="1"/>
          </p:nvPr>
        </p:nvSpPr>
        <p:spPr>
          <a:xfrm>
            <a:off x="684213" y="1557338"/>
            <a:ext cx="7772400" cy="4538662"/>
          </a:xfrm>
        </p:spPr>
        <p:txBody>
          <a:bodyPr/>
          <a:lstStyle/>
          <a:p>
            <a:r>
              <a:rPr lang="de-DE" altLang="de-DE" smtClean="0"/>
              <a:t>Grundsätzlich ist bei irgendwelchen Auffälligkeiten des Kindes die </a:t>
            </a:r>
            <a:r>
              <a:rPr lang="de-DE" altLang="de-DE" b="1" smtClean="0"/>
              <a:t>Einbeziehung der Eltern immer der erste Schritt </a:t>
            </a:r>
            <a:r>
              <a:rPr lang="de-DE" altLang="de-DE" smtClean="0"/>
              <a:t>– und in vielen Fällen auch schon ausreichend.</a:t>
            </a:r>
          </a:p>
          <a:p>
            <a:r>
              <a:rPr lang="de-DE" altLang="de-DE" smtClean="0"/>
              <a:t>Es geht um das </a:t>
            </a:r>
            <a:r>
              <a:rPr lang="de-DE" altLang="de-DE" b="1" smtClean="0"/>
              <a:t>Ansprechen von Auffälligkeiten </a:t>
            </a:r>
            <a:r>
              <a:rPr lang="de-DE" altLang="de-DE" smtClean="0"/>
              <a:t>und von konkreten Beobachtungen – und um die gemeinsame Suche nach einer Verbesserung der Situation für das Kind.</a:t>
            </a:r>
          </a:p>
          <a:p>
            <a:r>
              <a:rPr lang="de-DE" altLang="de-DE" smtClean="0"/>
              <a:t>Es geht </a:t>
            </a:r>
            <a:r>
              <a:rPr lang="de-DE" altLang="de-DE" b="1" smtClean="0"/>
              <a:t>nicht</a:t>
            </a:r>
            <a:r>
              <a:rPr lang="de-DE" altLang="de-DE" smtClean="0"/>
              <a:t> um Anklagen, Schuldvorwürfe, Ermittlungen!</a:t>
            </a:r>
          </a:p>
          <a:p>
            <a:r>
              <a:rPr lang="de-DE" altLang="de-DE" smtClean="0"/>
              <a:t>Von Bedeutung ist die </a:t>
            </a:r>
            <a:r>
              <a:rPr lang="de-DE" altLang="de-DE" b="1" smtClean="0"/>
              <a:t>Einschätzung</a:t>
            </a:r>
            <a:r>
              <a:rPr lang="de-DE" altLang="de-DE" smtClean="0"/>
              <a:t>, inwieweit die Eltern </a:t>
            </a:r>
            <a:r>
              <a:rPr lang="de-DE" altLang="de-DE" i="1" smtClean="0"/>
              <a:t>bereit und in der Lage </a:t>
            </a:r>
            <a:r>
              <a:rPr lang="de-DE" altLang="de-DE" smtClean="0"/>
              <a:t>sind, eine mögliche Gefährdung für das Kind abzuwenden.</a:t>
            </a:r>
          </a:p>
          <a:p>
            <a:r>
              <a:rPr lang="de-DE" altLang="de-DE" smtClean="0"/>
              <a:t>Wenn Sie das Jugendamt über eine Gefährdung informieren wollen, so ist die </a:t>
            </a:r>
            <a:r>
              <a:rPr lang="de-DE" altLang="de-DE" b="1" smtClean="0"/>
              <a:t>Information der Eltern über diesen Schritt verpflichtend</a:t>
            </a:r>
            <a:r>
              <a:rPr lang="de-DE" altLang="de-DE" smtClean="0"/>
              <a:t>.</a:t>
            </a:r>
          </a:p>
          <a:p>
            <a:r>
              <a:rPr lang="de-DE" altLang="de-DE" smtClean="0"/>
              <a:t>Eine Meldung an das Jugendamt ohne Wissen der Eltern ist als Ausnahme vom Gesetz her nur erlaubt, wenn durch die Einbeziehung der Eltern das Kind erst recht gefährdet wäre (etwa bei innerfamiliärem sexuellen Missbrauch oder Kindesmisshandlungen). Dies ist in jedem Einzelfall zu prüfen.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animEffect transition="in" filter="fade">
                                      <p:cBhvr>
                                        <p:cTn id="7" dur="1000"/>
                                        <p:tgtEl>
                                          <p:spTgt spid="9219">
                                            <p:txEl>
                                              <p:pRg st="0" end="0"/>
                                            </p:txEl>
                                          </p:spTgt>
                                        </p:tgtEl>
                                      </p:cBhvr>
                                    </p:animEffect>
                                    <p:anim calcmode="lin" valueType="num">
                                      <p:cBhvr>
                                        <p:cTn id="8" dur="1000" fill="hold"/>
                                        <p:tgtEl>
                                          <p:spTgt spid="921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921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nodeType="clickEffect">
                                  <p:stCondLst>
                                    <p:cond delay="0"/>
                                  </p:stCondLst>
                                  <p:childTnLst>
                                    <p:set>
                                      <p:cBhvr>
                                        <p:cTn id="13" dur="1" fill="hold">
                                          <p:stCondLst>
                                            <p:cond delay="0"/>
                                          </p:stCondLst>
                                        </p:cTn>
                                        <p:tgtEl>
                                          <p:spTgt spid="9219">
                                            <p:txEl>
                                              <p:pRg st="1" end="1"/>
                                            </p:txEl>
                                          </p:spTgt>
                                        </p:tgtEl>
                                        <p:attrNameLst>
                                          <p:attrName>style.visibility</p:attrName>
                                        </p:attrNameLst>
                                      </p:cBhvr>
                                      <p:to>
                                        <p:strVal val="visible"/>
                                      </p:to>
                                    </p:set>
                                    <p:animEffect transition="in" filter="fade">
                                      <p:cBhvr>
                                        <p:cTn id="14" dur="1000"/>
                                        <p:tgtEl>
                                          <p:spTgt spid="9219">
                                            <p:txEl>
                                              <p:pRg st="1" end="1"/>
                                            </p:txEl>
                                          </p:spTgt>
                                        </p:tgtEl>
                                      </p:cBhvr>
                                    </p:animEffect>
                                    <p:anim calcmode="lin" valueType="num">
                                      <p:cBhvr>
                                        <p:cTn id="15" dur="1000" fill="hold"/>
                                        <p:tgtEl>
                                          <p:spTgt spid="9219">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921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nodeType="clickEffect">
                                  <p:stCondLst>
                                    <p:cond delay="0"/>
                                  </p:stCondLst>
                                  <p:childTnLst>
                                    <p:set>
                                      <p:cBhvr>
                                        <p:cTn id="20" dur="1" fill="hold">
                                          <p:stCondLst>
                                            <p:cond delay="0"/>
                                          </p:stCondLst>
                                        </p:cTn>
                                        <p:tgtEl>
                                          <p:spTgt spid="9219">
                                            <p:txEl>
                                              <p:pRg st="2" end="2"/>
                                            </p:txEl>
                                          </p:spTgt>
                                        </p:tgtEl>
                                        <p:attrNameLst>
                                          <p:attrName>style.visibility</p:attrName>
                                        </p:attrNameLst>
                                      </p:cBhvr>
                                      <p:to>
                                        <p:strVal val="visible"/>
                                      </p:to>
                                    </p:set>
                                    <p:animEffect transition="in" filter="fade">
                                      <p:cBhvr>
                                        <p:cTn id="21" dur="1000"/>
                                        <p:tgtEl>
                                          <p:spTgt spid="9219">
                                            <p:txEl>
                                              <p:pRg st="2" end="2"/>
                                            </p:txEl>
                                          </p:spTgt>
                                        </p:tgtEl>
                                      </p:cBhvr>
                                    </p:animEffect>
                                    <p:anim calcmode="lin" valueType="num">
                                      <p:cBhvr>
                                        <p:cTn id="22" dur="1000" fill="hold"/>
                                        <p:tgtEl>
                                          <p:spTgt spid="9219">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921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2" presetClass="entr" presetSubtype="0" fill="hold" nodeType="clickEffect">
                                  <p:stCondLst>
                                    <p:cond delay="0"/>
                                  </p:stCondLst>
                                  <p:childTnLst>
                                    <p:set>
                                      <p:cBhvr>
                                        <p:cTn id="27" dur="1" fill="hold">
                                          <p:stCondLst>
                                            <p:cond delay="0"/>
                                          </p:stCondLst>
                                        </p:cTn>
                                        <p:tgtEl>
                                          <p:spTgt spid="9219">
                                            <p:txEl>
                                              <p:pRg st="3" end="3"/>
                                            </p:txEl>
                                          </p:spTgt>
                                        </p:tgtEl>
                                        <p:attrNameLst>
                                          <p:attrName>style.visibility</p:attrName>
                                        </p:attrNameLst>
                                      </p:cBhvr>
                                      <p:to>
                                        <p:strVal val="visible"/>
                                      </p:to>
                                    </p:set>
                                    <p:animEffect transition="in" filter="fade">
                                      <p:cBhvr>
                                        <p:cTn id="28" dur="1000"/>
                                        <p:tgtEl>
                                          <p:spTgt spid="9219">
                                            <p:txEl>
                                              <p:pRg st="3" end="3"/>
                                            </p:txEl>
                                          </p:spTgt>
                                        </p:tgtEl>
                                      </p:cBhvr>
                                    </p:animEffect>
                                    <p:anim calcmode="lin" valueType="num">
                                      <p:cBhvr>
                                        <p:cTn id="29" dur="1000" fill="hold"/>
                                        <p:tgtEl>
                                          <p:spTgt spid="9219">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9219">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42" presetClass="entr" presetSubtype="0" fill="hold" nodeType="clickEffect">
                                  <p:stCondLst>
                                    <p:cond delay="0"/>
                                  </p:stCondLst>
                                  <p:childTnLst>
                                    <p:set>
                                      <p:cBhvr>
                                        <p:cTn id="34" dur="1" fill="hold">
                                          <p:stCondLst>
                                            <p:cond delay="0"/>
                                          </p:stCondLst>
                                        </p:cTn>
                                        <p:tgtEl>
                                          <p:spTgt spid="9219">
                                            <p:txEl>
                                              <p:pRg st="4" end="4"/>
                                            </p:txEl>
                                          </p:spTgt>
                                        </p:tgtEl>
                                        <p:attrNameLst>
                                          <p:attrName>style.visibility</p:attrName>
                                        </p:attrNameLst>
                                      </p:cBhvr>
                                      <p:to>
                                        <p:strVal val="visible"/>
                                      </p:to>
                                    </p:set>
                                    <p:animEffect transition="in" filter="fade">
                                      <p:cBhvr>
                                        <p:cTn id="35" dur="1000"/>
                                        <p:tgtEl>
                                          <p:spTgt spid="9219">
                                            <p:txEl>
                                              <p:pRg st="4" end="4"/>
                                            </p:txEl>
                                          </p:spTgt>
                                        </p:tgtEl>
                                      </p:cBhvr>
                                    </p:animEffect>
                                    <p:anim calcmode="lin" valueType="num">
                                      <p:cBhvr>
                                        <p:cTn id="36" dur="1000" fill="hold"/>
                                        <p:tgtEl>
                                          <p:spTgt spid="9219">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9219">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42" presetClass="entr" presetSubtype="0" fill="hold" nodeType="clickEffect">
                                  <p:stCondLst>
                                    <p:cond delay="0"/>
                                  </p:stCondLst>
                                  <p:childTnLst>
                                    <p:set>
                                      <p:cBhvr>
                                        <p:cTn id="41" dur="1" fill="hold">
                                          <p:stCondLst>
                                            <p:cond delay="0"/>
                                          </p:stCondLst>
                                        </p:cTn>
                                        <p:tgtEl>
                                          <p:spTgt spid="9219">
                                            <p:txEl>
                                              <p:pRg st="5" end="5"/>
                                            </p:txEl>
                                          </p:spTgt>
                                        </p:tgtEl>
                                        <p:attrNameLst>
                                          <p:attrName>style.visibility</p:attrName>
                                        </p:attrNameLst>
                                      </p:cBhvr>
                                      <p:to>
                                        <p:strVal val="visible"/>
                                      </p:to>
                                    </p:set>
                                    <p:animEffect transition="in" filter="fade">
                                      <p:cBhvr>
                                        <p:cTn id="42" dur="1000"/>
                                        <p:tgtEl>
                                          <p:spTgt spid="9219">
                                            <p:txEl>
                                              <p:pRg st="5" end="5"/>
                                            </p:txEl>
                                          </p:spTgt>
                                        </p:tgtEl>
                                      </p:cBhvr>
                                    </p:animEffect>
                                    <p:anim calcmode="lin" valueType="num">
                                      <p:cBhvr>
                                        <p:cTn id="43" dur="1000" fill="hold"/>
                                        <p:tgtEl>
                                          <p:spTgt spid="9219">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9219">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el 1"/>
          <p:cNvSpPr>
            <a:spLocks noGrp="1"/>
          </p:cNvSpPr>
          <p:nvPr>
            <p:ph type="title"/>
          </p:nvPr>
        </p:nvSpPr>
        <p:spPr/>
        <p:txBody>
          <a:bodyPr/>
          <a:lstStyle/>
          <a:p>
            <a:r>
              <a:rPr lang="de-DE" altLang="de-DE" smtClean="0"/>
              <a:t>Empfehlungen </a:t>
            </a:r>
            <a:br>
              <a:rPr lang="de-DE" altLang="de-DE" smtClean="0"/>
            </a:br>
            <a:r>
              <a:rPr lang="de-DE" altLang="de-DE" smtClean="0"/>
              <a:t>für die Einbeziehung von Kind und Eltern</a:t>
            </a:r>
          </a:p>
        </p:txBody>
      </p:sp>
      <p:sp>
        <p:nvSpPr>
          <p:cNvPr id="3" name="Inhaltsplatzhalter 2"/>
          <p:cNvSpPr>
            <a:spLocks noGrp="1"/>
          </p:cNvSpPr>
          <p:nvPr>
            <p:ph idx="1"/>
          </p:nvPr>
        </p:nvSpPr>
        <p:spPr/>
        <p:txBody>
          <a:bodyPr/>
          <a:lstStyle/>
          <a:p>
            <a:pPr>
              <a:buFont typeface="Wingdings" pitchFamily="2" charset="2"/>
              <a:buChar char="Ø"/>
            </a:pPr>
            <a:r>
              <a:rPr lang="de-DE" altLang="de-DE" smtClean="0"/>
              <a:t>Informieren Sie sich vorab über </a:t>
            </a:r>
            <a:r>
              <a:rPr lang="de-DE" altLang="de-DE" b="1" smtClean="0"/>
              <a:t>Hilfsangebote</a:t>
            </a:r>
            <a:r>
              <a:rPr lang="de-DE" altLang="de-DE" smtClean="0"/>
              <a:t>, die Sie dem/der Jugendlichen oder der Familie machen können.</a:t>
            </a:r>
          </a:p>
          <a:p>
            <a:pPr>
              <a:buFont typeface="Wingdings" pitchFamily="2" charset="2"/>
              <a:buChar char="Ø"/>
            </a:pPr>
            <a:r>
              <a:rPr lang="de-DE" altLang="de-DE" smtClean="0"/>
              <a:t>Geben Sie z.B. die Adresse und Telefonnummer der zuständigen </a:t>
            </a:r>
            <a:r>
              <a:rPr lang="de-DE" altLang="de-DE" b="1" smtClean="0"/>
              <a:t>Beratungsstelle</a:t>
            </a:r>
            <a:r>
              <a:rPr lang="de-DE" altLang="de-DE" smtClean="0"/>
              <a:t> weiter.</a:t>
            </a:r>
          </a:p>
          <a:p>
            <a:pPr>
              <a:buFont typeface="Wingdings" pitchFamily="2" charset="2"/>
              <a:buChar char="Ø"/>
            </a:pPr>
            <a:r>
              <a:rPr lang="de-DE" altLang="de-DE" smtClean="0"/>
              <a:t>Wenn Sie sicher gehen wollen, dass die Familie das Beratungsangebot annimmt, lassen Sie sich eine </a:t>
            </a:r>
            <a:r>
              <a:rPr lang="de-DE" altLang="de-DE" b="1" smtClean="0"/>
              <a:t>Schweigepflichtsentbindung</a:t>
            </a:r>
            <a:r>
              <a:rPr lang="de-DE" altLang="de-DE" smtClean="0"/>
              <a:t> geben, mit der Sie bei der Beratungsstelle nachfragen können.</a:t>
            </a:r>
          </a:p>
          <a:p>
            <a:pPr>
              <a:buFont typeface="Wingdings" pitchFamily="2" charset="2"/>
              <a:buChar char="Ø"/>
            </a:pPr>
            <a:r>
              <a:rPr lang="de-DE" altLang="de-DE" smtClean="0"/>
              <a:t>Bieten Sie dem Kind/Jugendlichen sich/eine Kollegin/die Schulsozialarbeiterin als </a:t>
            </a:r>
            <a:r>
              <a:rPr lang="de-DE" altLang="de-DE" b="1" smtClean="0"/>
              <a:t>Vertrauensperson</a:t>
            </a:r>
            <a:r>
              <a:rPr lang="de-DE" altLang="de-DE" smtClean="0"/>
              <a:t> an, halten Sie regelmäßigen Kontakt aufrecht.</a:t>
            </a:r>
          </a:p>
          <a:p>
            <a:pPr>
              <a:buFont typeface="Wingdings" pitchFamily="2" charset="2"/>
              <a:buChar char="Ø"/>
            </a:pPr>
            <a:r>
              <a:rPr lang="de-DE" altLang="de-DE" smtClean="0"/>
              <a:t>Kündigen Sie an, was Sie tun werden, wenn das Hilfsangebot  innerhalb einer bestimmten </a:t>
            </a:r>
            <a:r>
              <a:rPr lang="de-DE" altLang="de-DE" b="1" smtClean="0"/>
              <a:t>Frist</a:t>
            </a:r>
            <a:r>
              <a:rPr lang="de-DE" altLang="de-DE" smtClean="0"/>
              <a:t> nicht angenommen wird.</a:t>
            </a:r>
          </a:p>
          <a:p>
            <a:pPr>
              <a:buFont typeface="Wingdings" pitchFamily="2" charset="2"/>
              <a:buChar char="Ø"/>
            </a:pPr>
            <a:r>
              <a:rPr lang="de-DE" altLang="de-DE" smtClean="0"/>
              <a:t>Lösungsorientierte Haltung: </a:t>
            </a:r>
            <a:r>
              <a:rPr lang="de-DE" altLang="de-DE" b="1" smtClean="0"/>
              <a:t>was braucht das Kind?</a:t>
            </a:r>
            <a:r>
              <a:rPr lang="de-DE" altLang="de-DE" smtClean="0"/>
              <a:t> Können die Eltern oder einer von ihnen für ausreichend Schutz sorgen? Was brauchen die Eltern an Unterstützung? Wer könnte was anbieten?</a:t>
            </a:r>
          </a:p>
          <a:p>
            <a:endParaRPr lang="de-DE" altLang="de-DE"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el 1"/>
          <p:cNvSpPr>
            <a:spLocks noGrp="1"/>
          </p:cNvSpPr>
          <p:nvPr>
            <p:ph type="title"/>
          </p:nvPr>
        </p:nvSpPr>
        <p:spPr/>
        <p:txBody>
          <a:bodyPr/>
          <a:lstStyle/>
          <a:p>
            <a:r>
              <a:rPr lang="de-DE" altLang="de-DE" smtClean="0"/>
              <a:t>Beteiligung von Kindern und Jugendlichen</a:t>
            </a:r>
          </a:p>
        </p:txBody>
      </p:sp>
      <p:sp>
        <p:nvSpPr>
          <p:cNvPr id="13315" name="Inhaltsplatzhalter 2"/>
          <p:cNvSpPr>
            <a:spLocks noGrp="1"/>
          </p:cNvSpPr>
          <p:nvPr>
            <p:ph idx="1"/>
          </p:nvPr>
        </p:nvSpPr>
        <p:spPr/>
        <p:txBody>
          <a:bodyPr/>
          <a:lstStyle/>
          <a:p>
            <a:pPr marL="0" indent="0">
              <a:buFontTx/>
              <a:buNone/>
            </a:pPr>
            <a:r>
              <a:rPr lang="de-DE" altLang="de-DE" smtClean="0"/>
              <a:t>§8 SGB VIII</a:t>
            </a:r>
          </a:p>
          <a:p>
            <a:pPr marL="0" indent="0">
              <a:buFontTx/>
              <a:buNone/>
            </a:pPr>
            <a:r>
              <a:rPr lang="de-DE" altLang="de-DE" smtClean="0"/>
              <a:t>„</a:t>
            </a:r>
            <a:r>
              <a:rPr lang="de-DE" altLang="de-DE" i="1" smtClean="0"/>
              <a:t>Kinder und Jugendliche haben das Recht, sich in allen Angelegenheiten der Erziehung und Entwicklung selbst an das Jugendamt zu wenden.</a:t>
            </a:r>
          </a:p>
          <a:p>
            <a:pPr marL="0" indent="0">
              <a:buFontTx/>
              <a:buNone/>
            </a:pPr>
            <a:r>
              <a:rPr lang="de-DE" altLang="de-DE" b="1" i="1" smtClean="0"/>
              <a:t>Kinder und Jugendliche haben Anspruch auf Beratung ohne Kenntnis des Personensorgeberechtigten</a:t>
            </a:r>
            <a:r>
              <a:rPr lang="de-DE" altLang="de-DE" i="1" smtClean="0"/>
              <a:t>, wenn die Beratung auf Grund einer Not- und Konfliktlage erforderlich ist und solange durch die Mitteilung an den Personensorgeberechtigten der Beratungszweck vereitelt würde.“</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Vorlage_PPT_LKR_HN">
  <a:themeElements>
    <a:clrScheme name="Vorlage_PPT_LKR_H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Vorlage_PPT_LKR_H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Vorlage_PPT_LKR_H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Vorlage_PPT_LKR_H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Vorlage_PPT_LKR_H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Vorlage_PPT_LKR_H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Vorlage_PPT_LKR_H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Vorlage_PPT_LKR_H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Vorlage_PPT_LKR_H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Vorlage_PPT_LKR_HN">
  <a:themeElements>
    <a:clrScheme name="Vorlage_PPT_LKR_H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Vorlage_PPT_LKR_H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DE"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DE"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Vorlage_PPT_LKR_H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Vorlage_PPT_LKR_H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Vorlage_PPT_LKR_H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Vorlage_PPT_LKR_H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Vorlage_PPT_LKR_H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Vorlage_PPT_LKR_H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Vorlage_PPT_LKR_H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Benutzerdefiniertes 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1848</Words>
  <Application>Microsoft Office PowerPoint</Application>
  <PresentationFormat>Bildschirmpräsentation (4:3)</PresentationFormat>
  <Paragraphs>157</Paragraphs>
  <Slides>21</Slides>
  <Notes>11</Notes>
  <HiddenSlides>0</HiddenSlides>
  <MMClips>0</MMClips>
  <ScaleCrop>false</ScaleCrop>
  <HeadingPairs>
    <vt:vector size="6" baseType="variant">
      <vt:variant>
        <vt:lpstr>Verwendete Schriftarten</vt:lpstr>
      </vt:variant>
      <vt:variant>
        <vt:i4>4</vt:i4>
      </vt:variant>
      <vt:variant>
        <vt:lpstr>Design</vt:lpstr>
      </vt:variant>
      <vt:variant>
        <vt:i4>3</vt:i4>
      </vt:variant>
      <vt:variant>
        <vt:lpstr>Folientitel</vt:lpstr>
      </vt:variant>
      <vt:variant>
        <vt:i4>21</vt:i4>
      </vt:variant>
    </vt:vector>
  </HeadingPairs>
  <TitlesOfParts>
    <vt:vector size="28" baseType="lpstr">
      <vt:lpstr>Arial</vt:lpstr>
      <vt:lpstr>Calibri</vt:lpstr>
      <vt:lpstr>Times New Roman</vt:lpstr>
      <vt:lpstr>Wingdings</vt:lpstr>
      <vt:lpstr>Vorlage_PPT_LKR_HN</vt:lpstr>
      <vt:lpstr>1_Vorlage_PPT_LKR_HN</vt:lpstr>
      <vt:lpstr>Benutzerdefiniertes Design</vt:lpstr>
      <vt:lpstr>Kinderschutz in der Schule</vt:lpstr>
      <vt:lpstr>Der gesetzliche Auftrag zum Kinderschutz</vt:lpstr>
      <vt:lpstr>Bundeskinderschutzgesetz: Erweiterung des Beratungsanspruchs  auch für Fachkräfte außerhalb der Jugendhilfe</vt:lpstr>
      <vt:lpstr>  Für eine Kindeswohlgefährdung nach § 1666 Abs. 1 BGB müssen folgende Kriterien erfüllt sein:</vt:lpstr>
      <vt:lpstr>Informationsweitergabe durch die Schulen (§ 85 SchG BW)</vt:lpstr>
      <vt:lpstr>Drei-Stufen-Regelung  für die Zusammenarbeit mit der Jugendhilfe</vt:lpstr>
      <vt:lpstr>Stufe 1: Das Elterngespräch</vt:lpstr>
      <vt:lpstr>Empfehlungen  für die Einbeziehung von Kind und Eltern</vt:lpstr>
      <vt:lpstr>Beteiligung von Kindern und Jugendlichen</vt:lpstr>
      <vt:lpstr>Stufe 2: Beratung durch eine  „insoweit erfahrene Fachkraft“ darf genutzt werden</vt:lpstr>
      <vt:lpstr>Die Hinzuziehung einer  „insoweit erfahrenen Fachkraft“</vt:lpstr>
      <vt:lpstr>Angebote der „insoweit erfahrenen Fachkraft“  im Landkreis Heilbronn</vt:lpstr>
      <vt:lpstr>Begrenzter Arbeitsauftrag  für die „insoweit erfahrene Fachkraft“</vt:lpstr>
      <vt:lpstr>Zuständigkeitsbereiche der ieF  im Landkreis Heilbronn</vt:lpstr>
      <vt:lpstr>Die ieF in der kommunalen Beratungsstelle (LRA)</vt:lpstr>
      <vt:lpstr>Dokumentation der ieF-Beratung  </vt:lpstr>
      <vt:lpstr>Statistiken zur ieF-Beratung 2012-2016</vt:lpstr>
      <vt:lpstr>Stufe 3: Meldung an das Jugendamt: Lehrer sind dazu nicht verpflichtet, aber befugt</vt:lpstr>
      <vt:lpstr>Zusammenfassung: Aufgaben für Lehrerinnen und Lehrer  im Kinderschutz</vt:lpstr>
      <vt:lpstr>Stufe 3: Meldung an das Jugendamt (ASD) Folgende Angaben werden abgefragt:</vt:lpstr>
      <vt:lpstr>Ihre insoweit erfahrenen Fachkräfte  erreichen Sie hier:</vt:lpstr>
    </vt:vector>
  </TitlesOfParts>
  <Company>Landratsamt Heilbronn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Die „insoweit erfahrene Fachkraft“  im Landkreis Heilbronn</dc:title>
  <dc:creator>l43120</dc:creator>
  <cp:lastModifiedBy>Oechsler, Georg (SSA Heilbronn)</cp:lastModifiedBy>
  <cp:revision>90</cp:revision>
  <cp:lastPrinted>2016-09-27T15:07:32Z</cp:lastPrinted>
  <dcterms:created xsi:type="dcterms:W3CDTF">2009-11-16T16:55:36Z</dcterms:created>
  <dcterms:modified xsi:type="dcterms:W3CDTF">2020-02-03T14:53:21Z</dcterms:modified>
</cp:coreProperties>
</file>