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notesSlides/notesSlide25.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1"/>
  </p:notesMasterIdLst>
  <p:handoutMasterIdLst>
    <p:handoutMasterId r:id="rId42"/>
  </p:handoutMasterIdLst>
  <p:sldIdLst>
    <p:sldId id="377" r:id="rId2"/>
    <p:sldId id="361" r:id="rId3"/>
    <p:sldId id="422" r:id="rId4"/>
    <p:sldId id="433" r:id="rId5"/>
    <p:sldId id="434" r:id="rId6"/>
    <p:sldId id="442" r:id="rId7"/>
    <p:sldId id="437" r:id="rId8"/>
    <p:sldId id="444" r:id="rId9"/>
    <p:sldId id="443" r:id="rId10"/>
    <p:sldId id="455" r:id="rId11"/>
    <p:sldId id="436" r:id="rId12"/>
    <p:sldId id="423" r:id="rId13"/>
    <p:sldId id="363" r:id="rId14"/>
    <p:sldId id="432" r:id="rId15"/>
    <p:sldId id="445" r:id="rId16"/>
    <p:sldId id="415" r:id="rId17"/>
    <p:sldId id="402" r:id="rId18"/>
    <p:sldId id="429" r:id="rId19"/>
    <p:sldId id="453" r:id="rId20"/>
    <p:sldId id="417" r:id="rId21"/>
    <p:sldId id="418" r:id="rId22"/>
    <p:sldId id="419" r:id="rId23"/>
    <p:sldId id="424" r:id="rId24"/>
    <p:sldId id="440" r:id="rId25"/>
    <p:sldId id="420" r:id="rId26"/>
    <p:sldId id="366" r:id="rId27"/>
    <p:sldId id="426" r:id="rId28"/>
    <p:sldId id="454" r:id="rId29"/>
    <p:sldId id="452" r:id="rId30"/>
    <p:sldId id="425" r:id="rId31"/>
    <p:sldId id="367" r:id="rId32"/>
    <p:sldId id="378" r:id="rId33"/>
    <p:sldId id="446" r:id="rId34"/>
    <p:sldId id="447" r:id="rId35"/>
    <p:sldId id="448" r:id="rId36"/>
    <p:sldId id="449" r:id="rId37"/>
    <p:sldId id="382" r:id="rId38"/>
    <p:sldId id="441" r:id="rId39"/>
    <p:sldId id="451" r:id="rId4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3361560-AFFF-4894-A5C3-04CC950FF50C}">
          <p14:sldIdLst>
            <p14:sldId id="377"/>
            <p14:sldId id="361"/>
            <p14:sldId id="422"/>
            <p14:sldId id="433"/>
            <p14:sldId id="434"/>
            <p14:sldId id="442"/>
            <p14:sldId id="437"/>
            <p14:sldId id="444"/>
            <p14:sldId id="443"/>
            <p14:sldId id="455"/>
            <p14:sldId id="436"/>
            <p14:sldId id="423"/>
            <p14:sldId id="363"/>
            <p14:sldId id="432"/>
            <p14:sldId id="445"/>
            <p14:sldId id="415"/>
            <p14:sldId id="402"/>
            <p14:sldId id="429"/>
            <p14:sldId id="453"/>
            <p14:sldId id="417"/>
            <p14:sldId id="418"/>
            <p14:sldId id="419"/>
            <p14:sldId id="424"/>
            <p14:sldId id="440"/>
            <p14:sldId id="420"/>
            <p14:sldId id="366"/>
            <p14:sldId id="426"/>
            <p14:sldId id="454"/>
            <p14:sldId id="452"/>
            <p14:sldId id="425"/>
            <p14:sldId id="367"/>
            <p14:sldId id="378"/>
            <p14:sldId id="446"/>
            <p14:sldId id="447"/>
            <p14:sldId id="448"/>
            <p14:sldId id="449"/>
            <p14:sldId id="382"/>
            <p14:sldId id="441"/>
            <p14:sldId id="451"/>
          </p14:sldIdLst>
        </p14:section>
      </p14:sectionLst>
    </p:ext>
    <p:ext uri="{EFAFB233-063F-42B5-8137-9DF3F51BA10A}">
      <p15:sldGuideLst xmlns:p15="http://schemas.microsoft.com/office/powerpoint/2012/main" xmlns="">
        <p15:guide id="1" orient="horz" pos="119">
          <p15:clr>
            <a:srgbClr val="A4A3A4"/>
          </p15:clr>
        </p15:guide>
        <p15:guide id="2" orient="horz" pos="4247">
          <p15:clr>
            <a:srgbClr val="A4A3A4"/>
          </p15:clr>
        </p15:guide>
        <p15:guide id="3" pos="113">
          <p15:clr>
            <a:srgbClr val="A4A3A4"/>
          </p15:clr>
        </p15:guide>
        <p15:guide id="4" pos="5647">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üchtermann, Marion" initials="H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F03"/>
    <a:srgbClr val="BFCD74"/>
    <a:srgbClr val="EEF4CE"/>
    <a:srgbClr val="D7007D"/>
    <a:srgbClr val="C4007A"/>
    <a:srgbClr val="CC006A"/>
    <a:srgbClr val="333333"/>
    <a:srgbClr val="222022"/>
    <a:srgbClr val="494547"/>
    <a:srgbClr val="383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0" autoAdjust="0"/>
    <p:restoredTop sz="42042" autoAdjust="0"/>
  </p:normalViewPr>
  <p:slideViewPr>
    <p:cSldViewPr>
      <p:cViewPr varScale="1">
        <p:scale>
          <a:sx n="47" d="100"/>
          <a:sy n="47" d="100"/>
        </p:scale>
        <p:origin x="-3474" y="-90"/>
      </p:cViewPr>
      <p:guideLst>
        <p:guide orient="horz" pos="119"/>
        <p:guide orient="horz" pos="4247"/>
        <p:guide pos="113"/>
        <p:guide pos="564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6" d="100"/>
          <a:sy n="76" d="100"/>
        </p:scale>
        <p:origin x="-333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orth\Desktop\Altersstruktur%20Asylbewerber%202015.xls"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aorth\_Veranstaltungen\2016.03_Marienheide%20Fl&#252;chtlinge\Asylbewerber%20monatliche%20Werte.xls"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NAS-CIFS01\GRP\IW-Wissenschaft\KF04%20Bildung,%20Zuwanderung,%20Innovation\Orth\KF\SCHULEWIRTSCHAFT%20Fl&#252;chtlinge\Daten\kleine%20Anfrage.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NAS-CIFS01\GRP\IW-WB1\Geis\Sonstiges\Auswertung%20Befragung%20zu%20Fl&#252;chtlingen.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2.xlsx"/><Relationship Id="rId1" Type="http://schemas.openxmlformats.org/officeDocument/2006/relationships/themeOverride" Target="../theme/themeOverride1.xml"/><Relationship Id="rId4"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'Data (2)'!$A$32</c:f>
              <c:strCache>
                <c:ptCount val="1"/>
                <c:pt idx="0">
                  <c:v>Asylbewerber</c:v>
                </c:pt>
              </c:strCache>
            </c:strRef>
          </c:tx>
          <c:spPr>
            <a:solidFill>
              <a:schemeClr val="accent6"/>
            </a:solidFill>
            <a:ln>
              <a:noFill/>
            </a:ln>
            <a:effectLst/>
          </c:spPr>
          <c:invertIfNegative val="0"/>
          <c:dLbls>
            <c:spPr>
              <a:noFill/>
              <a:ln>
                <a:noFill/>
              </a:ln>
              <a:effectLst/>
            </c:spPr>
            <c:txPr>
              <a:bodyPr rot="0" vert="horz"/>
              <a:lstStyle/>
              <a:p>
                <a:pPr>
                  <a:defRPr sz="1200">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'Data (2)'!$B$31:$F$31</c:f>
              <c:strCache>
                <c:ptCount val="5"/>
                <c:pt idx="0">
                  <c:v>Weniger als 14 Jahre</c:v>
                </c:pt>
                <c:pt idx="1">
                  <c:v>14 bis 17 Jahre</c:v>
                </c:pt>
                <c:pt idx="2">
                  <c:v>18 bis 34 Jahre</c:v>
                </c:pt>
                <c:pt idx="3">
                  <c:v>35 bis 64 Jahre</c:v>
                </c:pt>
                <c:pt idx="4">
                  <c:v>65 Jahre und mehr</c:v>
                </c:pt>
              </c:strCache>
            </c:strRef>
          </c:cat>
          <c:val>
            <c:numRef>
              <c:f>'Data (2)'!$B$32:$F$32</c:f>
              <c:numCache>
                <c:formatCode>0.0%</c:formatCode>
                <c:ptCount val="5"/>
                <c:pt idx="0">
                  <c:v>0.23837904765902079</c:v>
                </c:pt>
                <c:pt idx="1">
                  <c:v>7.2569305995676903E-2</c:v>
                </c:pt>
                <c:pt idx="2">
                  <c:v>0.4964428868229418</c:v>
                </c:pt>
                <c:pt idx="3">
                  <c:v>0.18696354745965457</c:v>
                </c:pt>
                <c:pt idx="4">
                  <c:v>5.6452120627059239E-3</c:v>
                </c:pt>
              </c:numCache>
            </c:numRef>
          </c:val>
        </c:ser>
        <c:ser>
          <c:idx val="1"/>
          <c:order val="1"/>
          <c:tx>
            <c:strRef>
              <c:f>'Data (2)'!$A$33</c:f>
              <c:strCache>
                <c:ptCount val="1"/>
                <c:pt idx="0">
                  <c:v>Bevölkerung</c:v>
                </c:pt>
              </c:strCache>
            </c:strRef>
          </c:tx>
          <c:spPr>
            <a:solidFill>
              <a:schemeClr val="bg2"/>
            </a:solidFill>
            <a:ln>
              <a:noFill/>
            </a:ln>
            <a:effectLst/>
          </c:spPr>
          <c:invertIfNegative val="0"/>
          <c:dLbls>
            <c:spPr>
              <a:noFill/>
              <a:ln>
                <a:noFill/>
              </a:ln>
              <a:effectLst/>
            </c:spPr>
            <c:txPr>
              <a:bodyPr rot="0" vert="horz"/>
              <a:lstStyle/>
              <a:p>
                <a:pPr>
                  <a:defRPr sz="1200">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'Data (2)'!$B$31:$F$31</c:f>
              <c:strCache>
                <c:ptCount val="5"/>
                <c:pt idx="0">
                  <c:v>Weniger als 14 Jahre</c:v>
                </c:pt>
                <c:pt idx="1">
                  <c:v>14 bis 17 Jahre</c:v>
                </c:pt>
                <c:pt idx="2">
                  <c:v>18 bis 34 Jahre</c:v>
                </c:pt>
                <c:pt idx="3">
                  <c:v>35 bis 64 Jahre</c:v>
                </c:pt>
                <c:pt idx="4">
                  <c:v>65 Jahre und mehr</c:v>
                </c:pt>
              </c:strCache>
            </c:strRef>
          </c:cat>
          <c:val>
            <c:numRef>
              <c:f>'Data (2)'!$B$33:$F$33</c:f>
              <c:numCache>
                <c:formatCode>0.0%</c:formatCode>
                <c:ptCount val="5"/>
                <c:pt idx="0">
                  <c:v>0.12195403168448324</c:v>
                </c:pt>
                <c:pt idx="1">
                  <c:v>3.9528945317639376E-2</c:v>
                </c:pt>
                <c:pt idx="2">
                  <c:v>0.20282297479047917</c:v>
                </c:pt>
                <c:pt idx="3">
                  <c:v>0.4252355585613391</c:v>
                </c:pt>
                <c:pt idx="4">
                  <c:v>0.21045848964605909</c:v>
                </c:pt>
              </c:numCache>
            </c:numRef>
          </c:val>
        </c:ser>
        <c:dLbls>
          <c:showLegendKey val="0"/>
          <c:showVal val="0"/>
          <c:showCatName val="0"/>
          <c:showSerName val="0"/>
          <c:showPercent val="0"/>
          <c:showBubbleSize val="0"/>
        </c:dLbls>
        <c:gapWidth val="219"/>
        <c:overlap val="-27"/>
        <c:axId val="101693696"/>
        <c:axId val="109187072"/>
      </c:barChart>
      <c:catAx>
        <c:axId val="10169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latin typeface="Arial" panose="020B0604020202020204" pitchFamily="34" charset="0"/>
                <a:cs typeface="Arial" panose="020B0604020202020204" pitchFamily="34" charset="0"/>
              </a:defRPr>
            </a:pPr>
            <a:endParaRPr lang="de-DE"/>
          </a:p>
        </c:txPr>
        <c:crossAx val="109187072"/>
        <c:crosses val="autoZero"/>
        <c:auto val="1"/>
        <c:lblAlgn val="ctr"/>
        <c:lblOffset val="100"/>
        <c:noMultiLvlLbl val="0"/>
      </c:catAx>
      <c:valAx>
        <c:axId val="109187072"/>
        <c:scaling>
          <c:orientation val="minMax"/>
        </c:scaling>
        <c:delete val="1"/>
        <c:axPos val="l"/>
        <c:numFmt formatCode="0.0%" sourceLinked="1"/>
        <c:majorTickMark val="out"/>
        <c:minorTickMark val="none"/>
        <c:tickLblPos val="nextTo"/>
        <c:crossAx val="101693696"/>
        <c:crosses val="autoZero"/>
        <c:crossBetween val="between"/>
      </c:valAx>
      <c:spPr>
        <a:noFill/>
        <a:ln w="25400">
          <a:noFill/>
        </a:ln>
      </c:spPr>
    </c:plotArea>
    <c:legend>
      <c:legendPos val="b"/>
      <c:layout>
        <c:manualLayout>
          <c:xMode val="edge"/>
          <c:yMode val="edge"/>
          <c:x val="1.790792389924796E-2"/>
          <c:y val="1.9424894003634167E-2"/>
          <c:w val="0.28896362293125549"/>
          <c:h val="0.15365202907328893"/>
        </c:manualLayout>
      </c:layout>
      <c:overlay val="0"/>
      <c:spPr>
        <a:noFill/>
        <a:ln>
          <a:noFill/>
        </a:ln>
        <a:effectLst/>
      </c:spPr>
      <c:txPr>
        <a:bodyPr rot="0" vert="horz"/>
        <a:lstStyle/>
        <a:p>
          <a:pPr>
            <a:defRPr sz="1600">
              <a:latin typeface="Arial" panose="020B0604020202020204" pitchFamily="34" charset="0"/>
              <a:cs typeface="Arial" panose="020B0604020202020204" pitchFamily="34" charset="0"/>
            </a:defRPr>
          </a:pPr>
          <a:endParaRPr lang="de-D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'BAMF Studie'!$B$53</c:f>
              <c:strCache>
                <c:ptCount val="1"/>
                <c:pt idx="0">
                  <c:v>(noch) keine Berufsausbildung/Studium</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'BAMF Studie'!$A$54:$A$57</c:f>
              <c:strCache>
                <c:ptCount val="4"/>
                <c:pt idx="0">
                  <c:v>Alle sechs HKL</c:v>
                </c:pt>
                <c:pt idx="1">
                  <c:v>Afghanistan</c:v>
                </c:pt>
                <c:pt idx="2">
                  <c:v>Irak</c:v>
                </c:pt>
                <c:pt idx="3">
                  <c:v>Syrien</c:v>
                </c:pt>
              </c:strCache>
            </c:strRef>
          </c:cat>
          <c:val>
            <c:numRef>
              <c:f>'BAMF Studie'!$B$54:$B$57</c:f>
              <c:numCache>
                <c:formatCode>General</c:formatCode>
                <c:ptCount val="4"/>
                <c:pt idx="0">
                  <c:v>61.7</c:v>
                </c:pt>
                <c:pt idx="1">
                  <c:v>61.1</c:v>
                </c:pt>
                <c:pt idx="2">
                  <c:v>73.2</c:v>
                </c:pt>
                <c:pt idx="3">
                  <c:v>57.5</c:v>
                </c:pt>
              </c:numCache>
            </c:numRef>
          </c:val>
        </c:ser>
        <c:ser>
          <c:idx val="1"/>
          <c:order val="1"/>
          <c:tx>
            <c:strRef>
              <c:f>'BAMF Studie'!$C$53</c:f>
              <c:strCache>
                <c:ptCount val="1"/>
                <c:pt idx="0">
                  <c:v>Berufsausbildung/Studium abgeschlossen, laufend oder abgebrochen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'BAMF Studie'!$A$54:$A$57</c:f>
              <c:strCache>
                <c:ptCount val="4"/>
                <c:pt idx="0">
                  <c:v>Alle sechs HKL</c:v>
                </c:pt>
                <c:pt idx="1">
                  <c:v>Afghanistan</c:v>
                </c:pt>
                <c:pt idx="2">
                  <c:v>Irak</c:v>
                </c:pt>
                <c:pt idx="3">
                  <c:v>Syrien</c:v>
                </c:pt>
              </c:strCache>
            </c:strRef>
          </c:cat>
          <c:val>
            <c:numRef>
              <c:f>'BAMF Studie'!$C$54:$C$57</c:f>
              <c:numCache>
                <c:formatCode>General</c:formatCode>
                <c:ptCount val="4"/>
                <c:pt idx="0">
                  <c:v>38.299999999999997</c:v>
                </c:pt>
                <c:pt idx="1">
                  <c:v>38.9</c:v>
                </c:pt>
                <c:pt idx="2">
                  <c:v>26.8</c:v>
                </c:pt>
                <c:pt idx="3">
                  <c:v>42.5</c:v>
                </c:pt>
              </c:numCache>
            </c:numRef>
          </c:val>
        </c:ser>
        <c:dLbls>
          <c:showLegendKey val="0"/>
          <c:showVal val="0"/>
          <c:showCatName val="0"/>
          <c:showSerName val="0"/>
          <c:showPercent val="0"/>
          <c:showBubbleSize val="0"/>
        </c:dLbls>
        <c:gapWidth val="150"/>
        <c:overlap val="100"/>
        <c:axId val="109236224"/>
        <c:axId val="109237760"/>
      </c:barChart>
      <c:catAx>
        <c:axId val="109236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109237760"/>
        <c:crosses val="autoZero"/>
        <c:auto val="1"/>
        <c:lblAlgn val="ctr"/>
        <c:lblOffset val="100"/>
        <c:noMultiLvlLbl val="0"/>
      </c:catAx>
      <c:valAx>
        <c:axId val="10923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109236224"/>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00077715495141E-2"/>
          <c:y val="2.2696760057551925E-2"/>
          <c:w val="0.88622028209071213"/>
          <c:h val="0.73594204386329332"/>
        </c:manualLayout>
      </c:layout>
      <c:lineChart>
        <c:grouping val="standard"/>
        <c:varyColors val="0"/>
        <c:ser>
          <c:idx val="0"/>
          <c:order val="0"/>
          <c:tx>
            <c:strRef>
              <c:f>Tabelle1!$B$1</c:f>
              <c:strCache>
                <c:ptCount val="1"/>
                <c:pt idx="0">
                  <c:v>Registrierungen im EASY-System</c:v>
                </c:pt>
              </c:strCache>
            </c:strRef>
          </c:tx>
          <c:spPr>
            <a:ln w="28575" cap="rnd">
              <a:solidFill>
                <a:schemeClr val="accent6"/>
              </a:solidFill>
              <a:round/>
            </a:ln>
            <a:effectLst/>
          </c:spPr>
          <c:marker>
            <c:symbol val="none"/>
          </c:marker>
          <c:dLbls>
            <c:dLbl>
              <c:idx val="14"/>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Tabelle1!$A$2:$A$16</c:f>
              <c:numCache>
                <c:formatCode>mmm\-yy</c:formatCode>
                <c:ptCount val="1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numCache>
            </c:numRef>
          </c:cat>
          <c:val>
            <c:numRef>
              <c:f>Tabelle1!$B$2:$B$16</c:f>
              <c:numCache>
                <c:formatCode>General</c:formatCode>
                <c:ptCount val="15"/>
                <c:pt idx="0">
                  <c:v>32229</c:v>
                </c:pt>
                <c:pt idx="1">
                  <c:v>38892</c:v>
                </c:pt>
                <c:pt idx="2">
                  <c:v>31091</c:v>
                </c:pt>
                <c:pt idx="3">
                  <c:v>33150</c:v>
                </c:pt>
                <c:pt idx="4">
                  <c:v>37194</c:v>
                </c:pt>
                <c:pt idx="5">
                  <c:v>53721</c:v>
                </c:pt>
                <c:pt idx="6">
                  <c:v>82798</c:v>
                </c:pt>
                <c:pt idx="7">
                  <c:v>104460</c:v>
                </c:pt>
                <c:pt idx="8" formatCode="#,##0">
                  <c:v>163772</c:v>
                </c:pt>
                <c:pt idx="9" formatCode="#,##0">
                  <c:v>181166</c:v>
                </c:pt>
                <c:pt idx="10" formatCode="#,##0">
                  <c:v>206101</c:v>
                </c:pt>
                <c:pt idx="11" formatCode="#,##0">
                  <c:v>127320</c:v>
                </c:pt>
                <c:pt idx="12" formatCode="#,##0">
                  <c:v>91671</c:v>
                </c:pt>
                <c:pt idx="13" formatCode="#,##0">
                  <c:v>61428</c:v>
                </c:pt>
                <c:pt idx="14" formatCode="#,##0">
                  <c:v>20608</c:v>
                </c:pt>
              </c:numCache>
            </c:numRef>
          </c:val>
          <c:smooth val="0"/>
        </c:ser>
        <c:ser>
          <c:idx val="1"/>
          <c:order val="1"/>
          <c:tx>
            <c:strRef>
              <c:f>Tabelle1!$C$1</c:f>
              <c:strCache>
                <c:ptCount val="1"/>
                <c:pt idx="0">
                  <c:v>Asylanträge</c:v>
                </c:pt>
              </c:strCache>
            </c:strRef>
          </c:tx>
          <c:spPr>
            <a:ln w="28575" cap="rnd">
              <a:solidFill>
                <a:srgbClr val="EF7F03"/>
              </a:solidFill>
              <a:round/>
            </a:ln>
            <a:effectLst/>
          </c:spPr>
          <c:marker>
            <c:symbol val="none"/>
          </c:marker>
          <c:dLbls>
            <c:dLbl>
              <c:idx val="14"/>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Tabelle1!$A$2:$A$16</c:f>
              <c:numCache>
                <c:formatCode>mmm\-yy</c:formatCode>
                <c:ptCount val="1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numCache>
            </c:numRef>
          </c:cat>
          <c:val>
            <c:numRef>
              <c:f>Tabelle1!$C$2:$C$16</c:f>
              <c:numCache>
                <c:formatCode>General</c:formatCode>
                <c:ptCount val="15"/>
                <c:pt idx="0">
                  <c:v>25042</c:v>
                </c:pt>
                <c:pt idx="1">
                  <c:v>26083</c:v>
                </c:pt>
                <c:pt idx="2">
                  <c:v>32054</c:v>
                </c:pt>
                <c:pt idx="3">
                  <c:v>27178</c:v>
                </c:pt>
                <c:pt idx="4">
                  <c:v>25992</c:v>
                </c:pt>
                <c:pt idx="5">
                  <c:v>35449</c:v>
                </c:pt>
                <c:pt idx="6">
                  <c:v>37531</c:v>
                </c:pt>
                <c:pt idx="7">
                  <c:v>36422</c:v>
                </c:pt>
                <c:pt idx="8" formatCode="#,##0">
                  <c:v>43071</c:v>
                </c:pt>
                <c:pt idx="9" formatCode="#,##0">
                  <c:v>54877</c:v>
                </c:pt>
                <c:pt idx="10" formatCode="#,##0">
                  <c:v>57816</c:v>
                </c:pt>
                <c:pt idx="11" formatCode="#,##0">
                  <c:v>48277</c:v>
                </c:pt>
                <c:pt idx="12" formatCode="#,##0">
                  <c:v>52103</c:v>
                </c:pt>
                <c:pt idx="13" formatCode="#,##0">
                  <c:v>67797</c:v>
                </c:pt>
                <c:pt idx="14">
                  <c:v>59975</c:v>
                </c:pt>
              </c:numCache>
            </c:numRef>
          </c:val>
          <c:smooth val="0"/>
        </c:ser>
        <c:ser>
          <c:idx val="2"/>
          <c:order val="2"/>
          <c:tx>
            <c:strRef>
              <c:f>Tabelle1!$D$1</c:f>
              <c:strCache>
                <c:ptCount val="1"/>
                <c:pt idx="0">
                  <c:v>Entscheidungen</c:v>
                </c:pt>
              </c:strCache>
            </c:strRef>
          </c:tx>
          <c:spPr>
            <a:ln w="28575" cap="rnd">
              <a:solidFill>
                <a:schemeClr val="tx1"/>
              </a:solidFill>
              <a:round/>
            </a:ln>
            <a:effectLst/>
          </c:spPr>
          <c:marker>
            <c:symbol val="none"/>
          </c:marker>
          <c:dLbls>
            <c:dLbl>
              <c:idx val="14"/>
              <c:layout>
                <c:manualLayout>
                  <c:x val="-2.8912179255512443E-3"/>
                  <c:y val="1.8427112272518861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Tabelle1!$A$2:$A$16</c:f>
              <c:numCache>
                <c:formatCode>mmm\-yy</c:formatCode>
                <c:ptCount val="1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numCache>
            </c:numRef>
          </c:cat>
          <c:val>
            <c:numRef>
              <c:f>Tabelle1!$D$2:$D$16</c:f>
              <c:numCache>
                <c:formatCode>General</c:formatCode>
                <c:ptCount val="15"/>
                <c:pt idx="0">
                  <c:v>17835</c:v>
                </c:pt>
                <c:pt idx="1">
                  <c:v>17580</c:v>
                </c:pt>
                <c:pt idx="2">
                  <c:v>22754</c:v>
                </c:pt>
                <c:pt idx="3">
                  <c:v>19199</c:v>
                </c:pt>
                <c:pt idx="4">
                  <c:v>16784</c:v>
                </c:pt>
                <c:pt idx="5">
                  <c:v>20512</c:v>
                </c:pt>
                <c:pt idx="6">
                  <c:v>22710</c:v>
                </c:pt>
                <c:pt idx="7">
                  <c:v>16769</c:v>
                </c:pt>
                <c:pt idx="8">
                  <c:v>22983</c:v>
                </c:pt>
                <c:pt idx="9">
                  <c:v>31580</c:v>
                </c:pt>
                <c:pt idx="10">
                  <c:v>35422</c:v>
                </c:pt>
                <c:pt idx="11">
                  <c:v>43227</c:v>
                </c:pt>
                <c:pt idx="12">
                  <c:v>49384</c:v>
                </c:pt>
                <c:pt idx="13">
                  <c:v>51528</c:v>
                </c:pt>
                <c:pt idx="14">
                  <c:v>49303</c:v>
                </c:pt>
              </c:numCache>
            </c:numRef>
          </c:val>
          <c:smooth val="0"/>
        </c:ser>
        <c:dLbls>
          <c:showLegendKey val="0"/>
          <c:showVal val="0"/>
          <c:showCatName val="0"/>
          <c:showSerName val="0"/>
          <c:showPercent val="0"/>
          <c:showBubbleSize val="0"/>
        </c:dLbls>
        <c:marker val="1"/>
        <c:smooth val="0"/>
        <c:axId val="32342400"/>
        <c:axId val="32343936"/>
      </c:lineChart>
      <c:dateAx>
        <c:axId val="32342400"/>
        <c:scaling>
          <c:orientation val="minMax"/>
        </c:scaling>
        <c:delete val="0"/>
        <c:axPos val="b"/>
        <c:numFmt formatCode="[$-407]mmm/\ 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32343936"/>
        <c:crosses val="autoZero"/>
        <c:auto val="1"/>
        <c:lblOffset val="100"/>
        <c:baseTimeUnit val="months"/>
      </c:dateAx>
      <c:valAx>
        <c:axId val="32343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32342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Tabelle1!$B$2</c:f>
              <c:strCache>
                <c:ptCount val="1"/>
                <c:pt idx="0">
                  <c:v>Anzahl</c:v>
                </c:pt>
              </c:strCache>
            </c:strRef>
          </c:tx>
          <c:spPr>
            <a:solidFill>
              <a:schemeClr val="accent6"/>
            </a:solidFill>
            <a:ln>
              <a:solidFill>
                <a:schemeClr val="accent6"/>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Tabelle1!$A$3:$A$18</c:f>
              <c:strCache>
                <c:ptCount val="16"/>
                <c:pt idx="0">
                  <c:v>Bremen</c:v>
                </c:pt>
                <c:pt idx="1">
                  <c:v>Saarland</c:v>
                </c:pt>
                <c:pt idx="2">
                  <c:v>Schleswig-Holstein</c:v>
                </c:pt>
                <c:pt idx="3">
                  <c:v>Thüringen</c:v>
                </c:pt>
                <c:pt idx="4">
                  <c:v>Sachsen-Anhalt</c:v>
                </c:pt>
                <c:pt idx="5">
                  <c:v>Hamburg</c:v>
                </c:pt>
                <c:pt idx="6">
                  <c:v>Mecklenburg-Vorpommern</c:v>
                </c:pt>
                <c:pt idx="7">
                  <c:v>Brandenburg</c:v>
                </c:pt>
                <c:pt idx="8">
                  <c:v>Rheinland-Pfalz</c:v>
                </c:pt>
                <c:pt idx="9">
                  <c:v>Sachsen</c:v>
                </c:pt>
                <c:pt idx="10">
                  <c:v>Hessen</c:v>
                </c:pt>
                <c:pt idx="11">
                  <c:v>Niedersachsen</c:v>
                </c:pt>
                <c:pt idx="12">
                  <c:v>Berlin</c:v>
                </c:pt>
                <c:pt idx="13">
                  <c:v>Baden-Württemberg</c:v>
                </c:pt>
                <c:pt idx="14">
                  <c:v>Bayern</c:v>
                </c:pt>
                <c:pt idx="15">
                  <c:v>Nordrhein-Westfalen</c:v>
                </c:pt>
              </c:strCache>
            </c:strRef>
          </c:cat>
          <c:val>
            <c:numRef>
              <c:f>Tabelle1!$B$3:$B$18</c:f>
              <c:numCache>
                <c:formatCode>#,##0</c:formatCode>
                <c:ptCount val="16"/>
                <c:pt idx="0">
                  <c:v>1801</c:v>
                </c:pt>
                <c:pt idx="1">
                  <c:v>2496</c:v>
                </c:pt>
                <c:pt idx="2">
                  <c:v>4116</c:v>
                </c:pt>
                <c:pt idx="3">
                  <c:v>4149</c:v>
                </c:pt>
                <c:pt idx="4">
                  <c:v>4162</c:v>
                </c:pt>
                <c:pt idx="5">
                  <c:v>4379</c:v>
                </c:pt>
                <c:pt idx="6">
                  <c:v>4821</c:v>
                </c:pt>
                <c:pt idx="7">
                  <c:v>5005</c:v>
                </c:pt>
                <c:pt idx="8">
                  <c:v>5869</c:v>
                </c:pt>
                <c:pt idx="9">
                  <c:v>6827</c:v>
                </c:pt>
                <c:pt idx="10">
                  <c:v>7676</c:v>
                </c:pt>
                <c:pt idx="11">
                  <c:v>10685</c:v>
                </c:pt>
                <c:pt idx="12">
                  <c:v>11326</c:v>
                </c:pt>
                <c:pt idx="13">
                  <c:v>16069</c:v>
                </c:pt>
                <c:pt idx="14">
                  <c:v>17491</c:v>
                </c:pt>
                <c:pt idx="15">
                  <c:v>22395</c:v>
                </c:pt>
              </c:numCache>
            </c:numRef>
          </c:val>
        </c:ser>
        <c:dLbls>
          <c:showLegendKey val="0"/>
          <c:showVal val="0"/>
          <c:showCatName val="0"/>
          <c:showSerName val="0"/>
          <c:showPercent val="0"/>
          <c:showBubbleSize val="0"/>
        </c:dLbls>
        <c:gapWidth val="182"/>
        <c:axId val="109535232"/>
        <c:axId val="109536768"/>
      </c:barChart>
      <c:catAx>
        <c:axId val="109535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109536768"/>
        <c:crosses val="autoZero"/>
        <c:auto val="1"/>
        <c:lblAlgn val="ctr"/>
        <c:lblOffset val="100"/>
        <c:noMultiLvlLbl val="0"/>
      </c:catAx>
      <c:valAx>
        <c:axId val="1095367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10953523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'Werte u24'!$C$27</c:f>
              <c:strCache>
                <c:ptCount val="1"/>
                <c:pt idx="0">
                  <c:v>Ja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'Werte u24'!$D$25:$J$26</c:f>
              <c:multiLvlStrCache>
                <c:ptCount val="7"/>
                <c:lvl>
                  <c:pt idx="0">
                    <c:v>Gesamt</c:v>
                  </c:pt>
                  <c:pt idx="1">
                    <c:v>Verarbeitendes Gewerbe</c:v>
                  </c:pt>
                  <c:pt idx="2">
                    <c:v>Dienstleister + Bau</c:v>
                  </c:pt>
                  <c:pt idx="3">
                    <c:v>bis 49 Mitarbeiter</c:v>
                  </c:pt>
                  <c:pt idx="4">
                    <c:v>50 bis 249 Mitarbeiter</c:v>
                  </c:pt>
                  <c:pt idx="5">
                    <c:v>ab 250 Mitarbeiter</c:v>
                  </c:pt>
                  <c:pt idx="6">
                    <c:v>Gesamt</c:v>
                  </c:pt>
                </c:lvl>
                <c:lvl>
                  <c:pt idx="0">
                    <c:v>Unternehmen ohne Erfahrung</c:v>
                  </c:pt>
                  <c:pt idx="6">
                    <c:v>mit Erfahrung</c:v>
                  </c:pt>
                </c:lvl>
              </c:multiLvlStrCache>
            </c:multiLvlStrRef>
          </c:cat>
          <c:val>
            <c:numRef>
              <c:f>'Werte u24'!$D$27:$J$27</c:f>
              <c:numCache>
                <c:formatCode>0.0</c:formatCode>
                <c:ptCount val="7"/>
                <c:pt idx="0">
                  <c:v>10.775</c:v>
                </c:pt>
                <c:pt idx="1">
                  <c:v>5.9219999999999997</c:v>
                </c:pt>
                <c:pt idx="2">
                  <c:v>11.907999999999999</c:v>
                </c:pt>
                <c:pt idx="3">
                  <c:v>10.597</c:v>
                </c:pt>
                <c:pt idx="4">
                  <c:v>13.999000000000001</c:v>
                </c:pt>
                <c:pt idx="5">
                  <c:v>17.423999999999999</c:v>
                </c:pt>
                <c:pt idx="6">
                  <c:v>40.390999999999998</c:v>
                </c:pt>
              </c:numCache>
            </c:numRef>
          </c:val>
        </c:ser>
        <c:dLbls>
          <c:showLegendKey val="0"/>
          <c:showVal val="0"/>
          <c:showCatName val="0"/>
          <c:showSerName val="0"/>
          <c:showPercent val="0"/>
          <c:showBubbleSize val="0"/>
        </c:dLbls>
        <c:gapWidth val="100"/>
        <c:overlap val="-27"/>
        <c:axId val="109931904"/>
        <c:axId val="109933696"/>
      </c:barChart>
      <c:catAx>
        <c:axId val="10993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109933696"/>
        <c:crosses val="autoZero"/>
        <c:auto val="1"/>
        <c:lblAlgn val="ctr"/>
        <c:lblOffset val="100"/>
        <c:noMultiLvlLbl val="0"/>
      </c:catAx>
      <c:valAx>
        <c:axId val="109933696"/>
        <c:scaling>
          <c:orientation val="minMax"/>
        </c:scaling>
        <c:delete val="1"/>
        <c:axPos val="l"/>
        <c:numFmt formatCode="0.0" sourceLinked="1"/>
        <c:majorTickMark val="none"/>
        <c:minorTickMark val="none"/>
        <c:tickLblPos val="nextTo"/>
        <c:crossAx val="109931904"/>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859314177967762"/>
          <c:y val="5.765919171374121E-2"/>
          <c:w val="0.50203053762458372"/>
          <c:h val="0.67126061847828877"/>
        </c:manualLayout>
      </c:layout>
      <c:barChart>
        <c:barDir val="bar"/>
        <c:grouping val="stacked"/>
        <c:varyColors val="0"/>
        <c:ser>
          <c:idx val="0"/>
          <c:order val="0"/>
          <c:tx>
            <c:strRef>
              <c:f>Tabelle1!$B$1</c:f>
              <c:strCache>
                <c:ptCount val="1"/>
                <c:pt idx="0">
                  <c:v>großes Hemmnis</c:v>
                </c:pt>
              </c:strCache>
            </c:strRef>
          </c:tx>
          <c:spPr>
            <a:solidFill>
              <a:srgbClr val="CC006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Sprachkenntnisse</c:v>
                </c:pt>
                <c:pt idx="1">
                  <c:v>Qualifikationsniveau</c:v>
                </c:pt>
                <c:pt idx="2">
                  <c:v>Fehlende Informationen über Qualifikationen </c:v>
                </c:pt>
                <c:pt idx="3">
                  <c:v>Aufenthaltsrechtliche Restriktionen </c:v>
                </c:pt>
              </c:strCache>
            </c:strRef>
          </c:cat>
          <c:val>
            <c:numRef>
              <c:f>Tabelle1!$B$2:$B$5</c:f>
              <c:numCache>
                <c:formatCode>0.0</c:formatCode>
                <c:ptCount val="4"/>
                <c:pt idx="0">
                  <c:v>78.900999999999996</c:v>
                </c:pt>
                <c:pt idx="1">
                  <c:v>59.808999999999997</c:v>
                </c:pt>
                <c:pt idx="2">
                  <c:v>46.396999999999998</c:v>
                </c:pt>
                <c:pt idx="3">
                  <c:v>49.850999999999999</c:v>
                </c:pt>
              </c:numCache>
            </c:numRef>
          </c:val>
        </c:ser>
        <c:ser>
          <c:idx val="1"/>
          <c:order val="1"/>
          <c:tx>
            <c:strRef>
              <c:f>Tabelle1!$C$1</c:f>
              <c:strCache>
                <c:ptCount val="1"/>
                <c:pt idx="0">
                  <c:v>mittleres Hemmnis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Sprachkenntnisse</c:v>
                </c:pt>
                <c:pt idx="1">
                  <c:v>Qualifikationsniveau</c:v>
                </c:pt>
                <c:pt idx="2">
                  <c:v>Fehlende Informationen über Qualifikationen </c:v>
                </c:pt>
                <c:pt idx="3">
                  <c:v>Aufenthaltsrechtliche Restriktionen </c:v>
                </c:pt>
              </c:strCache>
            </c:strRef>
          </c:cat>
          <c:val>
            <c:numRef>
              <c:f>Tabelle1!$C$2:$C$5</c:f>
              <c:numCache>
                <c:formatCode>0.0</c:formatCode>
                <c:ptCount val="4"/>
                <c:pt idx="0">
                  <c:v>17.516999999999999</c:v>
                </c:pt>
                <c:pt idx="1">
                  <c:v>31.088000000000001</c:v>
                </c:pt>
                <c:pt idx="2">
                  <c:v>32.067</c:v>
                </c:pt>
                <c:pt idx="3">
                  <c:v>30.721</c:v>
                </c:pt>
              </c:numCache>
            </c:numRef>
          </c:val>
        </c:ser>
        <c:ser>
          <c:idx val="2"/>
          <c:order val="2"/>
          <c:tx>
            <c:strRef>
              <c:f>Tabelle1!$D$1</c:f>
              <c:strCache>
                <c:ptCount val="1"/>
                <c:pt idx="0">
                  <c:v>geringes Hemmnis</c:v>
                </c:pt>
              </c:strCache>
            </c:strRef>
          </c:tx>
          <c:spPr>
            <a:solidFill>
              <a:schemeClr val="accent3"/>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Sprachkenntnisse</c:v>
                </c:pt>
                <c:pt idx="1">
                  <c:v>Qualifikationsniveau</c:v>
                </c:pt>
                <c:pt idx="2">
                  <c:v>Fehlende Informationen über Qualifikationen </c:v>
                </c:pt>
                <c:pt idx="3">
                  <c:v>Aufenthaltsrechtliche Restriktionen </c:v>
                </c:pt>
              </c:strCache>
            </c:strRef>
          </c:cat>
          <c:val>
            <c:numRef>
              <c:f>Tabelle1!$D$2:$D$5</c:f>
              <c:numCache>
                <c:formatCode>0.0</c:formatCode>
                <c:ptCount val="4"/>
                <c:pt idx="0">
                  <c:v>2.7789999999999999</c:v>
                </c:pt>
                <c:pt idx="1">
                  <c:v>7.6559999999999997</c:v>
                </c:pt>
                <c:pt idx="2">
                  <c:v>16.417999999999999</c:v>
                </c:pt>
                <c:pt idx="3">
                  <c:v>15.564</c:v>
                </c:pt>
              </c:numCache>
            </c:numRef>
          </c:val>
        </c:ser>
        <c:ser>
          <c:idx val="3"/>
          <c:order val="3"/>
          <c:tx>
            <c:strRef>
              <c:f>Tabelle1!$E$1</c:f>
              <c:strCache>
                <c:ptCount val="1"/>
                <c:pt idx="0">
                  <c:v>gar kein Hemmnis</c:v>
                </c:pt>
              </c:strCache>
            </c:strRef>
          </c:tx>
          <c:spPr>
            <a:solidFill>
              <a:schemeClr val="accent4"/>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Sprachkenntnisse</c:v>
                </c:pt>
                <c:pt idx="1">
                  <c:v>Qualifikationsniveau</c:v>
                </c:pt>
                <c:pt idx="2">
                  <c:v>Fehlende Informationen über Qualifikationen </c:v>
                </c:pt>
                <c:pt idx="3">
                  <c:v>Aufenthaltsrechtliche Restriktionen </c:v>
                </c:pt>
              </c:strCache>
            </c:strRef>
          </c:cat>
          <c:val>
            <c:numRef>
              <c:f>Tabelle1!$E$2:$E$5</c:f>
              <c:numCache>
                <c:formatCode>0.0</c:formatCode>
                <c:ptCount val="4"/>
                <c:pt idx="0">
                  <c:v>0.80300000000000005</c:v>
                </c:pt>
                <c:pt idx="1">
                  <c:v>1.448</c:v>
                </c:pt>
                <c:pt idx="2">
                  <c:v>5.1189999999999998</c:v>
                </c:pt>
                <c:pt idx="3">
                  <c:v>3.8639999999999999</c:v>
                </c:pt>
              </c:numCache>
            </c:numRef>
          </c:val>
        </c:ser>
        <c:dLbls>
          <c:showLegendKey val="0"/>
          <c:showVal val="0"/>
          <c:showCatName val="0"/>
          <c:showSerName val="0"/>
          <c:showPercent val="0"/>
          <c:showBubbleSize val="0"/>
        </c:dLbls>
        <c:gapWidth val="100"/>
        <c:overlap val="100"/>
        <c:axId val="131008000"/>
        <c:axId val="131009536"/>
      </c:barChart>
      <c:catAx>
        <c:axId val="131008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131009536"/>
        <c:crosses val="autoZero"/>
        <c:auto val="1"/>
        <c:lblAlgn val="ctr"/>
        <c:lblOffset val="100"/>
        <c:noMultiLvlLbl val="0"/>
      </c:catAx>
      <c:valAx>
        <c:axId val="13100953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13100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sz="1600"/>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828B5-52FB-4AE4-8755-2F66F185C86A}"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de-DE"/>
        </a:p>
      </dgm:t>
    </dgm:pt>
    <dgm:pt modelId="{812195BE-F744-4681-972E-89B2F6C8EA17}">
      <dgm:prSet phldrT="[Text]"/>
      <dgm:spPr>
        <a:xfrm>
          <a:off x="460128" y="312440"/>
          <a:ext cx="5580684" cy="625205"/>
        </a:xfrm>
        <a:prstGeom prst="rect">
          <a:avLst/>
        </a:prstGeom>
        <a:solidFill>
          <a:srgbClr val="FFFFFF">
            <a:hueOff val="0"/>
            <a:satOff val="0"/>
            <a:lumOff val="0"/>
            <a:alphaOff val="0"/>
          </a:srgbClr>
        </a:solidFill>
        <a:ln w="12700" cap="flat" cmpd="sng" algn="ctr">
          <a:solidFill>
            <a:srgbClr val="421C7E">
              <a:shade val="80000"/>
              <a:hueOff val="0"/>
              <a:satOff val="0"/>
              <a:lumOff val="0"/>
              <a:alphaOff val="0"/>
            </a:srgbClr>
          </a:solidFill>
          <a:prstDash val="solid"/>
          <a:miter lim="800000"/>
        </a:ln>
        <a:effectLst/>
      </dgm:spPr>
      <dgm:t>
        <a:bodyPr/>
        <a:lstStyle/>
        <a:p>
          <a:r>
            <a:rPr lang="de-DE" dirty="0" smtClean="0">
              <a:solidFill>
                <a:srgbClr val="414141">
                  <a:hueOff val="0"/>
                  <a:satOff val="0"/>
                  <a:lumOff val="0"/>
                  <a:alphaOff val="0"/>
                </a:srgbClr>
              </a:solidFill>
              <a:latin typeface="Arial"/>
              <a:ea typeface="+mn-ea"/>
              <a:cs typeface="+mn-cs"/>
            </a:rPr>
            <a:t>anerkannte Flüchtlinge</a:t>
          </a:r>
          <a:endParaRPr lang="de-DE" dirty="0">
            <a:solidFill>
              <a:srgbClr val="414141">
                <a:hueOff val="0"/>
                <a:satOff val="0"/>
                <a:lumOff val="0"/>
                <a:alphaOff val="0"/>
              </a:srgbClr>
            </a:solidFill>
            <a:latin typeface="Arial"/>
            <a:ea typeface="+mn-ea"/>
            <a:cs typeface="+mn-cs"/>
          </a:endParaRPr>
        </a:p>
      </dgm:t>
    </dgm:pt>
    <dgm:pt modelId="{2EF990E4-BF06-4402-A104-B4E7224FC22F}" type="parTrans" cxnId="{7C727C53-E051-47BB-ACD8-FCBB7DC8BB9C}">
      <dgm:prSet/>
      <dgm:spPr/>
      <dgm:t>
        <a:bodyPr/>
        <a:lstStyle/>
        <a:p>
          <a:endParaRPr lang="de-DE"/>
        </a:p>
      </dgm:t>
    </dgm:pt>
    <dgm:pt modelId="{1071EE73-A236-4F2D-93A8-FCBB80FECCB5}" type="sibTrans" cxnId="{7C727C53-E051-47BB-ACD8-FCBB7DC8BB9C}">
      <dgm:prSet/>
      <dgm:spPr>
        <a:xfrm>
          <a:off x="-4594335" y="-704407"/>
          <a:ext cx="5472816" cy="5472816"/>
        </a:xfrm>
        <a:prstGeom prst="blockArc">
          <a:avLst>
            <a:gd name="adj1" fmla="val 18900000"/>
            <a:gd name="adj2" fmla="val 2700000"/>
            <a:gd name="adj3" fmla="val 395"/>
          </a:avLst>
        </a:prstGeom>
        <a:noFill/>
        <a:ln w="12700" cap="flat" cmpd="sng" algn="ctr">
          <a:solidFill>
            <a:srgbClr val="421C7E">
              <a:shade val="60000"/>
              <a:hueOff val="0"/>
              <a:satOff val="0"/>
              <a:lumOff val="0"/>
              <a:alphaOff val="0"/>
            </a:srgbClr>
          </a:solidFill>
          <a:prstDash val="solid"/>
          <a:miter lim="800000"/>
        </a:ln>
        <a:effectLst/>
      </dgm:spPr>
      <dgm:t>
        <a:bodyPr/>
        <a:lstStyle/>
        <a:p>
          <a:endParaRPr lang="de-DE"/>
        </a:p>
      </dgm:t>
    </dgm:pt>
    <dgm:pt modelId="{32BBEAC2-93A1-41EE-9677-3088892B33AD}">
      <dgm:prSet phldrT="[Text]"/>
      <dgm:spPr>
        <a:xfrm>
          <a:off x="818573" y="1250411"/>
          <a:ext cx="5222240" cy="625205"/>
        </a:xfrm>
        <a:prstGeom prst="rect">
          <a:avLst/>
        </a:prstGeom>
        <a:solidFill>
          <a:srgbClr val="FFFFFF">
            <a:hueOff val="0"/>
            <a:satOff val="0"/>
            <a:lumOff val="0"/>
            <a:alphaOff val="0"/>
          </a:srgbClr>
        </a:solidFill>
        <a:ln w="12700" cap="flat" cmpd="sng" algn="ctr">
          <a:solidFill>
            <a:srgbClr val="421C7E">
              <a:shade val="80000"/>
              <a:hueOff val="0"/>
              <a:satOff val="0"/>
              <a:lumOff val="0"/>
              <a:alphaOff val="0"/>
            </a:srgbClr>
          </a:solidFill>
          <a:prstDash val="solid"/>
          <a:miter lim="800000"/>
        </a:ln>
        <a:effectLst/>
      </dgm:spPr>
      <dgm:t>
        <a:bodyPr/>
        <a:lstStyle/>
        <a:p>
          <a:r>
            <a:rPr lang="de-DE" dirty="0" smtClean="0">
              <a:solidFill>
                <a:srgbClr val="414141">
                  <a:hueOff val="0"/>
                  <a:satOff val="0"/>
                  <a:lumOff val="0"/>
                  <a:alphaOff val="0"/>
                </a:srgbClr>
              </a:solidFill>
              <a:latin typeface="Arial"/>
              <a:ea typeface="+mn-ea"/>
              <a:cs typeface="+mn-cs"/>
            </a:rPr>
            <a:t>Asylbewerber ab dem 4. Monat des Aufenthaltes</a:t>
          </a:r>
          <a:endParaRPr lang="de-DE" dirty="0">
            <a:solidFill>
              <a:srgbClr val="414141">
                <a:hueOff val="0"/>
                <a:satOff val="0"/>
                <a:lumOff val="0"/>
                <a:alphaOff val="0"/>
              </a:srgbClr>
            </a:solidFill>
            <a:latin typeface="Arial"/>
            <a:ea typeface="+mn-ea"/>
            <a:cs typeface="+mn-cs"/>
          </a:endParaRPr>
        </a:p>
      </dgm:t>
    </dgm:pt>
    <dgm:pt modelId="{9E137424-E107-4D97-B9FB-07DD8B2134D1}" type="parTrans" cxnId="{39B26774-9556-4899-8E08-DFFD081717FE}">
      <dgm:prSet/>
      <dgm:spPr/>
      <dgm:t>
        <a:bodyPr/>
        <a:lstStyle/>
        <a:p>
          <a:endParaRPr lang="de-DE"/>
        </a:p>
      </dgm:t>
    </dgm:pt>
    <dgm:pt modelId="{8914A8DB-6CDE-4405-8BA0-0AAC6A538137}" type="sibTrans" cxnId="{39B26774-9556-4899-8E08-DFFD081717FE}">
      <dgm:prSet/>
      <dgm:spPr/>
      <dgm:t>
        <a:bodyPr/>
        <a:lstStyle/>
        <a:p>
          <a:endParaRPr lang="de-DE"/>
        </a:p>
      </dgm:t>
    </dgm:pt>
    <dgm:pt modelId="{77F2DBBB-9422-48EC-8902-99213004B016}">
      <dgm:prSet phldrT="[Text]"/>
      <dgm:spPr>
        <a:xfrm>
          <a:off x="818573" y="2188382"/>
          <a:ext cx="5222240" cy="625205"/>
        </a:xfrm>
        <a:prstGeom prst="rect">
          <a:avLst/>
        </a:prstGeom>
        <a:solidFill>
          <a:srgbClr val="FFFFFF">
            <a:hueOff val="0"/>
            <a:satOff val="0"/>
            <a:lumOff val="0"/>
            <a:alphaOff val="0"/>
          </a:srgbClr>
        </a:solidFill>
        <a:ln w="12700" cap="flat" cmpd="sng" algn="ctr">
          <a:solidFill>
            <a:srgbClr val="421C7E">
              <a:shade val="80000"/>
              <a:hueOff val="0"/>
              <a:satOff val="0"/>
              <a:lumOff val="0"/>
              <a:alphaOff val="0"/>
            </a:srgbClr>
          </a:solidFill>
          <a:prstDash val="solid"/>
          <a:miter lim="800000"/>
        </a:ln>
        <a:effectLst/>
      </dgm:spPr>
      <dgm:t>
        <a:bodyPr/>
        <a:lstStyle/>
        <a:p>
          <a:r>
            <a:rPr lang="de-DE" dirty="0" smtClean="0">
              <a:solidFill>
                <a:srgbClr val="414141">
                  <a:hueOff val="0"/>
                  <a:satOff val="0"/>
                  <a:lumOff val="0"/>
                  <a:alphaOff val="0"/>
                </a:srgbClr>
              </a:solidFill>
              <a:latin typeface="Arial"/>
              <a:ea typeface="+mn-ea"/>
              <a:cs typeface="+mn-cs"/>
            </a:rPr>
            <a:t>Geduldete</a:t>
          </a:r>
        </a:p>
      </dgm:t>
    </dgm:pt>
    <dgm:pt modelId="{FFB0D90D-4E33-40D3-A69D-A2CAF34A0A60}" type="parTrans" cxnId="{3F4A5260-E204-4765-83EA-746B6CC0CF51}">
      <dgm:prSet/>
      <dgm:spPr/>
      <dgm:t>
        <a:bodyPr/>
        <a:lstStyle/>
        <a:p>
          <a:endParaRPr lang="de-DE"/>
        </a:p>
      </dgm:t>
    </dgm:pt>
    <dgm:pt modelId="{380B1C8C-9CBC-4149-90F1-0D94B68F435E}" type="sibTrans" cxnId="{3F4A5260-E204-4765-83EA-746B6CC0CF51}">
      <dgm:prSet/>
      <dgm:spPr/>
      <dgm:t>
        <a:bodyPr/>
        <a:lstStyle/>
        <a:p>
          <a:endParaRPr lang="de-DE"/>
        </a:p>
      </dgm:t>
    </dgm:pt>
    <dgm:pt modelId="{45EBDC17-A16B-4D92-9231-0ADDC2A72AFF}">
      <dgm:prSet/>
      <dgm:spPr>
        <a:xfrm>
          <a:off x="460128" y="3126353"/>
          <a:ext cx="5580684" cy="625205"/>
        </a:xfrm>
        <a:prstGeom prst="rect">
          <a:avLst/>
        </a:prstGeom>
        <a:solidFill>
          <a:srgbClr val="C00000"/>
        </a:solidFill>
        <a:ln w="12700" cap="flat" cmpd="sng" algn="ctr">
          <a:solidFill>
            <a:srgbClr val="C00000"/>
          </a:solidFill>
          <a:prstDash val="solid"/>
          <a:miter lim="800000"/>
        </a:ln>
        <a:effectLst/>
      </dgm:spPr>
      <dgm:t>
        <a:bodyPr/>
        <a:lstStyle/>
        <a:p>
          <a:r>
            <a:rPr lang="de-DE" dirty="0" smtClean="0">
              <a:solidFill>
                <a:srgbClr val="FFFFFF"/>
              </a:solidFill>
              <a:latin typeface="Arial"/>
              <a:ea typeface="+mn-ea"/>
              <a:cs typeface="+mn-cs"/>
            </a:rPr>
            <a:t>Personen aus sicheren Herkunftsstaaten, deren Asylantrag nach dem 31. August 2015 gestellt wurde, dürfen nicht beschäftigt werden.</a:t>
          </a:r>
          <a:endParaRPr lang="de-DE" dirty="0">
            <a:solidFill>
              <a:srgbClr val="FFFFFF"/>
            </a:solidFill>
            <a:latin typeface="Arial"/>
            <a:ea typeface="+mn-ea"/>
            <a:cs typeface="+mn-cs"/>
          </a:endParaRPr>
        </a:p>
      </dgm:t>
    </dgm:pt>
    <dgm:pt modelId="{EECB29CC-5697-444C-91EC-6AB7EDEBED1C}" type="parTrans" cxnId="{8F985606-78A3-451F-B295-A60BFE35DEEF}">
      <dgm:prSet/>
      <dgm:spPr/>
      <dgm:t>
        <a:bodyPr/>
        <a:lstStyle/>
        <a:p>
          <a:endParaRPr lang="de-DE"/>
        </a:p>
      </dgm:t>
    </dgm:pt>
    <dgm:pt modelId="{14EF5502-6909-4F35-8638-5AA4EFD3C808}" type="sibTrans" cxnId="{8F985606-78A3-451F-B295-A60BFE35DEEF}">
      <dgm:prSet/>
      <dgm:spPr/>
      <dgm:t>
        <a:bodyPr/>
        <a:lstStyle/>
        <a:p>
          <a:endParaRPr lang="de-DE"/>
        </a:p>
      </dgm:t>
    </dgm:pt>
    <dgm:pt modelId="{58BF987C-15BE-4E14-946A-1516EFD029C9}" type="pres">
      <dgm:prSet presAssocID="{B94828B5-52FB-4AE4-8755-2F66F185C86A}" presName="Name0" presStyleCnt="0">
        <dgm:presLayoutVars>
          <dgm:chMax val="7"/>
          <dgm:chPref val="7"/>
          <dgm:dir/>
        </dgm:presLayoutVars>
      </dgm:prSet>
      <dgm:spPr/>
      <dgm:t>
        <a:bodyPr/>
        <a:lstStyle/>
        <a:p>
          <a:endParaRPr lang="de-DE"/>
        </a:p>
      </dgm:t>
    </dgm:pt>
    <dgm:pt modelId="{E3B4EFC6-0104-4428-A19A-65F582F7AF4E}" type="pres">
      <dgm:prSet presAssocID="{B94828B5-52FB-4AE4-8755-2F66F185C86A}" presName="Name1" presStyleCnt="0"/>
      <dgm:spPr/>
    </dgm:pt>
    <dgm:pt modelId="{A3F0F2B6-F0A6-4853-8F51-D4A4F67D7DF6}" type="pres">
      <dgm:prSet presAssocID="{B94828B5-52FB-4AE4-8755-2F66F185C86A}" presName="cycle" presStyleCnt="0"/>
      <dgm:spPr/>
    </dgm:pt>
    <dgm:pt modelId="{ADDCAC0B-E9DA-45AF-86B5-010D4844605D}" type="pres">
      <dgm:prSet presAssocID="{B94828B5-52FB-4AE4-8755-2F66F185C86A}" presName="srcNode" presStyleLbl="node1" presStyleIdx="0" presStyleCnt="4"/>
      <dgm:spPr/>
    </dgm:pt>
    <dgm:pt modelId="{26530107-C95E-46B7-BF04-DBF63F049391}" type="pres">
      <dgm:prSet presAssocID="{B94828B5-52FB-4AE4-8755-2F66F185C86A}" presName="conn" presStyleLbl="parChTrans1D2" presStyleIdx="0" presStyleCnt="1"/>
      <dgm:spPr/>
      <dgm:t>
        <a:bodyPr/>
        <a:lstStyle/>
        <a:p>
          <a:endParaRPr lang="de-DE"/>
        </a:p>
      </dgm:t>
    </dgm:pt>
    <dgm:pt modelId="{619FE5ED-8F5C-4BCB-9C23-B49BE8A4EC6A}" type="pres">
      <dgm:prSet presAssocID="{B94828B5-52FB-4AE4-8755-2F66F185C86A}" presName="extraNode" presStyleLbl="node1" presStyleIdx="0" presStyleCnt="4"/>
      <dgm:spPr/>
    </dgm:pt>
    <dgm:pt modelId="{8372950B-4563-4EE7-B4DC-A5D38E1150DD}" type="pres">
      <dgm:prSet presAssocID="{B94828B5-52FB-4AE4-8755-2F66F185C86A}" presName="dstNode" presStyleLbl="node1" presStyleIdx="0" presStyleCnt="4"/>
      <dgm:spPr/>
    </dgm:pt>
    <dgm:pt modelId="{FA275487-21BF-4834-A47A-BC309EE690C4}" type="pres">
      <dgm:prSet presAssocID="{812195BE-F744-4681-972E-89B2F6C8EA17}" presName="text_1" presStyleLbl="node1" presStyleIdx="0" presStyleCnt="4">
        <dgm:presLayoutVars>
          <dgm:bulletEnabled val="1"/>
        </dgm:presLayoutVars>
      </dgm:prSet>
      <dgm:spPr/>
      <dgm:t>
        <a:bodyPr/>
        <a:lstStyle/>
        <a:p>
          <a:endParaRPr lang="de-DE"/>
        </a:p>
      </dgm:t>
    </dgm:pt>
    <dgm:pt modelId="{67001B9B-348C-4A3C-8A53-878286CFBBD2}" type="pres">
      <dgm:prSet presAssocID="{812195BE-F744-4681-972E-89B2F6C8EA17}" presName="accent_1" presStyleCnt="0"/>
      <dgm:spPr/>
    </dgm:pt>
    <dgm:pt modelId="{ECDA68E2-2E39-4B7B-BF9B-BFA2594FDD2D}" type="pres">
      <dgm:prSet presAssocID="{812195BE-F744-4681-972E-89B2F6C8EA17}" presName="accentRepeatNode" presStyleLbl="solidFgAcc1" presStyleIdx="0" presStyleCnt="4"/>
      <dgm:spPr>
        <a:xfrm>
          <a:off x="69375" y="234289"/>
          <a:ext cx="781507" cy="781507"/>
        </a:xfrm>
        <a:prstGeom prst="ellipse">
          <a:avLst/>
        </a:prstGeom>
        <a:solidFill>
          <a:srgbClr val="FFFFFF">
            <a:hueOff val="0"/>
            <a:satOff val="0"/>
            <a:lumOff val="0"/>
            <a:alphaOff val="0"/>
          </a:srgbClr>
        </a:solidFill>
        <a:ln w="12700" cap="flat" cmpd="sng" algn="ctr">
          <a:solidFill>
            <a:srgbClr val="421C7E">
              <a:hueOff val="0"/>
              <a:satOff val="0"/>
              <a:lumOff val="0"/>
              <a:alphaOff val="0"/>
            </a:srgbClr>
          </a:solidFill>
          <a:prstDash val="solid"/>
          <a:miter lim="800000"/>
        </a:ln>
        <a:effectLst/>
      </dgm:spPr>
      <dgm:t>
        <a:bodyPr/>
        <a:lstStyle/>
        <a:p>
          <a:endParaRPr lang="de-DE"/>
        </a:p>
      </dgm:t>
    </dgm:pt>
    <dgm:pt modelId="{29C0E835-FF6E-469D-8679-EEAE855472A8}" type="pres">
      <dgm:prSet presAssocID="{32BBEAC2-93A1-41EE-9677-3088892B33AD}" presName="text_2" presStyleLbl="node1" presStyleIdx="1" presStyleCnt="4">
        <dgm:presLayoutVars>
          <dgm:bulletEnabled val="1"/>
        </dgm:presLayoutVars>
      </dgm:prSet>
      <dgm:spPr/>
      <dgm:t>
        <a:bodyPr/>
        <a:lstStyle/>
        <a:p>
          <a:endParaRPr lang="de-DE"/>
        </a:p>
      </dgm:t>
    </dgm:pt>
    <dgm:pt modelId="{0476E1B2-61DD-468C-AD26-715CF45E0695}" type="pres">
      <dgm:prSet presAssocID="{32BBEAC2-93A1-41EE-9677-3088892B33AD}" presName="accent_2" presStyleCnt="0"/>
      <dgm:spPr/>
    </dgm:pt>
    <dgm:pt modelId="{85E353CD-48AD-42D3-8D97-B17D98BBD579}" type="pres">
      <dgm:prSet presAssocID="{32BBEAC2-93A1-41EE-9677-3088892B33AD}" presName="accentRepeatNode" presStyleLbl="solidFgAcc1" presStyleIdx="1" presStyleCnt="4"/>
      <dgm:spPr>
        <a:xfrm>
          <a:off x="427819" y="1172260"/>
          <a:ext cx="781507" cy="781507"/>
        </a:xfrm>
        <a:prstGeom prst="ellipse">
          <a:avLst/>
        </a:prstGeom>
        <a:solidFill>
          <a:srgbClr val="FFFFFF">
            <a:hueOff val="0"/>
            <a:satOff val="0"/>
            <a:lumOff val="0"/>
            <a:alphaOff val="0"/>
          </a:srgbClr>
        </a:solidFill>
        <a:ln w="12700" cap="flat" cmpd="sng" algn="ctr">
          <a:solidFill>
            <a:srgbClr val="421C7E">
              <a:hueOff val="0"/>
              <a:satOff val="0"/>
              <a:lumOff val="0"/>
              <a:alphaOff val="0"/>
            </a:srgbClr>
          </a:solidFill>
          <a:prstDash val="solid"/>
          <a:miter lim="800000"/>
        </a:ln>
        <a:effectLst/>
      </dgm:spPr>
      <dgm:t>
        <a:bodyPr/>
        <a:lstStyle/>
        <a:p>
          <a:endParaRPr lang="de-DE"/>
        </a:p>
      </dgm:t>
    </dgm:pt>
    <dgm:pt modelId="{93E4C03F-5C91-4C43-84BA-CA59084F6B90}" type="pres">
      <dgm:prSet presAssocID="{77F2DBBB-9422-48EC-8902-99213004B016}" presName="text_3" presStyleLbl="node1" presStyleIdx="2" presStyleCnt="4">
        <dgm:presLayoutVars>
          <dgm:bulletEnabled val="1"/>
        </dgm:presLayoutVars>
      </dgm:prSet>
      <dgm:spPr/>
      <dgm:t>
        <a:bodyPr/>
        <a:lstStyle/>
        <a:p>
          <a:endParaRPr lang="de-DE"/>
        </a:p>
      </dgm:t>
    </dgm:pt>
    <dgm:pt modelId="{66ACFCF6-4EB6-4F68-8E7F-4CD435ED78EC}" type="pres">
      <dgm:prSet presAssocID="{77F2DBBB-9422-48EC-8902-99213004B016}" presName="accent_3" presStyleCnt="0"/>
      <dgm:spPr/>
    </dgm:pt>
    <dgm:pt modelId="{C32EECDF-0F59-45CE-9D9C-C56CCC18106A}" type="pres">
      <dgm:prSet presAssocID="{77F2DBBB-9422-48EC-8902-99213004B016}" presName="accentRepeatNode" presStyleLbl="solidFgAcc1" presStyleIdx="2" presStyleCnt="4"/>
      <dgm:spPr>
        <a:xfrm>
          <a:off x="427819" y="2110232"/>
          <a:ext cx="781507" cy="781507"/>
        </a:xfrm>
        <a:prstGeom prst="ellipse">
          <a:avLst/>
        </a:prstGeom>
        <a:solidFill>
          <a:srgbClr val="FFFFFF">
            <a:hueOff val="0"/>
            <a:satOff val="0"/>
            <a:lumOff val="0"/>
            <a:alphaOff val="0"/>
          </a:srgbClr>
        </a:solidFill>
        <a:ln w="12700" cap="flat" cmpd="sng" algn="ctr">
          <a:solidFill>
            <a:srgbClr val="421C7E">
              <a:hueOff val="0"/>
              <a:satOff val="0"/>
              <a:lumOff val="0"/>
              <a:alphaOff val="0"/>
            </a:srgbClr>
          </a:solidFill>
          <a:prstDash val="solid"/>
          <a:miter lim="800000"/>
        </a:ln>
        <a:effectLst/>
      </dgm:spPr>
      <dgm:t>
        <a:bodyPr/>
        <a:lstStyle/>
        <a:p>
          <a:endParaRPr lang="de-DE"/>
        </a:p>
      </dgm:t>
    </dgm:pt>
    <dgm:pt modelId="{11265A47-7AEC-4269-ACE5-9A8C0DD56529}" type="pres">
      <dgm:prSet presAssocID="{45EBDC17-A16B-4D92-9231-0ADDC2A72AFF}" presName="text_4" presStyleLbl="node1" presStyleIdx="3" presStyleCnt="4">
        <dgm:presLayoutVars>
          <dgm:bulletEnabled val="1"/>
        </dgm:presLayoutVars>
      </dgm:prSet>
      <dgm:spPr/>
      <dgm:t>
        <a:bodyPr/>
        <a:lstStyle/>
        <a:p>
          <a:endParaRPr lang="de-DE"/>
        </a:p>
      </dgm:t>
    </dgm:pt>
    <dgm:pt modelId="{DB7A2808-E2CC-4895-A645-07B2A863B748}" type="pres">
      <dgm:prSet presAssocID="{45EBDC17-A16B-4D92-9231-0ADDC2A72AFF}" presName="accent_4" presStyleCnt="0"/>
      <dgm:spPr/>
    </dgm:pt>
    <dgm:pt modelId="{2F0885B6-67A9-48F3-9C33-6CF67D73071D}" type="pres">
      <dgm:prSet presAssocID="{45EBDC17-A16B-4D92-9231-0ADDC2A72AFF}" presName="accentRepeatNode" presStyleLbl="solidFgAcc1" presStyleIdx="3" presStyleCnt="4"/>
      <dgm:spPr>
        <a:xfrm>
          <a:off x="69375" y="3048203"/>
          <a:ext cx="781507" cy="781507"/>
        </a:xfrm>
        <a:prstGeom prst="ellipse">
          <a:avLst/>
        </a:prstGeom>
        <a:solidFill>
          <a:srgbClr val="FFFFFF">
            <a:hueOff val="0"/>
            <a:satOff val="0"/>
            <a:lumOff val="0"/>
            <a:alphaOff val="0"/>
          </a:srgbClr>
        </a:solidFill>
        <a:ln w="12700" cap="flat" cmpd="sng" algn="ctr">
          <a:solidFill>
            <a:srgbClr val="421C7E">
              <a:hueOff val="0"/>
              <a:satOff val="0"/>
              <a:lumOff val="0"/>
              <a:alphaOff val="0"/>
            </a:srgbClr>
          </a:solidFill>
          <a:prstDash val="solid"/>
          <a:miter lim="800000"/>
        </a:ln>
        <a:effectLst/>
      </dgm:spPr>
      <dgm:t>
        <a:bodyPr/>
        <a:lstStyle/>
        <a:p>
          <a:endParaRPr lang="de-DE"/>
        </a:p>
      </dgm:t>
    </dgm:pt>
  </dgm:ptLst>
  <dgm:cxnLst>
    <dgm:cxn modelId="{7C727C53-E051-47BB-ACD8-FCBB7DC8BB9C}" srcId="{B94828B5-52FB-4AE4-8755-2F66F185C86A}" destId="{812195BE-F744-4681-972E-89B2F6C8EA17}" srcOrd="0" destOrd="0" parTransId="{2EF990E4-BF06-4402-A104-B4E7224FC22F}" sibTransId="{1071EE73-A236-4F2D-93A8-FCBB80FECCB5}"/>
    <dgm:cxn modelId="{D0146B64-C348-4593-9FEF-AF36557B61D5}" type="presOf" srcId="{77F2DBBB-9422-48EC-8902-99213004B016}" destId="{93E4C03F-5C91-4C43-84BA-CA59084F6B90}" srcOrd="0" destOrd="0" presId="urn:microsoft.com/office/officeart/2008/layout/VerticalCurvedList"/>
    <dgm:cxn modelId="{3F4A5260-E204-4765-83EA-746B6CC0CF51}" srcId="{B94828B5-52FB-4AE4-8755-2F66F185C86A}" destId="{77F2DBBB-9422-48EC-8902-99213004B016}" srcOrd="2" destOrd="0" parTransId="{FFB0D90D-4E33-40D3-A69D-A2CAF34A0A60}" sibTransId="{380B1C8C-9CBC-4149-90F1-0D94B68F435E}"/>
    <dgm:cxn modelId="{0AC6C036-A776-4958-8129-96F297AA6AC4}" type="presOf" srcId="{32BBEAC2-93A1-41EE-9677-3088892B33AD}" destId="{29C0E835-FF6E-469D-8679-EEAE855472A8}" srcOrd="0" destOrd="0" presId="urn:microsoft.com/office/officeart/2008/layout/VerticalCurvedList"/>
    <dgm:cxn modelId="{88F3D1E0-9ABF-4BCD-B596-DF5DA939BD40}" type="presOf" srcId="{812195BE-F744-4681-972E-89B2F6C8EA17}" destId="{FA275487-21BF-4834-A47A-BC309EE690C4}" srcOrd="0" destOrd="0" presId="urn:microsoft.com/office/officeart/2008/layout/VerticalCurvedList"/>
    <dgm:cxn modelId="{39B26774-9556-4899-8E08-DFFD081717FE}" srcId="{B94828B5-52FB-4AE4-8755-2F66F185C86A}" destId="{32BBEAC2-93A1-41EE-9677-3088892B33AD}" srcOrd="1" destOrd="0" parTransId="{9E137424-E107-4D97-B9FB-07DD8B2134D1}" sibTransId="{8914A8DB-6CDE-4405-8BA0-0AAC6A538137}"/>
    <dgm:cxn modelId="{9FCAF23B-325E-4AF7-9B53-D52441EC5E82}" type="presOf" srcId="{45EBDC17-A16B-4D92-9231-0ADDC2A72AFF}" destId="{11265A47-7AEC-4269-ACE5-9A8C0DD56529}" srcOrd="0" destOrd="0" presId="urn:microsoft.com/office/officeart/2008/layout/VerticalCurvedList"/>
    <dgm:cxn modelId="{3DFFE990-4DA9-4F43-A110-714CFE82FEE9}" type="presOf" srcId="{1071EE73-A236-4F2D-93A8-FCBB80FECCB5}" destId="{26530107-C95E-46B7-BF04-DBF63F049391}" srcOrd="0" destOrd="0" presId="urn:microsoft.com/office/officeart/2008/layout/VerticalCurvedList"/>
    <dgm:cxn modelId="{8F985606-78A3-451F-B295-A60BFE35DEEF}" srcId="{B94828B5-52FB-4AE4-8755-2F66F185C86A}" destId="{45EBDC17-A16B-4D92-9231-0ADDC2A72AFF}" srcOrd="3" destOrd="0" parTransId="{EECB29CC-5697-444C-91EC-6AB7EDEBED1C}" sibTransId="{14EF5502-6909-4F35-8638-5AA4EFD3C808}"/>
    <dgm:cxn modelId="{17190320-9D15-4701-8D8F-024BA400662B}" type="presOf" srcId="{B94828B5-52FB-4AE4-8755-2F66F185C86A}" destId="{58BF987C-15BE-4E14-946A-1516EFD029C9}" srcOrd="0" destOrd="0" presId="urn:microsoft.com/office/officeart/2008/layout/VerticalCurvedList"/>
    <dgm:cxn modelId="{68DB81E3-CA64-4699-A18D-26337468E0BA}" type="presParOf" srcId="{58BF987C-15BE-4E14-946A-1516EFD029C9}" destId="{E3B4EFC6-0104-4428-A19A-65F582F7AF4E}" srcOrd="0" destOrd="0" presId="urn:microsoft.com/office/officeart/2008/layout/VerticalCurvedList"/>
    <dgm:cxn modelId="{B1261F6F-C6CA-49BE-8914-C12A72569031}" type="presParOf" srcId="{E3B4EFC6-0104-4428-A19A-65F582F7AF4E}" destId="{A3F0F2B6-F0A6-4853-8F51-D4A4F67D7DF6}" srcOrd="0" destOrd="0" presId="urn:microsoft.com/office/officeart/2008/layout/VerticalCurvedList"/>
    <dgm:cxn modelId="{2E08F91C-7910-405A-8E0D-448E5EE7E854}" type="presParOf" srcId="{A3F0F2B6-F0A6-4853-8F51-D4A4F67D7DF6}" destId="{ADDCAC0B-E9DA-45AF-86B5-010D4844605D}" srcOrd="0" destOrd="0" presId="urn:microsoft.com/office/officeart/2008/layout/VerticalCurvedList"/>
    <dgm:cxn modelId="{CA1F03A9-272B-46DC-B6A5-0E549F5CF0CF}" type="presParOf" srcId="{A3F0F2B6-F0A6-4853-8F51-D4A4F67D7DF6}" destId="{26530107-C95E-46B7-BF04-DBF63F049391}" srcOrd="1" destOrd="0" presId="urn:microsoft.com/office/officeart/2008/layout/VerticalCurvedList"/>
    <dgm:cxn modelId="{074A34B7-30A4-4706-8C13-ACD08F6D263A}" type="presParOf" srcId="{A3F0F2B6-F0A6-4853-8F51-D4A4F67D7DF6}" destId="{619FE5ED-8F5C-4BCB-9C23-B49BE8A4EC6A}" srcOrd="2" destOrd="0" presId="urn:microsoft.com/office/officeart/2008/layout/VerticalCurvedList"/>
    <dgm:cxn modelId="{A182238B-99FB-48CB-8C5B-F197D458562E}" type="presParOf" srcId="{A3F0F2B6-F0A6-4853-8F51-D4A4F67D7DF6}" destId="{8372950B-4563-4EE7-B4DC-A5D38E1150DD}" srcOrd="3" destOrd="0" presId="urn:microsoft.com/office/officeart/2008/layout/VerticalCurvedList"/>
    <dgm:cxn modelId="{91DF5BFA-D10B-4D77-B8B7-D94FA128974C}" type="presParOf" srcId="{E3B4EFC6-0104-4428-A19A-65F582F7AF4E}" destId="{FA275487-21BF-4834-A47A-BC309EE690C4}" srcOrd="1" destOrd="0" presId="urn:microsoft.com/office/officeart/2008/layout/VerticalCurvedList"/>
    <dgm:cxn modelId="{F6AF1366-779A-40BA-BB94-EA16F1E129E8}" type="presParOf" srcId="{E3B4EFC6-0104-4428-A19A-65F582F7AF4E}" destId="{67001B9B-348C-4A3C-8A53-878286CFBBD2}" srcOrd="2" destOrd="0" presId="urn:microsoft.com/office/officeart/2008/layout/VerticalCurvedList"/>
    <dgm:cxn modelId="{69B930A4-9308-4B9B-8FDB-FBD7B634724C}" type="presParOf" srcId="{67001B9B-348C-4A3C-8A53-878286CFBBD2}" destId="{ECDA68E2-2E39-4B7B-BF9B-BFA2594FDD2D}" srcOrd="0" destOrd="0" presId="urn:microsoft.com/office/officeart/2008/layout/VerticalCurvedList"/>
    <dgm:cxn modelId="{EDF3914F-A881-41A0-AF8A-D6B363652638}" type="presParOf" srcId="{E3B4EFC6-0104-4428-A19A-65F582F7AF4E}" destId="{29C0E835-FF6E-469D-8679-EEAE855472A8}" srcOrd="3" destOrd="0" presId="urn:microsoft.com/office/officeart/2008/layout/VerticalCurvedList"/>
    <dgm:cxn modelId="{FB19675C-B855-4C0F-816F-DD080F680B83}" type="presParOf" srcId="{E3B4EFC6-0104-4428-A19A-65F582F7AF4E}" destId="{0476E1B2-61DD-468C-AD26-715CF45E0695}" srcOrd="4" destOrd="0" presId="urn:microsoft.com/office/officeart/2008/layout/VerticalCurvedList"/>
    <dgm:cxn modelId="{A3F0609D-603B-464A-9142-D6B1269920C7}" type="presParOf" srcId="{0476E1B2-61DD-468C-AD26-715CF45E0695}" destId="{85E353CD-48AD-42D3-8D97-B17D98BBD579}" srcOrd="0" destOrd="0" presId="urn:microsoft.com/office/officeart/2008/layout/VerticalCurvedList"/>
    <dgm:cxn modelId="{86A9ACFA-89B7-4E90-B163-4A025BDEF837}" type="presParOf" srcId="{E3B4EFC6-0104-4428-A19A-65F582F7AF4E}" destId="{93E4C03F-5C91-4C43-84BA-CA59084F6B90}" srcOrd="5" destOrd="0" presId="urn:microsoft.com/office/officeart/2008/layout/VerticalCurvedList"/>
    <dgm:cxn modelId="{152A817C-DD7D-4F40-B019-BAE29008C1A6}" type="presParOf" srcId="{E3B4EFC6-0104-4428-A19A-65F582F7AF4E}" destId="{66ACFCF6-4EB6-4F68-8E7F-4CD435ED78EC}" srcOrd="6" destOrd="0" presId="urn:microsoft.com/office/officeart/2008/layout/VerticalCurvedList"/>
    <dgm:cxn modelId="{7C47A182-5862-4F63-A2E0-872C7A298819}" type="presParOf" srcId="{66ACFCF6-4EB6-4F68-8E7F-4CD435ED78EC}" destId="{C32EECDF-0F59-45CE-9D9C-C56CCC18106A}" srcOrd="0" destOrd="0" presId="urn:microsoft.com/office/officeart/2008/layout/VerticalCurvedList"/>
    <dgm:cxn modelId="{858E2504-16F0-4D02-AE5F-BBDEB479F0FA}" type="presParOf" srcId="{E3B4EFC6-0104-4428-A19A-65F582F7AF4E}" destId="{11265A47-7AEC-4269-ACE5-9A8C0DD56529}" srcOrd="7" destOrd="0" presId="urn:microsoft.com/office/officeart/2008/layout/VerticalCurvedList"/>
    <dgm:cxn modelId="{BE5477B4-973D-463A-A921-F0DF58B969D5}" type="presParOf" srcId="{E3B4EFC6-0104-4428-A19A-65F582F7AF4E}" destId="{DB7A2808-E2CC-4895-A645-07B2A863B748}" srcOrd="8" destOrd="0" presId="urn:microsoft.com/office/officeart/2008/layout/VerticalCurvedList"/>
    <dgm:cxn modelId="{0DAB2224-A936-433D-9338-23F8F07DA56B}" type="presParOf" srcId="{DB7A2808-E2CC-4895-A645-07B2A863B748}" destId="{2F0885B6-67A9-48F3-9C33-6CF67D73071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5E6245-4B40-4926-8007-9E977F6F00AF}" type="doc">
      <dgm:prSet loTypeId="urn:microsoft.com/office/officeart/2008/layout/AlternatingHexagons" loCatId="list" qsTypeId="urn:microsoft.com/office/officeart/2005/8/quickstyle/simple1" qsCatId="simple" csTypeId="urn:microsoft.com/office/officeart/2005/8/colors/accent6_1" csCatId="accent6" phldr="1"/>
      <dgm:spPr/>
      <dgm:t>
        <a:bodyPr/>
        <a:lstStyle/>
        <a:p>
          <a:endParaRPr lang="de-DE"/>
        </a:p>
      </dgm:t>
    </dgm:pt>
    <dgm:pt modelId="{D441071B-641E-4803-8E57-EBB558DBAA71}">
      <dgm:prSet phldrT="[Text]" custT="1"/>
      <dgm:spPr/>
      <dgm:t>
        <a:bodyPr/>
        <a:lstStyle/>
        <a:p>
          <a:r>
            <a:rPr lang="de-DE" sz="1200" dirty="0" err="1" smtClean="0">
              <a:latin typeface="Arial" panose="020B0604020202020204" pitchFamily="34" charset="0"/>
              <a:cs typeface="Arial" panose="020B0604020202020204" pitchFamily="34" charset="0"/>
            </a:rPr>
            <a:t>PerjuF</a:t>
          </a:r>
          <a:r>
            <a:rPr lang="de-DE" sz="1200" dirty="0" smtClean="0">
              <a:latin typeface="Arial" panose="020B0604020202020204" pitchFamily="34" charset="0"/>
              <a:cs typeface="Arial" panose="020B0604020202020204" pitchFamily="34" charset="0"/>
            </a:rPr>
            <a:t> – Perspektiven für junge Flüchtlinge (BA)</a:t>
          </a:r>
          <a:endParaRPr lang="de-DE" sz="1200" dirty="0">
            <a:latin typeface="Arial" panose="020B0604020202020204" pitchFamily="34" charset="0"/>
            <a:cs typeface="Arial" panose="020B0604020202020204" pitchFamily="34" charset="0"/>
          </a:endParaRPr>
        </a:p>
      </dgm:t>
    </dgm:pt>
    <dgm:pt modelId="{304701B7-B904-43F2-A2CF-59DA7B0CAD1B}" type="parTrans" cxnId="{CC891B2F-3E67-4E9D-95C0-46A0DB167B93}">
      <dgm:prSet/>
      <dgm:spPr/>
      <dgm:t>
        <a:bodyPr/>
        <a:lstStyle/>
        <a:p>
          <a:endParaRPr lang="de-DE" sz="1200">
            <a:latin typeface="Arial" panose="020B0604020202020204" pitchFamily="34" charset="0"/>
            <a:cs typeface="Arial" panose="020B0604020202020204" pitchFamily="34" charset="0"/>
          </a:endParaRPr>
        </a:p>
      </dgm:t>
    </dgm:pt>
    <dgm:pt modelId="{5469F01C-E421-46F6-8ED3-E95B8CDD591A}" type="sibTrans" cxnId="{CC891B2F-3E67-4E9D-95C0-46A0DB167B93}">
      <dgm:prSet custT="1"/>
      <dgm:spPr/>
      <dgm:t>
        <a:bodyPr/>
        <a:lstStyle/>
        <a:p>
          <a:endParaRPr lang="de-DE" sz="1200">
            <a:latin typeface="Arial" panose="020B0604020202020204" pitchFamily="34" charset="0"/>
            <a:cs typeface="Arial" panose="020B0604020202020204" pitchFamily="34" charset="0"/>
          </a:endParaRPr>
        </a:p>
      </dgm:t>
    </dgm:pt>
    <dgm:pt modelId="{D92BF99C-A627-431E-902B-4DB5DC3E22BF}">
      <dgm:prSet phldrT="[Text]" phldr="1" custT="1"/>
      <dgm:spPr/>
      <dgm:t>
        <a:bodyPr/>
        <a:lstStyle/>
        <a:p>
          <a:endParaRPr lang="de-DE" sz="1200" dirty="0">
            <a:latin typeface="Arial" panose="020B0604020202020204" pitchFamily="34" charset="0"/>
            <a:cs typeface="Arial" panose="020B0604020202020204" pitchFamily="34" charset="0"/>
          </a:endParaRPr>
        </a:p>
      </dgm:t>
    </dgm:pt>
    <dgm:pt modelId="{9672D87B-3908-4FCE-9BBF-FBFE158DFE33}" type="parTrans" cxnId="{E3474194-A952-442F-8F65-E0B1E71919FD}">
      <dgm:prSet/>
      <dgm:spPr/>
      <dgm:t>
        <a:bodyPr/>
        <a:lstStyle/>
        <a:p>
          <a:endParaRPr lang="de-DE" sz="1200">
            <a:latin typeface="Arial" panose="020B0604020202020204" pitchFamily="34" charset="0"/>
            <a:cs typeface="Arial" panose="020B0604020202020204" pitchFamily="34" charset="0"/>
          </a:endParaRPr>
        </a:p>
      </dgm:t>
    </dgm:pt>
    <dgm:pt modelId="{35E6BF96-7862-417A-9BBA-63D79D549ED3}" type="sibTrans" cxnId="{E3474194-A952-442F-8F65-E0B1E71919FD}">
      <dgm:prSet/>
      <dgm:spPr/>
      <dgm:t>
        <a:bodyPr/>
        <a:lstStyle/>
        <a:p>
          <a:endParaRPr lang="de-DE" sz="1200">
            <a:latin typeface="Arial" panose="020B0604020202020204" pitchFamily="34" charset="0"/>
            <a:cs typeface="Arial" panose="020B0604020202020204" pitchFamily="34" charset="0"/>
          </a:endParaRPr>
        </a:p>
      </dgm:t>
    </dgm:pt>
    <dgm:pt modelId="{62146F8A-3744-4D3B-8987-3274F1E7F503}">
      <dgm:prSet phldrT="[Text]" custT="1"/>
      <dgm:spPr/>
      <dgm:t>
        <a:bodyPr/>
        <a:lstStyle/>
        <a:p>
          <a:r>
            <a:rPr lang="de-DE" sz="1200" dirty="0" err="1" smtClean="0">
              <a:latin typeface="Arial" panose="020B0604020202020204" pitchFamily="34" charset="0"/>
              <a:cs typeface="Arial" panose="020B0604020202020204" pitchFamily="34" charset="0"/>
            </a:rPr>
            <a:t>PerjuF</a:t>
          </a:r>
          <a:r>
            <a:rPr lang="de-DE" sz="1200" dirty="0" smtClean="0">
              <a:latin typeface="Arial" panose="020B0604020202020204" pitchFamily="34" charset="0"/>
              <a:cs typeface="Arial" panose="020B0604020202020204" pitchFamily="34" charset="0"/>
            </a:rPr>
            <a:t>-H</a:t>
          </a:r>
        </a:p>
        <a:p>
          <a:r>
            <a:rPr lang="de-DE" sz="1200" dirty="0" smtClean="0">
              <a:effectLst/>
              <a:latin typeface="Arial" panose="020B0604020202020204" pitchFamily="34" charset="0"/>
              <a:ea typeface="Calibri" panose="020F0502020204030204" pitchFamily="34" charset="0"/>
              <a:cs typeface="Arial" panose="020B0604020202020204" pitchFamily="34" charset="0"/>
            </a:rPr>
            <a:t>Perspektiven für Flüchtlinge im Handwerk (BA)</a:t>
          </a:r>
          <a:endParaRPr lang="de-DE" sz="1200" dirty="0">
            <a:latin typeface="Arial" panose="020B0604020202020204" pitchFamily="34" charset="0"/>
            <a:cs typeface="Arial" panose="020B0604020202020204" pitchFamily="34" charset="0"/>
          </a:endParaRPr>
        </a:p>
      </dgm:t>
    </dgm:pt>
    <dgm:pt modelId="{14FD04F2-19A0-474C-A755-4EAA9C7E57CA}" type="parTrans" cxnId="{C022A764-0A4F-4BCC-B9D0-1B3E87EA2D06}">
      <dgm:prSet/>
      <dgm:spPr/>
      <dgm:t>
        <a:bodyPr/>
        <a:lstStyle/>
        <a:p>
          <a:endParaRPr lang="de-DE" sz="1200">
            <a:latin typeface="Arial" panose="020B0604020202020204" pitchFamily="34" charset="0"/>
            <a:cs typeface="Arial" panose="020B0604020202020204" pitchFamily="34" charset="0"/>
          </a:endParaRPr>
        </a:p>
      </dgm:t>
    </dgm:pt>
    <dgm:pt modelId="{49ECBC77-8548-4553-89CC-683848455D3A}" type="sibTrans" cxnId="{C022A764-0A4F-4BCC-B9D0-1B3E87EA2D06}">
      <dgm:prSet custT="1"/>
      <dgm:spPr/>
      <dgm:t>
        <a:bodyPr/>
        <a:lstStyle/>
        <a:p>
          <a:endParaRPr lang="de-DE" sz="1200" dirty="0">
            <a:latin typeface="Arial" panose="020B0604020202020204" pitchFamily="34" charset="0"/>
            <a:cs typeface="Arial" panose="020B0604020202020204" pitchFamily="34" charset="0"/>
          </a:endParaRPr>
        </a:p>
      </dgm:t>
    </dgm:pt>
    <dgm:pt modelId="{38C9AAF0-EB66-48FE-AE73-DE4DB1DFE558}">
      <dgm:prSet phldrT="[Text]" custT="1"/>
      <dgm:spPr/>
      <dgm:t>
        <a:bodyPr/>
        <a:lstStyle/>
        <a:p>
          <a:pPr algn="ctr"/>
          <a:r>
            <a:rPr lang="de-DE" sz="1200" dirty="0" smtClean="0">
              <a:latin typeface="Arial" panose="020B0604020202020204" pitchFamily="34" charset="0"/>
              <a:cs typeface="Arial" panose="020B0604020202020204" pitchFamily="34" charset="0"/>
            </a:rPr>
            <a:t>IQ-Netzwerk</a:t>
          </a:r>
          <a:endParaRPr lang="de-DE" sz="1200" dirty="0">
            <a:latin typeface="Arial" panose="020B0604020202020204" pitchFamily="34" charset="0"/>
            <a:cs typeface="Arial" panose="020B0604020202020204" pitchFamily="34" charset="0"/>
          </a:endParaRPr>
        </a:p>
      </dgm:t>
    </dgm:pt>
    <dgm:pt modelId="{8923C8FE-DF91-44BC-B78A-C3A5204EEBC0}" type="parTrans" cxnId="{FB5E3D66-2390-44CE-ADE5-26B81D5306D0}">
      <dgm:prSet/>
      <dgm:spPr/>
      <dgm:t>
        <a:bodyPr/>
        <a:lstStyle/>
        <a:p>
          <a:endParaRPr lang="de-DE" sz="1200">
            <a:latin typeface="Arial" panose="020B0604020202020204" pitchFamily="34" charset="0"/>
            <a:cs typeface="Arial" panose="020B0604020202020204" pitchFamily="34" charset="0"/>
          </a:endParaRPr>
        </a:p>
      </dgm:t>
    </dgm:pt>
    <dgm:pt modelId="{0353C348-D9D9-4D69-A137-FD1D6FA59895}" type="sibTrans" cxnId="{FB5E3D66-2390-44CE-ADE5-26B81D5306D0}">
      <dgm:prSet/>
      <dgm:spPr/>
      <dgm:t>
        <a:bodyPr/>
        <a:lstStyle/>
        <a:p>
          <a:endParaRPr lang="de-DE" sz="1200">
            <a:latin typeface="Arial" panose="020B0604020202020204" pitchFamily="34" charset="0"/>
            <a:cs typeface="Arial" panose="020B0604020202020204" pitchFamily="34" charset="0"/>
          </a:endParaRPr>
        </a:p>
      </dgm:t>
    </dgm:pt>
    <dgm:pt modelId="{626CA951-0D65-4D89-A3EC-C9BB46D7051B}">
      <dgm:prSet phldrT="[Text]" custT="1"/>
      <dgm:spPr/>
      <dgm:t>
        <a:bodyPr/>
        <a:lstStyle/>
        <a:p>
          <a:r>
            <a:rPr lang="de-DE" sz="1200" dirty="0" smtClean="0">
              <a:latin typeface="Arial" panose="020B0604020202020204" pitchFamily="34" charset="0"/>
              <a:cs typeface="Arial" panose="020B0604020202020204" pitchFamily="34" charset="0"/>
            </a:rPr>
            <a:t>KAUSA-Servicestellen</a:t>
          </a:r>
          <a:endParaRPr lang="de-DE" sz="1200" dirty="0">
            <a:latin typeface="Arial" panose="020B0604020202020204" pitchFamily="34" charset="0"/>
            <a:cs typeface="Arial" panose="020B0604020202020204" pitchFamily="34" charset="0"/>
          </a:endParaRPr>
        </a:p>
      </dgm:t>
    </dgm:pt>
    <dgm:pt modelId="{8EA2D07D-FF2B-415E-B483-E19CD7BBC45A}" type="sibTrans" cxnId="{7461EDE5-E172-41F1-97CF-831684B84778}">
      <dgm:prSet custT="1"/>
      <dgm:spPr/>
      <dgm:t>
        <a:bodyPr/>
        <a:lstStyle/>
        <a:p>
          <a:r>
            <a:rPr lang="de-DE" sz="1200" dirty="0" smtClean="0">
              <a:latin typeface="Arial" panose="020B0604020202020204" pitchFamily="34" charset="0"/>
              <a:cs typeface="Arial" panose="020B0604020202020204" pitchFamily="34" charset="0"/>
            </a:rPr>
            <a:t>Integration Points (NRW)</a:t>
          </a:r>
          <a:endParaRPr lang="de-DE" sz="1200" dirty="0">
            <a:latin typeface="Arial" panose="020B0604020202020204" pitchFamily="34" charset="0"/>
            <a:cs typeface="Arial" panose="020B0604020202020204" pitchFamily="34" charset="0"/>
          </a:endParaRPr>
        </a:p>
      </dgm:t>
    </dgm:pt>
    <dgm:pt modelId="{D225F98F-748F-4EB4-BD2C-628E12D26C3B}" type="parTrans" cxnId="{7461EDE5-E172-41F1-97CF-831684B84778}">
      <dgm:prSet/>
      <dgm:spPr/>
      <dgm:t>
        <a:bodyPr/>
        <a:lstStyle/>
        <a:p>
          <a:endParaRPr lang="de-DE" sz="1200">
            <a:latin typeface="Arial" panose="020B0604020202020204" pitchFamily="34" charset="0"/>
            <a:cs typeface="Arial" panose="020B0604020202020204" pitchFamily="34" charset="0"/>
          </a:endParaRPr>
        </a:p>
      </dgm:t>
    </dgm:pt>
    <dgm:pt modelId="{A9AF1FD0-9585-4D59-B89F-CDB48F9B96E7}" type="pres">
      <dgm:prSet presAssocID="{105E6245-4B40-4926-8007-9E977F6F00AF}" presName="Name0" presStyleCnt="0">
        <dgm:presLayoutVars>
          <dgm:chMax/>
          <dgm:chPref/>
          <dgm:dir/>
          <dgm:animLvl val="lvl"/>
        </dgm:presLayoutVars>
      </dgm:prSet>
      <dgm:spPr/>
      <dgm:t>
        <a:bodyPr/>
        <a:lstStyle/>
        <a:p>
          <a:endParaRPr lang="de-DE"/>
        </a:p>
      </dgm:t>
    </dgm:pt>
    <dgm:pt modelId="{256DC3BB-F699-4504-AD33-AA6E3F202F5A}" type="pres">
      <dgm:prSet presAssocID="{D441071B-641E-4803-8E57-EBB558DBAA71}" presName="composite" presStyleCnt="0"/>
      <dgm:spPr/>
    </dgm:pt>
    <dgm:pt modelId="{93B5B915-E618-41A5-9744-460F328FC4F2}" type="pres">
      <dgm:prSet presAssocID="{D441071B-641E-4803-8E57-EBB558DBAA71}" presName="Parent1" presStyleLbl="node1" presStyleIdx="0" presStyleCnt="6" custLinFactNeighborX="11449" custLinFactNeighborY="-103">
        <dgm:presLayoutVars>
          <dgm:chMax val="1"/>
          <dgm:chPref val="1"/>
          <dgm:bulletEnabled val="1"/>
        </dgm:presLayoutVars>
      </dgm:prSet>
      <dgm:spPr/>
      <dgm:t>
        <a:bodyPr/>
        <a:lstStyle/>
        <a:p>
          <a:endParaRPr lang="de-DE"/>
        </a:p>
      </dgm:t>
    </dgm:pt>
    <dgm:pt modelId="{82D7BF9A-3BE8-4575-A6E8-95A617BB1472}" type="pres">
      <dgm:prSet presAssocID="{D441071B-641E-4803-8E57-EBB558DBAA71}" presName="Childtext1" presStyleLbl="revTx" presStyleIdx="0" presStyleCnt="3" custLinFactX="-61209" custLinFactY="100000" custLinFactNeighborX="-100000" custLinFactNeighborY="193286">
        <dgm:presLayoutVars>
          <dgm:chMax val="0"/>
          <dgm:chPref val="0"/>
          <dgm:bulletEnabled val="1"/>
        </dgm:presLayoutVars>
      </dgm:prSet>
      <dgm:spPr/>
      <dgm:t>
        <a:bodyPr/>
        <a:lstStyle/>
        <a:p>
          <a:endParaRPr lang="de-DE"/>
        </a:p>
      </dgm:t>
    </dgm:pt>
    <dgm:pt modelId="{EA0B5FA8-DA4F-4B0E-A3DE-CA08F53E6591}" type="pres">
      <dgm:prSet presAssocID="{D441071B-641E-4803-8E57-EBB558DBAA71}" presName="BalanceSpacing" presStyleCnt="0"/>
      <dgm:spPr/>
    </dgm:pt>
    <dgm:pt modelId="{446E24FF-2D0F-4EF5-B970-01F9AAD2EBB3}" type="pres">
      <dgm:prSet presAssocID="{D441071B-641E-4803-8E57-EBB558DBAA71}" presName="BalanceSpacing1" presStyleCnt="0"/>
      <dgm:spPr/>
    </dgm:pt>
    <dgm:pt modelId="{B767D038-8310-46C7-B393-84A012519448}" type="pres">
      <dgm:prSet presAssocID="{5469F01C-E421-46F6-8ED3-E95B8CDD591A}" presName="Accent1Text" presStyleLbl="node1" presStyleIdx="1" presStyleCnt="6" custLinFactNeighborX="-3036" custLinFactNeighborY="-103"/>
      <dgm:spPr/>
      <dgm:t>
        <a:bodyPr/>
        <a:lstStyle/>
        <a:p>
          <a:endParaRPr lang="de-DE"/>
        </a:p>
      </dgm:t>
    </dgm:pt>
    <dgm:pt modelId="{097CAF56-FCAA-42D6-BC75-BBB550EB9DD2}" type="pres">
      <dgm:prSet presAssocID="{5469F01C-E421-46F6-8ED3-E95B8CDD591A}" presName="spaceBetweenRectangles" presStyleCnt="0"/>
      <dgm:spPr/>
    </dgm:pt>
    <dgm:pt modelId="{AADD5137-DBC2-4FD2-ADE1-1707F15C2325}" type="pres">
      <dgm:prSet presAssocID="{62146F8A-3744-4D3B-8987-3274F1E7F503}" presName="composite" presStyleCnt="0"/>
      <dgm:spPr/>
    </dgm:pt>
    <dgm:pt modelId="{721E292E-B7A1-4D85-B8ED-683248003100}" type="pres">
      <dgm:prSet presAssocID="{62146F8A-3744-4D3B-8987-3274F1E7F503}" presName="Parent1" presStyleLbl="node1" presStyleIdx="2" presStyleCnt="6" custScaleX="119560" custScaleY="103404">
        <dgm:presLayoutVars>
          <dgm:chMax val="1"/>
          <dgm:chPref val="1"/>
          <dgm:bulletEnabled val="1"/>
        </dgm:presLayoutVars>
      </dgm:prSet>
      <dgm:spPr/>
      <dgm:t>
        <a:bodyPr/>
        <a:lstStyle/>
        <a:p>
          <a:endParaRPr lang="de-DE"/>
        </a:p>
      </dgm:t>
    </dgm:pt>
    <dgm:pt modelId="{1C954736-7AC7-4180-9EBE-ED388998B80E}" type="pres">
      <dgm:prSet presAssocID="{62146F8A-3744-4D3B-8987-3274F1E7F503}" presName="Childtext1" presStyleLbl="revTx" presStyleIdx="1" presStyleCnt="3" custLinFactY="-42738" custLinFactNeighborX="45714" custLinFactNeighborY="-100000">
        <dgm:presLayoutVars>
          <dgm:chMax val="0"/>
          <dgm:chPref val="0"/>
          <dgm:bulletEnabled val="1"/>
        </dgm:presLayoutVars>
      </dgm:prSet>
      <dgm:spPr/>
      <dgm:t>
        <a:bodyPr/>
        <a:lstStyle/>
        <a:p>
          <a:endParaRPr lang="de-DE"/>
        </a:p>
      </dgm:t>
    </dgm:pt>
    <dgm:pt modelId="{203B8C6E-CCF5-4512-9F09-3B91B70D1C15}" type="pres">
      <dgm:prSet presAssocID="{62146F8A-3744-4D3B-8987-3274F1E7F503}" presName="BalanceSpacing" presStyleCnt="0"/>
      <dgm:spPr/>
    </dgm:pt>
    <dgm:pt modelId="{47AA4389-BEA5-4957-B685-10B787E953B3}" type="pres">
      <dgm:prSet presAssocID="{62146F8A-3744-4D3B-8987-3274F1E7F503}" presName="BalanceSpacing1" presStyleCnt="0"/>
      <dgm:spPr/>
    </dgm:pt>
    <dgm:pt modelId="{BD852D37-AF9F-4378-A14B-C97C105B756D}" type="pres">
      <dgm:prSet presAssocID="{49ECBC77-8548-4553-89CC-683848455D3A}" presName="Accent1Text" presStyleLbl="node1" presStyleIdx="3" presStyleCnt="6" custScaleX="108778" custScaleY="100756" custLinFactNeighborX="17720" custLinFactNeighborY="880"/>
      <dgm:spPr/>
      <dgm:t>
        <a:bodyPr/>
        <a:lstStyle/>
        <a:p>
          <a:endParaRPr lang="de-DE"/>
        </a:p>
      </dgm:t>
    </dgm:pt>
    <dgm:pt modelId="{2DBC2691-2423-4C4C-93DF-8869FE28469B}" type="pres">
      <dgm:prSet presAssocID="{49ECBC77-8548-4553-89CC-683848455D3A}" presName="spaceBetweenRectangles" presStyleCnt="0"/>
      <dgm:spPr/>
    </dgm:pt>
    <dgm:pt modelId="{D1824EE1-5F9D-4089-9E2C-1552E7AEE6BE}" type="pres">
      <dgm:prSet presAssocID="{626CA951-0D65-4D89-A3EC-C9BB46D7051B}" presName="composite" presStyleCnt="0"/>
      <dgm:spPr/>
    </dgm:pt>
    <dgm:pt modelId="{8C2B90CF-979F-4AEC-81E2-40898F7DB754}" type="pres">
      <dgm:prSet presAssocID="{626CA951-0D65-4D89-A3EC-C9BB46D7051B}" presName="Parent1" presStyleLbl="node1" presStyleIdx="4" presStyleCnt="6" custScaleX="121029" custLinFactNeighborX="11146" custLinFactNeighborY="2312">
        <dgm:presLayoutVars>
          <dgm:chMax val="1"/>
          <dgm:chPref val="1"/>
          <dgm:bulletEnabled val="1"/>
        </dgm:presLayoutVars>
      </dgm:prSet>
      <dgm:spPr/>
      <dgm:t>
        <a:bodyPr/>
        <a:lstStyle/>
        <a:p>
          <a:endParaRPr lang="de-DE"/>
        </a:p>
      </dgm:t>
    </dgm:pt>
    <dgm:pt modelId="{0BEC0980-5397-47D3-A3B1-A250D10E560F}" type="pres">
      <dgm:prSet presAssocID="{626CA951-0D65-4D89-A3EC-C9BB46D7051B}" presName="Childtext1" presStyleLbl="revTx" presStyleIdx="2" presStyleCnt="3">
        <dgm:presLayoutVars>
          <dgm:chMax val="0"/>
          <dgm:chPref val="0"/>
          <dgm:bulletEnabled val="1"/>
        </dgm:presLayoutVars>
      </dgm:prSet>
      <dgm:spPr/>
      <dgm:t>
        <a:bodyPr/>
        <a:lstStyle/>
        <a:p>
          <a:endParaRPr lang="de-DE"/>
        </a:p>
      </dgm:t>
    </dgm:pt>
    <dgm:pt modelId="{63E7481F-0AA1-4576-A788-6F49423B17B1}" type="pres">
      <dgm:prSet presAssocID="{626CA951-0D65-4D89-A3EC-C9BB46D7051B}" presName="BalanceSpacing" presStyleCnt="0"/>
      <dgm:spPr/>
    </dgm:pt>
    <dgm:pt modelId="{A019C9BB-CD41-4A14-8968-ADE6FD094AD7}" type="pres">
      <dgm:prSet presAssocID="{626CA951-0D65-4D89-A3EC-C9BB46D7051B}" presName="BalanceSpacing1" presStyleCnt="0"/>
      <dgm:spPr/>
    </dgm:pt>
    <dgm:pt modelId="{7E487BB9-9ECB-4965-AC18-6D74BF15519E}" type="pres">
      <dgm:prSet presAssocID="{8EA2D07D-FF2B-415E-B483-E19CD7BBC45A}" presName="Accent1Text" presStyleLbl="node1" presStyleIdx="5" presStyleCnt="6" custScaleX="102503" custScaleY="95376" custLinFactNeighborY="0"/>
      <dgm:spPr/>
      <dgm:t>
        <a:bodyPr/>
        <a:lstStyle/>
        <a:p>
          <a:endParaRPr lang="de-DE"/>
        </a:p>
      </dgm:t>
    </dgm:pt>
  </dgm:ptLst>
  <dgm:cxnLst>
    <dgm:cxn modelId="{C022A764-0A4F-4BCC-B9D0-1B3E87EA2D06}" srcId="{105E6245-4B40-4926-8007-9E977F6F00AF}" destId="{62146F8A-3744-4D3B-8987-3274F1E7F503}" srcOrd="1" destOrd="0" parTransId="{14FD04F2-19A0-474C-A755-4EAA9C7E57CA}" sibTransId="{49ECBC77-8548-4553-89CC-683848455D3A}"/>
    <dgm:cxn modelId="{1B10BAE2-1DF5-469A-9D80-831BB1B5F971}" type="presOf" srcId="{626CA951-0D65-4D89-A3EC-C9BB46D7051B}" destId="{8C2B90CF-979F-4AEC-81E2-40898F7DB754}" srcOrd="0" destOrd="0" presId="urn:microsoft.com/office/officeart/2008/layout/AlternatingHexagons"/>
    <dgm:cxn modelId="{A7AC5406-F550-4947-A927-C42C80407D95}" type="presOf" srcId="{D441071B-641E-4803-8E57-EBB558DBAA71}" destId="{93B5B915-E618-41A5-9744-460F328FC4F2}" srcOrd="0" destOrd="0" presId="urn:microsoft.com/office/officeart/2008/layout/AlternatingHexagons"/>
    <dgm:cxn modelId="{5A15E64A-1158-43E3-B23D-521C0F728B06}" type="presOf" srcId="{49ECBC77-8548-4553-89CC-683848455D3A}" destId="{BD852D37-AF9F-4378-A14B-C97C105B756D}" srcOrd="0" destOrd="0" presId="urn:microsoft.com/office/officeart/2008/layout/AlternatingHexagons"/>
    <dgm:cxn modelId="{4A5DDA9A-7998-482F-8996-208EF299DD30}" type="presOf" srcId="{62146F8A-3744-4D3B-8987-3274F1E7F503}" destId="{721E292E-B7A1-4D85-B8ED-683248003100}" srcOrd="0" destOrd="0" presId="urn:microsoft.com/office/officeart/2008/layout/AlternatingHexagons"/>
    <dgm:cxn modelId="{8581B13F-0394-4DD7-AE95-201B7867EB32}" type="presOf" srcId="{105E6245-4B40-4926-8007-9E977F6F00AF}" destId="{A9AF1FD0-9585-4D59-B89F-CDB48F9B96E7}" srcOrd="0" destOrd="0" presId="urn:microsoft.com/office/officeart/2008/layout/AlternatingHexagons"/>
    <dgm:cxn modelId="{FB5E3D66-2390-44CE-ADE5-26B81D5306D0}" srcId="{62146F8A-3744-4D3B-8987-3274F1E7F503}" destId="{38C9AAF0-EB66-48FE-AE73-DE4DB1DFE558}" srcOrd="0" destOrd="0" parTransId="{8923C8FE-DF91-44BC-B78A-C3A5204EEBC0}" sibTransId="{0353C348-D9D9-4D69-A137-FD1D6FA59895}"/>
    <dgm:cxn modelId="{CC891B2F-3E67-4E9D-95C0-46A0DB167B93}" srcId="{105E6245-4B40-4926-8007-9E977F6F00AF}" destId="{D441071B-641E-4803-8E57-EBB558DBAA71}" srcOrd="0" destOrd="0" parTransId="{304701B7-B904-43F2-A2CF-59DA7B0CAD1B}" sibTransId="{5469F01C-E421-46F6-8ED3-E95B8CDD591A}"/>
    <dgm:cxn modelId="{F8B8DF03-F184-43B0-AC30-8C8EDE8071A5}" type="presOf" srcId="{D92BF99C-A627-431E-902B-4DB5DC3E22BF}" destId="{82D7BF9A-3BE8-4575-A6E8-95A617BB1472}" srcOrd="0" destOrd="0" presId="urn:microsoft.com/office/officeart/2008/layout/AlternatingHexagons"/>
    <dgm:cxn modelId="{7461EDE5-E172-41F1-97CF-831684B84778}" srcId="{105E6245-4B40-4926-8007-9E977F6F00AF}" destId="{626CA951-0D65-4D89-A3EC-C9BB46D7051B}" srcOrd="2" destOrd="0" parTransId="{D225F98F-748F-4EB4-BD2C-628E12D26C3B}" sibTransId="{8EA2D07D-FF2B-415E-B483-E19CD7BBC45A}"/>
    <dgm:cxn modelId="{EF27EA97-21B9-47B7-B428-1C9A54048C42}" type="presOf" srcId="{8EA2D07D-FF2B-415E-B483-E19CD7BBC45A}" destId="{7E487BB9-9ECB-4965-AC18-6D74BF15519E}" srcOrd="0" destOrd="0" presId="urn:microsoft.com/office/officeart/2008/layout/AlternatingHexagons"/>
    <dgm:cxn modelId="{E3474194-A952-442F-8F65-E0B1E71919FD}" srcId="{D441071B-641E-4803-8E57-EBB558DBAA71}" destId="{D92BF99C-A627-431E-902B-4DB5DC3E22BF}" srcOrd="0" destOrd="0" parTransId="{9672D87B-3908-4FCE-9BBF-FBFE158DFE33}" sibTransId="{35E6BF96-7862-417A-9BBA-63D79D549ED3}"/>
    <dgm:cxn modelId="{5C529BF0-4DF8-48D6-967D-EFFFB6557768}" type="presOf" srcId="{5469F01C-E421-46F6-8ED3-E95B8CDD591A}" destId="{B767D038-8310-46C7-B393-84A012519448}" srcOrd="0" destOrd="0" presId="urn:microsoft.com/office/officeart/2008/layout/AlternatingHexagons"/>
    <dgm:cxn modelId="{E5CEA937-9892-494A-BA77-50F44C13E4D5}" type="presOf" srcId="{38C9AAF0-EB66-48FE-AE73-DE4DB1DFE558}" destId="{1C954736-7AC7-4180-9EBE-ED388998B80E}" srcOrd="0" destOrd="0" presId="urn:microsoft.com/office/officeart/2008/layout/AlternatingHexagons"/>
    <dgm:cxn modelId="{3C83980E-8000-4DDB-9F4E-7F66F3C318A0}" type="presParOf" srcId="{A9AF1FD0-9585-4D59-B89F-CDB48F9B96E7}" destId="{256DC3BB-F699-4504-AD33-AA6E3F202F5A}" srcOrd="0" destOrd="0" presId="urn:microsoft.com/office/officeart/2008/layout/AlternatingHexagons"/>
    <dgm:cxn modelId="{2EEDB916-CFD0-48B1-BF26-49613CB95F22}" type="presParOf" srcId="{256DC3BB-F699-4504-AD33-AA6E3F202F5A}" destId="{93B5B915-E618-41A5-9744-460F328FC4F2}" srcOrd="0" destOrd="0" presId="urn:microsoft.com/office/officeart/2008/layout/AlternatingHexagons"/>
    <dgm:cxn modelId="{E8FB133F-7ABF-4B17-B909-9F329F4A2EA6}" type="presParOf" srcId="{256DC3BB-F699-4504-AD33-AA6E3F202F5A}" destId="{82D7BF9A-3BE8-4575-A6E8-95A617BB1472}" srcOrd="1" destOrd="0" presId="urn:microsoft.com/office/officeart/2008/layout/AlternatingHexagons"/>
    <dgm:cxn modelId="{E6E2E8B1-7F53-42D3-B040-94D361751630}" type="presParOf" srcId="{256DC3BB-F699-4504-AD33-AA6E3F202F5A}" destId="{EA0B5FA8-DA4F-4B0E-A3DE-CA08F53E6591}" srcOrd="2" destOrd="0" presId="urn:microsoft.com/office/officeart/2008/layout/AlternatingHexagons"/>
    <dgm:cxn modelId="{F43EDC41-9982-4E01-A8E1-4A7F6D54817B}" type="presParOf" srcId="{256DC3BB-F699-4504-AD33-AA6E3F202F5A}" destId="{446E24FF-2D0F-4EF5-B970-01F9AAD2EBB3}" srcOrd="3" destOrd="0" presId="urn:microsoft.com/office/officeart/2008/layout/AlternatingHexagons"/>
    <dgm:cxn modelId="{7F117D13-FC2A-4F4B-A7DD-AF5C3F7288B6}" type="presParOf" srcId="{256DC3BB-F699-4504-AD33-AA6E3F202F5A}" destId="{B767D038-8310-46C7-B393-84A012519448}" srcOrd="4" destOrd="0" presId="urn:microsoft.com/office/officeart/2008/layout/AlternatingHexagons"/>
    <dgm:cxn modelId="{97DDA7C3-6AB2-4131-9013-2E8A184B3D1F}" type="presParOf" srcId="{A9AF1FD0-9585-4D59-B89F-CDB48F9B96E7}" destId="{097CAF56-FCAA-42D6-BC75-BBB550EB9DD2}" srcOrd="1" destOrd="0" presId="urn:microsoft.com/office/officeart/2008/layout/AlternatingHexagons"/>
    <dgm:cxn modelId="{278D40C5-C692-424F-9BF6-9531EE0A40A3}" type="presParOf" srcId="{A9AF1FD0-9585-4D59-B89F-CDB48F9B96E7}" destId="{AADD5137-DBC2-4FD2-ADE1-1707F15C2325}" srcOrd="2" destOrd="0" presId="urn:microsoft.com/office/officeart/2008/layout/AlternatingHexagons"/>
    <dgm:cxn modelId="{58DCE7DD-F04F-4E5D-A096-145867B0C3B9}" type="presParOf" srcId="{AADD5137-DBC2-4FD2-ADE1-1707F15C2325}" destId="{721E292E-B7A1-4D85-B8ED-683248003100}" srcOrd="0" destOrd="0" presId="urn:microsoft.com/office/officeart/2008/layout/AlternatingHexagons"/>
    <dgm:cxn modelId="{781800CC-DC73-4E8D-8710-3BBC29E053D7}" type="presParOf" srcId="{AADD5137-DBC2-4FD2-ADE1-1707F15C2325}" destId="{1C954736-7AC7-4180-9EBE-ED388998B80E}" srcOrd="1" destOrd="0" presId="urn:microsoft.com/office/officeart/2008/layout/AlternatingHexagons"/>
    <dgm:cxn modelId="{4D19B43C-A684-4CEF-BFA9-C903F9EB5D9F}" type="presParOf" srcId="{AADD5137-DBC2-4FD2-ADE1-1707F15C2325}" destId="{203B8C6E-CCF5-4512-9F09-3B91B70D1C15}" srcOrd="2" destOrd="0" presId="urn:microsoft.com/office/officeart/2008/layout/AlternatingHexagons"/>
    <dgm:cxn modelId="{9BBEE63D-44D5-4F58-8EE2-9E479BA92F2E}" type="presParOf" srcId="{AADD5137-DBC2-4FD2-ADE1-1707F15C2325}" destId="{47AA4389-BEA5-4957-B685-10B787E953B3}" srcOrd="3" destOrd="0" presId="urn:microsoft.com/office/officeart/2008/layout/AlternatingHexagons"/>
    <dgm:cxn modelId="{A2A5982A-AC57-4DFA-BA81-B5FBCA7B65F3}" type="presParOf" srcId="{AADD5137-DBC2-4FD2-ADE1-1707F15C2325}" destId="{BD852D37-AF9F-4378-A14B-C97C105B756D}" srcOrd="4" destOrd="0" presId="urn:microsoft.com/office/officeart/2008/layout/AlternatingHexagons"/>
    <dgm:cxn modelId="{25C8ECF0-5AAE-49F3-9455-12FDC6A037FC}" type="presParOf" srcId="{A9AF1FD0-9585-4D59-B89F-CDB48F9B96E7}" destId="{2DBC2691-2423-4C4C-93DF-8869FE28469B}" srcOrd="3" destOrd="0" presId="urn:microsoft.com/office/officeart/2008/layout/AlternatingHexagons"/>
    <dgm:cxn modelId="{D8CEC460-512D-4B9B-A2A2-D8FE175B9E6B}" type="presParOf" srcId="{A9AF1FD0-9585-4D59-B89F-CDB48F9B96E7}" destId="{D1824EE1-5F9D-4089-9E2C-1552E7AEE6BE}" srcOrd="4" destOrd="0" presId="urn:microsoft.com/office/officeart/2008/layout/AlternatingHexagons"/>
    <dgm:cxn modelId="{6CC2F293-DB9B-4565-9237-B866FC870E43}" type="presParOf" srcId="{D1824EE1-5F9D-4089-9E2C-1552E7AEE6BE}" destId="{8C2B90CF-979F-4AEC-81E2-40898F7DB754}" srcOrd="0" destOrd="0" presId="urn:microsoft.com/office/officeart/2008/layout/AlternatingHexagons"/>
    <dgm:cxn modelId="{D77F8F0D-43E2-4149-8221-769A40B36A98}" type="presParOf" srcId="{D1824EE1-5F9D-4089-9E2C-1552E7AEE6BE}" destId="{0BEC0980-5397-47D3-A3B1-A250D10E560F}" srcOrd="1" destOrd="0" presId="urn:microsoft.com/office/officeart/2008/layout/AlternatingHexagons"/>
    <dgm:cxn modelId="{E6620EBD-7949-4991-97CA-D1162CF8A362}" type="presParOf" srcId="{D1824EE1-5F9D-4089-9E2C-1552E7AEE6BE}" destId="{63E7481F-0AA1-4576-A788-6F49423B17B1}" srcOrd="2" destOrd="0" presId="urn:microsoft.com/office/officeart/2008/layout/AlternatingHexagons"/>
    <dgm:cxn modelId="{B2329C96-6A2A-4AB8-A34E-A00D83570F35}" type="presParOf" srcId="{D1824EE1-5F9D-4089-9E2C-1552E7AEE6BE}" destId="{A019C9BB-CD41-4A14-8968-ADE6FD094AD7}" srcOrd="3" destOrd="0" presId="urn:microsoft.com/office/officeart/2008/layout/AlternatingHexagons"/>
    <dgm:cxn modelId="{2D875E2F-8C85-4875-9DFE-1153BC780FC1}" type="presParOf" srcId="{D1824EE1-5F9D-4089-9E2C-1552E7AEE6BE}" destId="{7E487BB9-9ECB-4965-AC18-6D74BF15519E}"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4E146C-C428-4E24-9B22-66C03EBCC3BC}" type="doc">
      <dgm:prSet loTypeId="urn:microsoft.com/office/officeart/2008/layout/AlternatingHexagons" loCatId="list" qsTypeId="urn:microsoft.com/office/officeart/2005/8/quickstyle/simple1" qsCatId="simple" csTypeId="urn:microsoft.com/office/officeart/2005/8/colors/accent6_1" csCatId="accent6" phldr="1"/>
      <dgm:spPr/>
      <dgm:t>
        <a:bodyPr/>
        <a:lstStyle/>
        <a:p>
          <a:endParaRPr lang="de-DE"/>
        </a:p>
      </dgm:t>
    </dgm:pt>
    <dgm:pt modelId="{6AC09893-B6E9-4FAF-BB6A-86B0B78EA8EF}">
      <dgm:prSet phldrT="[Text]" custT="1"/>
      <dgm:spPr/>
      <dgm:t>
        <a:bodyPr/>
        <a:lstStyle/>
        <a:p>
          <a:endParaRPr lang="de-DE" sz="1400" dirty="0">
            <a:latin typeface="Arial" panose="020B0604020202020204" pitchFamily="34" charset="0"/>
            <a:cs typeface="Arial" panose="020B0604020202020204" pitchFamily="34" charset="0"/>
          </a:endParaRPr>
        </a:p>
      </dgm:t>
    </dgm:pt>
    <dgm:pt modelId="{56E552E0-1B08-4254-93F2-BFEC0202069D}" type="parTrans" cxnId="{8A7E5BC5-1099-4880-BD76-12D33FD03E48}">
      <dgm:prSet/>
      <dgm:spPr/>
      <dgm:t>
        <a:bodyPr/>
        <a:lstStyle/>
        <a:p>
          <a:endParaRPr lang="de-DE"/>
        </a:p>
      </dgm:t>
    </dgm:pt>
    <dgm:pt modelId="{30F426D5-8168-4444-9DEE-04A1E1AE0D4B}" type="sibTrans" cxnId="{8A7E5BC5-1099-4880-BD76-12D33FD03E48}">
      <dgm:prSet custT="1"/>
      <dgm:spPr/>
      <dgm:t>
        <a:bodyPr/>
        <a:lstStyle/>
        <a:p>
          <a:endParaRPr lang="de-DE" sz="1400" dirty="0">
            <a:latin typeface="Arial" panose="020B0604020202020204" pitchFamily="34" charset="0"/>
            <a:cs typeface="Arial" panose="020B0604020202020204" pitchFamily="34" charset="0"/>
          </a:endParaRPr>
        </a:p>
      </dgm:t>
    </dgm:pt>
    <dgm:pt modelId="{245429BD-AC64-4C6B-AD77-888284C55AD3}">
      <dgm:prSet phldrT="[Text]" custT="1"/>
      <dgm:spPr/>
      <dgm:t>
        <a:bodyPr/>
        <a:lstStyle/>
        <a:p>
          <a:r>
            <a:rPr lang="de-DE" sz="1400" dirty="0" smtClean="0">
              <a:latin typeface="Arial" panose="020B0604020202020204" pitchFamily="34" charset="0"/>
              <a:cs typeface="Arial" panose="020B0604020202020204" pitchFamily="34" charset="0"/>
            </a:rPr>
            <a:t>Schulen </a:t>
          </a:r>
          <a:endParaRPr lang="de-DE" sz="1400" dirty="0">
            <a:latin typeface="Arial" panose="020B0604020202020204" pitchFamily="34" charset="0"/>
            <a:cs typeface="Arial" panose="020B0604020202020204" pitchFamily="34" charset="0"/>
          </a:endParaRPr>
        </a:p>
      </dgm:t>
    </dgm:pt>
    <dgm:pt modelId="{89D84D96-8A64-496A-82F0-2637ABC566CD}" type="parTrans" cxnId="{1DF4AA1E-7C0C-41DB-9B4A-BEEFFEA230C0}">
      <dgm:prSet/>
      <dgm:spPr/>
      <dgm:t>
        <a:bodyPr/>
        <a:lstStyle/>
        <a:p>
          <a:endParaRPr lang="de-DE"/>
        </a:p>
      </dgm:t>
    </dgm:pt>
    <dgm:pt modelId="{BE651BE3-AA97-4D1F-A319-A4FC3713A089}" type="sibTrans" cxnId="{1DF4AA1E-7C0C-41DB-9B4A-BEEFFEA230C0}">
      <dgm:prSet custT="1"/>
      <dgm:spPr/>
      <dgm:t>
        <a:bodyPr/>
        <a:lstStyle/>
        <a:p>
          <a:r>
            <a:rPr lang="de-DE" sz="1400" dirty="0" smtClean="0">
              <a:latin typeface="Arial" panose="020B0604020202020204" pitchFamily="34" charset="0"/>
              <a:cs typeface="Arial" panose="020B0604020202020204" pitchFamily="34" charset="0"/>
            </a:rPr>
            <a:t>Arbeits-agentur/</a:t>
          </a:r>
        </a:p>
        <a:p>
          <a:r>
            <a:rPr lang="de-DE" sz="1400" dirty="0" smtClean="0">
              <a:latin typeface="Arial" panose="020B0604020202020204" pitchFamily="34" charset="0"/>
              <a:cs typeface="Arial" panose="020B0604020202020204" pitchFamily="34" charset="0"/>
            </a:rPr>
            <a:t>Jobcenter</a:t>
          </a:r>
          <a:endParaRPr lang="de-DE" sz="1400" dirty="0">
            <a:latin typeface="Arial" panose="020B0604020202020204" pitchFamily="34" charset="0"/>
            <a:cs typeface="Arial" panose="020B0604020202020204" pitchFamily="34" charset="0"/>
          </a:endParaRPr>
        </a:p>
      </dgm:t>
    </dgm:pt>
    <dgm:pt modelId="{142E258E-CA68-4ED1-B88A-897DC4F65FAC}">
      <dgm:prSet phldrT="[Text]" custT="1"/>
      <dgm:spPr/>
      <dgm:t>
        <a:bodyPr/>
        <a:lstStyle/>
        <a:p>
          <a:r>
            <a:rPr lang="de-DE" sz="1400" dirty="0" smtClean="0">
              <a:latin typeface="Arial" panose="020B0604020202020204" pitchFamily="34" charset="0"/>
              <a:cs typeface="Arial" panose="020B0604020202020204" pitchFamily="34" charset="0"/>
            </a:rPr>
            <a:t>Sprach-schulen</a:t>
          </a:r>
          <a:endParaRPr lang="de-DE" sz="1400" dirty="0">
            <a:latin typeface="Arial" panose="020B0604020202020204" pitchFamily="34" charset="0"/>
            <a:cs typeface="Arial" panose="020B0604020202020204" pitchFamily="34" charset="0"/>
          </a:endParaRPr>
        </a:p>
      </dgm:t>
    </dgm:pt>
    <dgm:pt modelId="{0945B572-9784-471E-81D3-DCBACBDD3242}" type="parTrans" cxnId="{5E986246-8AB4-4F69-9AF7-8AE17FBF1831}">
      <dgm:prSet/>
      <dgm:spPr/>
      <dgm:t>
        <a:bodyPr/>
        <a:lstStyle/>
        <a:p>
          <a:endParaRPr lang="de-DE"/>
        </a:p>
      </dgm:t>
    </dgm:pt>
    <dgm:pt modelId="{2CB12887-5E51-4017-8E9C-EE16BB9C8FB3}" type="sibTrans" cxnId="{5E986246-8AB4-4F69-9AF7-8AE17FBF1831}">
      <dgm:prSet custT="1"/>
      <dgm:spPr/>
      <dgm:t>
        <a:bodyPr/>
        <a:lstStyle/>
        <a:p>
          <a:r>
            <a:rPr lang="de-DE" sz="1400" dirty="0" smtClean="0">
              <a:latin typeface="Arial" panose="020B0604020202020204" pitchFamily="34" charset="0"/>
              <a:cs typeface="Arial" panose="020B0604020202020204" pitchFamily="34" charset="0"/>
            </a:rPr>
            <a:t>Private Initiativen/</a:t>
          </a:r>
        </a:p>
        <a:p>
          <a:r>
            <a:rPr lang="de-DE" sz="1400" dirty="0" smtClean="0">
              <a:latin typeface="Arial" panose="020B0604020202020204" pitchFamily="34" charset="0"/>
              <a:cs typeface="Arial" panose="020B0604020202020204" pitchFamily="34" charset="0"/>
            </a:rPr>
            <a:t>Vereine</a:t>
          </a:r>
          <a:endParaRPr lang="de-DE" sz="1400" dirty="0">
            <a:latin typeface="Arial" panose="020B0604020202020204" pitchFamily="34" charset="0"/>
            <a:cs typeface="Arial" panose="020B0604020202020204" pitchFamily="34" charset="0"/>
          </a:endParaRPr>
        </a:p>
      </dgm:t>
    </dgm:pt>
    <dgm:pt modelId="{33C6B139-7F03-4E7B-B4F3-DAF53A69C166}" type="pres">
      <dgm:prSet presAssocID="{E94E146C-C428-4E24-9B22-66C03EBCC3BC}" presName="Name0" presStyleCnt="0">
        <dgm:presLayoutVars>
          <dgm:chMax/>
          <dgm:chPref/>
          <dgm:dir/>
          <dgm:animLvl val="lvl"/>
        </dgm:presLayoutVars>
      </dgm:prSet>
      <dgm:spPr/>
      <dgm:t>
        <a:bodyPr/>
        <a:lstStyle/>
        <a:p>
          <a:endParaRPr lang="en-GB"/>
        </a:p>
      </dgm:t>
    </dgm:pt>
    <dgm:pt modelId="{7F8A254B-9471-442B-BDC7-81B52A44BA4C}" type="pres">
      <dgm:prSet presAssocID="{6AC09893-B6E9-4FAF-BB6A-86B0B78EA8EF}" presName="composite" presStyleCnt="0"/>
      <dgm:spPr/>
    </dgm:pt>
    <dgm:pt modelId="{7D219260-ADF3-40F7-BA25-70C69C5F1FB8}" type="pres">
      <dgm:prSet presAssocID="{6AC09893-B6E9-4FAF-BB6A-86B0B78EA8EF}" presName="Parent1" presStyleLbl="node1" presStyleIdx="0" presStyleCnt="6" custLinFactNeighborX="-58" custLinFactNeighborY="-604">
        <dgm:presLayoutVars>
          <dgm:chMax val="1"/>
          <dgm:chPref val="1"/>
          <dgm:bulletEnabled val="1"/>
        </dgm:presLayoutVars>
      </dgm:prSet>
      <dgm:spPr/>
      <dgm:t>
        <a:bodyPr/>
        <a:lstStyle/>
        <a:p>
          <a:endParaRPr lang="de-DE"/>
        </a:p>
      </dgm:t>
    </dgm:pt>
    <dgm:pt modelId="{00FF38FC-E617-4D95-BF6F-D4999A5AD6B5}" type="pres">
      <dgm:prSet presAssocID="{6AC09893-B6E9-4FAF-BB6A-86B0B78EA8EF}" presName="Childtext1" presStyleLbl="revTx" presStyleIdx="0" presStyleCnt="3">
        <dgm:presLayoutVars>
          <dgm:chMax val="0"/>
          <dgm:chPref val="0"/>
          <dgm:bulletEnabled val="1"/>
        </dgm:presLayoutVars>
      </dgm:prSet>
      <dgm:spPr/>
      <dgm:t>
        <a:bodyPr/>
        <a:lstStyle/>
        <a:p>
          <a:endParaRPr lang="de-DE"/>
        </a:p>
      </dgm:t>
    </dgm:pt>
    <dgm:pt modelId="{5F7C3CF0-C63F-4532-96C0-47F4A270BAB3}" type="pres">
      <dgm:prSet presAssocID="{6AC09893-B6E9-4FAF-BB6A-86B0B78EA8EF}" presName="BalanceSpacing" presStyleCnt="0"/>
      <dgm:spPr/>
    </dgm:pt>
    <dgm:pt modelId="{B8706187-A8E7-425C-849C-2D20309E1A26}" type="pres">
      <dgm:prSet presAssocID="{6AC09893-B6E9-4FAF-BB6A-86B0B78EA8EF}" presName="BalanceSpacing1" presStyleCnt="0"/>
      <dgm:spPr/>
    </dgm:pt>
    <dgm:pt modelId="{F528D873-DD79-4BCE-B59B-815CD0AE3570}" type="pres">
      <dgm:prSet presAssocID="{30F426D5-8168-4444-9DEE-04A1E1AE0D4B}" presName="Accent1Text" presStyleLbl="node1" presStyleIdx="1" presStyleCnt="6"/>
      <dgm:spPr/>
      <dgm:t>
        <a:bodyPr/>
        <a:lstStyle/>
        <a:p>
          <a:endParaRPr lang="de-DE"/>
        </a:p>
      </dgm:t>
    </dgm:pt>
    <dgm:pt modelId="{AE29BB15-3C90-4D6E-98D3-3C0D67529383}" type="pres">
      <dgm:prSet presAssocID="{30F426D5-8168-4444-9DEE-04A1E1AE0D4B}" presName="spaceBetweenRectangles" presStyleCnt="0"/>
      <dgm:spPr/>
    </dgm:pt>
    <dgm:pt modelId="{C835671A-A093-4F65-B242-EDF29BB7623C}" type="pres">
      <dgm:prSet presAssocID="{245429BD-AC64-4C6B-AD77-888284C55AD3}" presName="composite" presStyleCnt="0"/>
      <dgm:spPr/>
    </dgm:pt>
    <dgm:pt modelId="{6E4352CD-EE1A-427D-B5BB-0233C0673E65}" type="pres">
      <dgm:prSet presAssocID="{245429BD-AC64-4C6B-AD77-888284C55AD3}" presName="Parent1" presStyleLbl="node1" presStyleIdx="2" presStyleCnt="6" custLinFactNeighborX="470" custLinFactNeighborY="-993">
        <dgm:presLayoutVars>
          <dgm:chMax val="1"/>
          <dgm:chPref val="1"/>
          <dgm:bulletEnabled val="1"/>
        </dgm:presLayoutVars>
      </dgm:prSet>
      <dgm:spPr/>
      <dgm:t>
        <a:bodyPr/>
        <a:lstStyle/>
        <a:p>
          <a:endParaRPr lang="en-GB"/>
        </a:p>
      </dgm:t>
    </dgm:pt>
    <dgm:pt modelId="{717C6155-7E86-464A-8A6F-89E25DA77C4A}" type="pres">
      <dgm:prSet presAssocID="{245429BD-AC64-4C6B-AD77-888284C55AD3}" presName="Childtext1" presStyleLbl="revTx" presStyleIdx="1" presStyleCnt="3">
        <dgm:presLayoutVars>
          <dgm:chMax val="0"/>
          <dgm:chPref val="0"/>
          <dgm:bulletEnabled val="1"/>
        </dgm:presLayoutVars>
      </dgm:prSet>
      <dgm:spPr/>
      <dgm:t>
        <a:bodyPr/>
        <a:lstStyle/>
        <a:p>
          <a:endParaRPr lang="de-DE"/>
        </a:p>
      </dgm:t>
    </dgm:pt>
    <dgm:pt modelId="{EE7C0CA3-C625-497B-9274-DEAD7705456B}" type="pres">
      <dgm:prSet presAssocID="{245429BD-AC64-4C6B-AD77-888284C55AD3}" presName="BalanceSpacing" presStyleCnt="0"/>
      <dgm:spPr/>
    </dgm:pt>
    <dgm:pt modelId="{F40D19D4-2D81-4880-B837-B36FA7257C82}" type="pres">
      <dgm:prSet presAssocID="{245429BD-AC64-4C6B-AD77-888284C55AD3}" presName="BalanceSpacing1" presStyleCnt="0"/>
      <dgm:spPr/>
    </dgm:pt>
    <dgm:pt modelId="{A1FC24E3-876D-4B29-9342-A0FA45D99067}" type="pres">
      <dgm:prSet presAssocID="{BE651BE3-AA97-4D1F-A319-A4FC3713A089}" presName="Accent1Text" presStyleLbl="node1" presStyleIdx="3" presStyleCnt="6" custScaleX="100860" custScaleY="100744" custLinFactNeighborX="2520" custLinFactNeighborY="0"/>
      <dgm:spPr/>
      <dgm:t>
        <a:bodyPr/>
        <a:lstStyle/>
        <a:p>
          <a:endParaRPr lang="en-GB"/>
        </a:p>
      </dgm:t>
    </dgm:pt>
    <dgm:pt modelId="{065E5E19-FD76-485A-8FF8-6E01DFDD60C2}" type="pres">
      <dgm:prSet presAssocID="{BE651BE3-AA97-4D1F-A319-A4FC3713A089}" presName="spaceBetweenRectangles" presStyleCnt="0"/>
      <dgm:spPr/>
    </dgm:pt>
    <dgm:pt modelId="{0956BFA8-49B7-4F2D-996C-367FF46ECF68}" type="pres">
      <dgm:prSet presAssocID="{142E258E-CA68-4ED1-B88A-897DC4F65FAC}" presName="composite" presStyleCnt="0"/>
      <dgm:spPr/>
    </dgm:pt>
    <dgm:pt modelId="{322DE6F8-E6F6-4E74-984F-5DCE34A393DE}" type="pres">
      <dgm:prSet presAssocID="{142E258E-CA68-4ED1-B88A-897DC4F65FAC}" presName="Parent1" presStyleLbl="node1" presStyleIdx="4" presStyleCnt="6">
        <dgm:presLayoutVars>
          <dgm:chMax val="1"/>
          <dgm:chPref val="1"/>
          <dgm:bulletEnabled val="1"/>
        </dgm:presLayoutVars>
      </dgm:prSet>
      <dgm:spPr/>
      <dgm:t>
        <a:bodyPr/>
        <a:lstStyle/>
        <a:p>
          <a:endParaRPr lang="en-GB"/>
        </a:p>
      </dgm:t>
    </dgm:pt>
    <dgm:pt modelId="{7A776E62-8EB2-42E1-AF60-128C83A68000}" type="pres">
      <dgm:prSet presAssocID="{142E258E-CA68-4ED1-B88A-897DC4F65FAC}" presName="Childtext1" presStyleLbl="revTx" presStyleIdx="2" presStyleCnt="3">
        <dgm:presLayoutVars>
          <dgm:chMax val="0"/>
          <dgm:chPref val="0"/>
          <dgm:bulletEnabled val="1"/>
        </dgm:presLayoutVars>
      </dgm:prSet>
      <dgm:spPr/>
      <dgm:t>
        <a:bodyPr/>
        <a:lstStyle/>
        <a:p>
          <a:endParaRPr lang="de-DE"/>
        </a:p>
      </dgm:t>
    </dgm:pt>
    <dgm:pt modelId="{61B7F683-F178-4BBE-85DA-8962840D40C5}" type="pres">
      <dgm:prSet presAssocID="{142E258E-CA68-4ED1-B88A-897DC4F65FAC}" presName="BalanceSpacing" presStyleCnt="0"/>
      <dgm:spPr/>
    </dgm:pt>
    <dgm:pt modelId="{56FCCB72-C2AB-40DF-8863-85F1CD846A0C}" type="pres">
      <dgm:prSet presAssocID="{142E258E-CA68-4ED1-B88A-897DC4F65FAC}" presName="BalanceSpacing1" presStyleCnt="0"/>
      <dgm:spPr/>
    </dgm:pt>
    <dgm:pt modelId="{C77C9151-64DA-475F-AE9F-5027547D302D}" type="pres">
      <dgm:prSet presAssocID="{2CB12887-5E51-4017-8E9C-EE16BB9C8FB3}" presName="Accent1Text" presStyleLbl="node1" presStyleIdx="5" presStyleCnt="6"/>
      <dgm:spPr/>
      <dgm:t>
        <a:bodyPr/>
        <a:lstStyle/>
        <a:p>
          <a:endParaRPr lang="de-DE"/>
        </a:p>
      </dgm:t>
    </dgm:pt>
  </dgm:ptLst>
  <dgm:cxnLst>
    <dgm:cxn modelId="{1DF4AA1E-7C0C-41DB-9B4A-BEEFFEA230C0}" srcId="{E94E146C-C428-4E24-9B22-66C03EBCC3BC}" destId="{245429BD-AC64-4C6B-AD77-888284C55AD3}" srcOrd="1" destOrd="0" parTransId="{89D84D96-8A64-496A-82F0-2637ABC566CD}" sibTransId="{BE651BE3-AA97-4D1F-A319-A4FC3713A089}"/>
    <dgm:cxn modelId="{BF75584F-1C61-415B-8B1D-C5748054E44F}" type="presOf" srcId="{30F426D5-8168-4444-9DEE-04A1E1AE0D4B}" destId="{F528D873-DD79-4BCE-B59B-815CD0AE3570}" srcOrd="0" destOrd="0" presId="urn:microsoft.com/office/officeart/2008/layout/AlternatingHexagons"/>
    <dgm:cxn modelId="{6AAB3C4E-673A-4A40-AEE3-C8B4C92EFC6C}" type="presOf" srcId="{6AC09893-B6E9-4FAF-BB6A-86B0B78EA8EF}" destId="{7D219260-ADF3-40F7-BA25-70C69C5F1FB8}" srcOrd="0" destOrd="0" presId="urn:microsoft.com/office/officeart/2008/layout/AlternatingHexagons"/>
    <dgm:cxn modelId="{058EC2B0-C102-4272-AB74-B6A49098CEDF}" type="presOf" srcId="{142E258E-CA68-4ED1-B88A-897DC4F65FAC}" destId="{322DE6F8-E6F6-4E74-984F-5DCE34A393DE}" srcOrd="0" destOrd="0" presId="urn:microsoft.com/office/officeart/2008/layout/AlternatingHexagons"/>
    <dgm:cxn modelId="{8A7E5BC5-1099-4880-BD76-12D33FD03E48}" srcId="{E94E146C-C428-4E24-9B22-66C03EBCC3BC}" destId="{6AC09893-B6E9-4FAF-BB6A-86B0B78EA8EF}" srcOrd="0" destOrd="0" parTransId="{56E552E0-1B08-4254-93F2-BFEC0202069D}" sibTransId="{30F426D5-8168-4444-9DEE-04A1E1AE0D4B}"/>
    <dgm:cxn modelId="{EF212097-81C2-4044-94EC-CCF1402E0D37}" type="presOf" srcId="{2CB12887-5E51-4017-8E9C-EE16BB9C8FB3}" destId="{C77C9151-64DA-475F-AE9F-5027547D302D}" srcOrd="0" destOrd="0" presId="urn:microsoft.com/office/officeart/2008/layout/AlternatingHexagons"/>
    <dgm:cxn modelId="{2C4D54F3-9DB5-49ED-A2C8-012AF0733789}" type="presOf" srcId="{245429BD-AC64-4C6B-AD77-888284C55AD3}" destId="{6E4352CD-EE1A-427D-B5BB-0233C0673E65}" srcOrd="0" destOrd="0" presId="urn:microsoft.com/office/officeart/2008/layout/AlternatingHexagons"/>
    <dgm:cxn modelId="{5E986246-8AB4-4F69-9AF7-8AE17FBF1831}" srcId="{E94E146C-C428-4E24-9B22-66C03EBCC3BC}" destId="{142E258E-CA68-4ED1-B88A-897DC4F65FAC}" srcOrd="2" destOrd="0" parTransId="{0945B572-9784-471E-81D3-DCBACBDD3242}" sibTransId="{2CB12887-5E51-4017-8E9C-EE16BB9C8FB3}"/>
    <dgm:cxn modelId="{2BAC325B-9D37-4410-AF24-453BCCBEEC42}" type="presOf" srcId="{BE651BE3-AA97-4D1F-A319-A4FC3713A089}" destId="{A1FC24E3-876D-4B29-9342-A0FA45D99067}" srcOrd="0" destOrd="0" presId="urn:microsoft.com/office/officeart/2008/layout/AlternatingHexagons"/>
    <dgm:cxn modelId="{36238452-766B-4BF9-90BA-6843459FD0A5}" type="presOf" srcId="{E94E146C-C428-4E24-9B22-66C03EBCC3BC}" destId="{33C6B139-7F03-4E7B-B4F3-DAF53A69C166}" srcOrd="0" destOrd="0" presId="urn:microsoft.com/office/officeart/2008/layout/AlternatingHexagons"/>
    <dgm:cxn modelId="{7D33EC77-BDBE-4923-B8A6-116514D41211}" type="presParOf" srcId="{33C6B139-7F03-4E7B-B4F3-DAF53A69C166}" destId="{7F8A254B-9471-442B-BDC7-81B52A44BA4C}" srcOrd="0" destOrd="0" presId="urn:microsoft.com/office/officeart/2008/layout/AlternatingHexagons"/>
    <dgm:cxn modelId="{23BE876A-775D-482D-9CC3-C4B32CF9FD70}" type="presParOf" srcId="{7F8A254B-9471-442B-BDC7-81B52A44BA4C}" destId="{7D219260-ADF3-40F7-BA25-70C69C5F1FB8}" srcOrd="0" destOrd="0" presId="urn:microsoft.com/office/officeart/2008/layout/AlternatingHexagons"/>
    <dgm:cxn modelId="{8F018D78-C55B-4E0C-889D-3E3EB7EC8991}" type="presParOf" srcId="{7F8A254B-9471-442B-BDC7-81B52A44BA4C}" destId="{00FF38FC-E617-4D95-BF6F-D4999A5AD6B5}" srcOrd="1" destOrd="0" presId="urn:microsoft.com/office/officeart/2008/layout/AlternatingHexagons"/>
    <dgm:cxn modelId="{9396FFD1-643D-4E1A-942C-37DAE603E2E6}" type="presParOf" srcId="{7F8A254B-9471-442B-BDC7-81B52A44BA4C}" destId="{5F7C3CF0-C63F-4532-96C0-47F4A270BAB3}" srcOrd="2" destOrd="0" presId="urn:microsoft.com/office/officeart/2008/layout/AlternatingHexagons"/>
    <dgm:cxn modelId="{66BE251D-3BCC-4EA0-A66A-654B52B337EC}" type="presParOf" srcId="{7F8A254B-9471-442B-BDC7-81B52A44BA4C}" destId="{B8706187-A8E7-425C-849C-2D20309E1A26}" srcOrd="3" destOrd="0" presId="urn:microsoft.com/office/officeart/2008/layout/AlternatingHexagons"/>
    <dgm:cxn modelId="{6F088E69-7291-4A1B-82EB-231670FBBC4D}" type="presParOf" srcId="{7F8A254B-9471-442B-BDC7-81B52A44BA4C}" destId="{F528D873-DD79-4BCE-B59B-815CD0AE3570}" srcOrd="4" destOrd="0" presId="urn:microsoft.com/office/officeart/2008/layout/AlternatingHexagons"/>
    <dgm:cxn modelId="{91A2E4AA-52B6-4129-BEE0-246D594E2532}" type="presParOf" srcId="{33C6B139-7F03-4E7B-B4F3-DAF53A69C166}" destId="{AE29BB15-3C90-4D6E-98D3-3C0D67529383}" srcOrd="1" destOrd="0" presId="urn:microsoft.com/office/officeart/2008/layout/AlternatingHexagons"/>
    <dgm:cxn modelId="{CE5D6B61-8CDE-4591-A93A-9AD9CE2725DB}" type="presParOf" srcId="{33C6B139-7F03-4E7B-B4F3-DAF53A69C166}" destId="{C835671A-A093-4F65-B242-EDF29BB7623C}" srcOrd="2" destOrd="0" presId="urn:microsoft.com/office/officeart/2008/layout/AlternatingHexagons"/>
    <dgm:cxn modelId="{E0679F80-723B-42B4-A990-4587FBBBACEE}" type="presParOf" srcId="{C835671A-A093-4F65-B242-EDF29BB7623C}" destId="{6E4352CD-EE1A-427D-B5BB-0233C0673E65}" srcOrd="0" destOrd="0" presId="urn:microsoft.com/office/officeart/2008/layout/AlternatingHexagons"/>
    <dgm:cxn modelId="{13E4AE25-D3CA-422B-A662-B360931AD57F}" type="presParOf" srcId="{C835671A-A093-4F65-B242-EDF29BB7623C}" destId="{717C6155-7E86-464A-8A6F-89E25DA77C4A}" srcOrd="1" destOrd="0" presId="urn:microsoft.com/office/officeart/2008/layout/AlternatingHexagons"/>
    <dgm:cxn modelId="{0F55B146-8435-4C35-B4CE-E837D6874788}" type="presParOf" srcId="{C835671A-A093-4F65-B242-EDF29BB7623C}" destId="{EE7C0CA3-C625-497B-9274-DEAD7705456B}" srcOrd="2" destOrd="0" presId="urn:microsoft.com/office/officeart/2008/layout/AlternatingHexagons"/>
    <dgm:cxn modelId="{73EAF6A1-4461-465F-A1C0-B6DB9BC88103}" type="presParOf" srcId="{C835671A-A093-4F65-B242-EDF29BB7623C}" destId="{F40D19D4-2D81-4880-B837-B36FA7257C82}" srcOrd="3" destOrd="0" presId="urn:microsoft.com/office/officeart/2008/layout/AlternatingHexagons"/>
    <dgm:cxn modelId="{D9FD2F5E-E1CE-42D2-8901-A249C8602941}" type="presParOf" srcId="{C835671A-A093-4F65-B242-EDF29BB7623C}" destId="{A1FC24E3-876D-4B29-9342-A0FA45D99067}" srcOrd="4" destOrd="0" presId="urn:microsoft.com/office/officeart/2008/layout/AlternatingHexagons"/>
    <dgm:cxn modelId="{0F4D1C49-4A6D-4B36-B90A-95911A8F59F0}" type="presParOf" srcId="{33C6B139-7F03-4E7B-B4F3-DAF53A69C166}" destId="{065E5E19-FD76-485A-8FF8-6E01DFDD60C2}" srcOrd="3" destOrd="0" presId="urn:microsoft.com/office/officeart/2008/layout/AlternatingHexagons"/>
    <dgm:cxn modelId="{53210DCB-8A1A-43F8-B93F-76C6984F9348}" type="presParOf" srcId="{33C6B139-7F03-4E7B-B4F3-DAF53A69C166}" destId="{0956BFA8-49B7-4F2D-996C-367FF46ECF68}" srcOrd="4" destOrd="0" presId="urn:microsoft.com/office/officeart/2008/layout/AlternatingHexagons"/>
    <dgm:cxn modelId="{F8D37899-ACDC-4FF4-9AC5-A8F3DC05D3AE}" type="presParOf" srcId="{0956BFA8-49B7-4F2D-996C-367FF46ECF68}" destId="{322DE6F8-E6F6-4E74-984F-5DCE34A393DE}" srcOrd="0" destOrd="0" presId="urn:microsoft.com/office/officeart/2008/layout/AlternatingHexagons"/>
    <dgm:cxn modelId="{BA41075B-35B0-4FF3-8631-42743E34A0C6}" type="presParOf" srcId="{0956BFA8-49B7-4F2D-996C-367FF46ECF68}" destId="{7A776E62-8EB2-42E1-AF60-128C83A68000}" srcOrd="1" destOrd="0" presId="urn:microsoft.com/office/officeart/2008/layout/AlternatingHexagons"/>
    <dgm:cxn modelId="{B95E939F-BA73-4B77-90F9-55DD66F0FD58}" type="presParOf" srcId="{0956BFA8-49B7-4F2D-996C-367FF46ECF68}" destId="{61B7F683-F178-4BBE-85DA-8962840D40C5}" srcOrd="2" destOrd="0" presId="urn:microsoft.com/office/officeart/2008/layout/AlternatingHexagons"/>
    <dgm:cxn modelId="{E3881E17-2DC3-4973-84B0-60D2D35DD479}" type="presParOf" srcId="{0956BFA8-49B7-4F2D-996C-367FF46ECF68}" destId="{56FCCB72-C2AB-40DF-8863-85F1CD846A0C}" srcOrd="3" destOrd="0" presId="urn:microsoft.com/office/officeart/2008/layout/AlternatingHexagons"/>
    <dgm:cxn modelId="{A1BB14FC-F050-4539-9DB3-7837538BAC8E}" type="presParOf" srcId="{0956BFA8-49B7-4F2D-996C-367FF46ECF68}" destId="{C77C9151-64DA-475F-AE9F-5027547D302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56AF3D9-3000-4635-A81F-2BA6B52D9859}" type="datetimeFigureOut">
              <a:rPr lang="de-DE" smtClean="0"/>
              <a:pPr/>
              <a:t>21.06.2016</a:t>
            </a:fld>
            <a:endParaRPr lang="de-DE" dirty="0"/>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C2B1472-B8B5-4ED3-A929-CB0AA8CAE8D7}" type="slidenum">
              <a:rPr lang="de-DE" smtClean="0"/>
              <a:pPr/>
              <a:t>‹Nr.›</a:t>
            </a:fld>
            <a:endParaRPr lang="de-DE" dirty="0"/>
          </a:p>
        </p:txBody>
      </p:sp>
    </p:spTree>
    <p:extLst>
      <p:ext uri="{BB962C8B-B14F-4D97-AF65-F5344CB8AC3E}">
        <p14:creationId xmlns:p14="http://schemas.microsoft.com/office/powerpoint/2010/main" val="249643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BBB7962-4D0C-48B8-9650-07AECFBC0E2D}" type="datetimeFigureOut">
              <a:rPr lang="de-DE" smtClean="0"/>
              <a:pPr/>
              <a:t>21.06.2016</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162C82E-01A1-4144-B5DA-B8D537E284AA}" type="slidenum">
              <a:rPr lang="de-DE" smtClean="0"/>
              <a:pPr/>
              <a:t>‹Nr.›</a:t>
            </a:fld>
            <a:endParaRPr lang="de-DE" dirty="0"/>
          </a:p>
        </p:txBody>
      </p:sp>
    </p:spTree>
    <p:extLst>
      <p:ext uri="{BB962C8B-B14F-4D97-AF65-F5344CB8AC3E}">
        <p14:creationId xmlns:p14="http://schemas.microsoft.com/office/powerpoint/2010/main" val="99206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schoenland.dirk@bbw.d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landderpotenziale.de/schwerpunktthema-alle-potenziale-entfalten/engagement-fuer-fluechtling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100" kern="1200" dirty="0" smtClean="0">
                <a:solidFill>
                  <a:schemeClr val="tx1"/>
                </a:solidFill>
                <a:effectLst/>
                <a:latin typeface="+mn-lt"/>
                <a:ea typeface="+mn-ea"/>
                <a:cs typeface="Arial" panose="020B0604020202020204" pitchFamily="34" charset="0"/>
              </a:rPr>
              <a:t>Allgemeine</a:t>
            </a:r>
            <a:r>
              <a:rPr lang="de-DE" sz="1100" kern="1200" baseline="0" dirty="0" smtClean="0">
                <a:solidFill>
                  <a:schemeClr val="tx1"/>
                </a:solidFill>
                <a:effectLst/>
                <a:latin typeface="+mn-lt"/>
                <a:ea typeface="+mn-ea"/>
                <a:cs typeface="Arial" panose="020B0604020202020204" pitchFamily="34" charset="0"/>
              </a:rPr>
              <a:t> </a:t>
            </a:r>
            <a:r>
              <a:rPr lang="de-DE" sz="1100" kern="1200" dirty="0" smtClean="0">
                <a:solidFill>
                  <a:schemeClr val="tx1"/>
                </a:solidFill>
                <a:effectLst/>
                <a:latin typeface="+mn-lt"/>
                <a:ea typeface="+mn-ea"/>
                <a:cs typeface="Arial" panose="020B0604020202020204" pitchFamily="34" charset="0"/>
              </a:rPr>
              <a:t>Hinweise zur Präsentation:</a:t>
            </a:r>
          </a:p>
          <a:p>
            <a:pPr lvl="0"/>
            <a:endParaRPr lang="de-DE" sz="1100" kern="1200" dirty="0" smtClean="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mn-lt"/>
                <a:ea typeface="+mn-ea"/>
                <a:cs typeface="Arial" panose="020B0604020202020204" pitchFamily="34" charset="0"/>
              </a:rPr>
              <a:t>Diese</a:t>
            </a:r>
            <a:r>
              <a:rPr lang="de-DE" sz="1100" kern="1200" baseline="0" dirty="0" smtClean="0">
                <a:solidFill>
                  <a:schemeClr val="tx1"/>
                </a:solidFill>
                <a:effectLst/>
                <a:latin typeface="+mn-lt"/>
                <a:ea typeface="+mn-ea"/>
                <a:cs typeface="Arial" panose="020B0604020202020204" pitchFamily="34" charset="0"/>
              </a:rPr>
              <a:t> </a:t>
            </a:r>
            <a:r>
              <a:rPr lang="de-DE" sz="1100" kern="1200" dirty="0" smtClean="0">
                <a:solidFill>
                  <a:schemeClr val="tx1"/>
                </a:solidFill>
                <a:effectLst/>
                <a:latin typeface="+mn-lt"/>
                <a:ea typeface="+mn-ea"/>
                <a:cs typeface="Arial" panose="020B0604020202020204" pitchFamily="34" charset="0"/>
              </a:rPr>
              <a:t>Präsentation dient als „lebendige Sammlung“.</a:t>
            </a:r>
            <a:r>
              <a:rPr lang="de-DE" sz="1100" kern="1200" baseline="0" dirty="0" smtClean="0">
                <a:solidFill>
                  <a:schemeClr val="tx1"/>
                </a:solidFill>
                <a:effectLst/>
                <a:latin typeface="+mn-lt"/>
                <a:ea typeface="+mn-ea"/>
                <a:cs typeface="Arial" panose="020B0604020202020204" pitchFamily="34" charset="0"/>
              </a:rPr>
              <a:t> Sie können die Folien mit Quellenangabe flexibel einsetzen, speziell im Hinblick auf die länderspezifischen Zahlen und Daten (ab Folie 10). Sie wird quartalsweise bzw. bei Bedarf mit aktuellen Zahlen, Daten und Fakten ergänzt. Insbesondere der Abschnitt „Praxisbeispiele“ soll mit Ihrer Hilfe weiter wachsen. Die jeweils aktuelle Version finden Sie unter: www.landderpotenziale.de.</a:t>
            </a:r>
          </a:p>
          <a:p>
            <a:pPr lvl="0"/>
            <a:endParaRPr lang="de-DE" sz="1100" kern="1200" baseline="0" dirty="0" smtClean="0">
              <a:solidFill>
                <a:schemeClr val="tx1"/>
              </a:solidFill>
              <a:effectLst/>
              <a:latin typeface="Arial" panose="020B0604020202020204" pitchFamily="34" charset="0"/>
              <a:ea typeface="+mn-ea"/>
              <a:cs typeface="Arial" panose="020B0604020202020204" pitchFamily="34" charset="0"/>
            </a:endParaRPr>
          </a:p>
          <a:p>
            <a:endParaRPr lang="de-DE"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7162C82E-01A1-4144-B5DA-B8D537E284AA}" type="slidenum">
              <a:rPr lang="de-DE" smtClean="0"/>
              <a:pPr/>
              <a:t>1</a:t>
            </a:fld>
            <a:endParaRPr lang="de-DE" dirty="0"/>
          </a:p>
        </p:txBody>
      </p:sp>
    </p:spTree>
    <p:extLst>
      <p:ext uri="{BB962C8B-B14F-4D97-AF65-F5344CB8AC3E}">
        <p14:creationId xmlns:p14="http://schemas.microsoft.com/office/powerpoint/2010/main" val="1374325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Diese</a:t>
            </a:r>
            <a:r>
              <a:rPr lang="de-DE" baseline="0" dirty="0" smtClean="0"/>
              <a:t> Karte zeigt die räumliche Verteilung von anerkannten Flüchtlingen. </a:t>
            </a:r>
            <a:r>
              <a:rPr lang="de-DE" b="1" baseline="0" dirty="0" smtClean="0"/>
              <a:t>Die Daten stammen noch aus dem Jahr 2014 und werden bei Verfügbarkeit aktualisiert.</a:t>
            </a:r>
            <a:endParaRPr lang="de-DE" b="1" dirty="0" smtClean="0"/>
          </a:p>
          <a:p>
            <a:pPr marL="171450" indent="-171450">
              <a:buFont typeface="Arial" panose="020B0604020202020204" pitchFamily="34" charset="0"/>
              <a:buChar char="•"/>
            </a:pPr>
            <a:r>
              <a:rPr lang="de-DE" dirty="0" smtClean="0"/>
              <a:t>Werden Flüchtlinge</a:t>
            </a:r>
            <a:r>
              <a:rPr lang="de-DE" baseline="0" dirty="0" smtClean="0"/>
              <a:t> anerkannt, erhalten sie einen sogenannten humanitären Aufenthaltstitel und dürfen ihren Wohnort frei auswählen. </a:t>
            </a:r>
          </a:p>
          <a:p>
            <a:pPr marL="171450" indent="-171450">
              <a:buFont typeface="Arial" panose="020B0604020202020204" pitchFamily="34" charset="0"/>
              <a:buChar char="•"/>
            </a:pPr>
            <a:r>
              <a:rPr lang="de-DE" baseline="0" dirty="0" smtClean="0"/>
              <a:t>Besonders viele Personen zieht es in Regionen, in denen schon viele Zuwanderer leben. Weitere attraktive Ziele sind Großstädte mit einer guten Arbeitsmarktperspektive. </a:t>
            </a:r>
          </a:p>
        </p:txBody>
      </p:sp>
      <p:sp>
        <p:nvSpPr>
          <p:cNvPr id="4" name="Foliennummernplatzhalter 3"/>
          <p:cNvSpPr>
            <a:spLocks noGrp="1"/>
          </p:cNvSpPr>
          <p:nvPr>
            <p:ph type="sldNum" sz="quarter" idx="10"/>
          </p:nvPr>
        </p:nvSpPr>
        <p:spPr/>
        <p:txBody>
          <a:bodyPr/>
          <a:lstStyle/>
          <a:p>
            <a:fld id="{353352BB-01C1-4A0E-A2E3-A7BE832EA0D5}" type="slidenum">
              <a:rPr lang="de-DE" smtClean="0"/>
              <a:t>10</a:t>
            </a:fld>
            <a:endParaRPr lang="de-DE"/>
          </a:p>
        </p:txBody>
      </p:sp>
    </p:spTree>
    <p:extLst>
      <p:ext uri="{BB962C8B-B14F-4D97-AF65-F5344CB8AC3E}">
        <p14:creationId xmlns:p14="http://schemas.microsoft.com/office/powerpoint/2010/main" val="699103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200" b="0" i="0" u="none" strike="noStrike" kern="1200" dirty="0" smtClean="0">
                <a:solidFill>
                  <a:schemeClr val="tx1"/>
                </a:solidFill>
                <a:effectLst/>
                <a:latin typeface="+mn-lt"/>
                <a:ea typeface="+mn-ea"/>
                <a:cs typeface="Arial" panose="020B0604020202020204" pitchFamily="34" charset="0"/>
              </a:rPr>
              <a:t>Diese Grafik stellt die Verteilung der minderjährigen Asylbewerber im Gesamtjahr 2015 auf die Außenstellen dar. Dazu wurden die Angaben zu den Außenstellen zu Bundesländerwerten</a:t>
            </a:r>
            <a:r>
              <a:rPr lang="de-DE" sz="1200" b="0" i="0" u="none" strike="noStrike" kern="1200" baseline="0" dirty="0" smtClean="0">
                <a:solidFill>
                  <a:schemeClr val="tx1"/>
                </a:solidFill>
                <a:effectLst/>
                <a:latin typeface="+mn-lt"/>
                <a:ea typeface="+mn-ea"/>
                <a:cs typeface="Arial" panose="020B0604020202020204" pitchFamily="34" charset="0"/>
              </a:rPr>
              <a:t> aufsummiert.</a:t>
            </a:r>
          </a:p>
          <a:p>
            <a:pPr marL="171450" indent="-171450">
              <a:buFont typeface="Arial" panose="020B0604020202020204" pitchFamily="34" charset="0"/>
              <a:buChar char="•"/>
            </a:pPr>
            <a:r>
              <a:rPr lang="de-DE" sz="1200" b="0" i="0" u="none" strike="noStrike" kern="1200" baseline="0" dirty="0" smtClean="0">
                <a:solidFill>
                  <a:schemeClr val="tx1"/>
                </a:solidFill>
                <a:effectLst/>
                <a:latin typeface="+mn-lt"/>
                <a:ea typeface="+mn-ea"/>
                <a:cs typeface="Arial" panose="020B0604020202020204" pitchFamily="34" charset="0"/>
              </a:rPr>
              <a:t>Nicht enthalten sind „sonstige Einheiten und Nürnberg“ mit einem Wert von 18.990 Personen. Diese Asylbewerber sind faktisch keinem Bundesland zuzuordnen.</a:t>
            </a:r>
            <a:endParaRPr lang="de-DE" sz="1200" b="0" i="0" u="none" strike="noStrike" kern="1200" dirty="0" smtClean="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de-DE" sz="1200" b="0" i="0" u="none" strike="noStrike" kern="1200" dirty="0" smtClean="0">
                <a:solidFill>
                  <a:schemeClr val="tx1"/>
                </a:solidFill>
                <a:effectLst/>
                <a:latin typeface="+mn-lt"/>
                <a:ea typeface="+mn-ea"/>
                <a:cs typeface="Arial" panose="020B0604020202020204" pitchFamily="34" charset="0"/>
              </a:rPr>
              <a:t>Rechtlicher Hintergrund: Unbegleitete minderjährige Flüchtlinge werden nicht nach §15a </a:t>
            </a:r>
            <a:r>
              <a:rPr lang="de-DE" sz="1200" b="0" i="0" u="none" strike="noStrike" kern="1200" dirty="0" err="1" smtClean="0">
                <a:solidFill>
                  <a:schemeClr val="tx1"/>
                </a:solidFill>
                <a:effectLst/>
                <a:latin typeface="+mn-lt"/>
                <a:ea typeface="+mn-ea"/>
                <a:cs typeface="Arial" panose="020B0604020202020204" pitchFamily="34" charset="0"/>
              </a:rPr>
              <a:t>AufenthG</a:t>
            </a:r>
            <a:r>
              <a:rPr lang="de-DE" sz="1200" b="0" i="0" u="none" strike="noStrike" kern="1200" dirty="0" smtClean="0">
                <a:solidFill>
                  <a:schemeClr val="tx1"/>
                </a:solidFill>
                <a:effectLst/>
                <a:latin typeface="+mn-lt"/>
                <a:ea typeface="+mn-ea"/>
                <a:cs typeface="Arial" panose="020B0604020202020204" pitchFamily="34" charset="0"/>
              </a:rPr>
              <a:t> umverteilt, sie werden vom Jugendamt nach § 42 SGB VIII in Obhut genommen. "Im Rahmen der Aufnahmequote nach § 42c soll vorrangig dasjenige Land benannt werden, in dessen Bereich das Jugendamt liegt, das das Kind oder den Jugendlichen nach § 42a vorläufig in Obhut genommen hat." (§ 42b Abs. 2 SGB VIII)</a:t>
            </a:r>
            <a:r>
              <a:rPr lang="de-DE" b="0" dirty="0" smtClean="0">
                <a:latin typeface="+mn-lt"/>
                <a:cs typeface="Arial" panose="020B0604020202020204" pitchFamily="34" charset="0"/>
              </a:rPr>
              <a:t> </a:t>
            </a:r>
          </a:p>
          <a:p>
            <a:pPr marL="171450" indent="-171450">
              <a:buFont typeface="Arial" panose="020B0604020202020204" pitchFamily="34" charset="0"/>
              <a:buChar char="•"/>
            </a:pPr>
            <a:r>
              <a:rPr lang="de-DE" dirty="0" smtClean="0">
                <a:latin typeface="+mn-lt"/>
              </a:rPr>
              <a:t>Erwartungsgemäß verzeichnen</a:t>
            </a:r>
            <a:r>
              <a:rPr lang="de-DE" baseline="0" dirty="0" smtClean="0">
                <a:latin typeface="+mn-lt"/>
              </a:rPr>
              <a:t> die bevölkerungsreichen Bundesländer NRW, Bayern und Baden-Württemberg die meisten Asylanträge von minderjährigen Flüchtlingen.</a:t>
            </a:r>
            <a:endParaRPr lang="de-DE" dirty="0">
              <a:latin typeface="+mn-lt"/>
            </a:endParaRPr>
          </a:p>
        </p:txBody>
      </p:sp>
      <p:sp>
        <p:nvSpPr>
          <p:cNvPr id="4" name="Foliennummernplatzhalter 3"/>
          <p:cNvSpPr>
            <a:spLocks noGrp="1"/>
          </p:cNvSpPr>
          <p:nvPr>
            <p:ph type="sldNum" sz="quarter" idx="10"/>
          </p:nvPr>
        </p:nvSpPr>
        <p:spPr/>
        <p:txBody>
          <a:bodyPr/>
          <a:lstStyle/>
          <a:p>
            <a:fld id="{7162C82E-01A1-4144-B5DA-B8D537E284AA}" type="slidenum">
              <a:rPr lang="de-DE" smtClean="0"/>
              <a:pPr/>
              <a:t>11</a:t>
            </a:fld>
            <a:endParaRPr lang="de-DE" dirty="0"/>
          </a:p>
        </p:txBody>
      </p:sp>
    </p:spTree>
    <p:extLst>
      <p:ext uri="{BB962C8B-B14F-4D97-AF65-F5344CB8AC3E}">
        <p14:creationId xmlns:p14="http://schemas.microsoft.com/office/powerpoint/2010/main" val="3504725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12</a:t>
            </a:fld>
            <a:endParaRPr lang="de-DE" dirty="0"/>
          </a:p>
        </p:txBody>
      </p:sp>
    </p:spTree>
    <p:extLst>
      <p:ext uri="{BB962C8B-B14F-4D97-AF65-F5344CB8AC3E}">
        <p14:creationId xmlns:p14="http://schemas.microsoft.com/office/powerpoint/2010/main" val="962979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Die Übersicht stellt </a:t>
            </a:r>
            <a:r>
              <a:rPr lang="de-DE" sz="1200" b="0" i="0" u="none" strike="noStrike" kern="1200" baseline="0" dirty="0" smtClean="0">
                <a:solidFill>
                  <a:schemeClr val="tx1"/>
                </a:solidFill>
                <a:latin typeface="+mn-lt"/>
                <a:ea typeface="+mn-ea"/>
                <a:cs typeface="+mn-cs"/>
              </a:rPr>
              <a:t>die verschiedenen Phasen typischer Asylverläufe in Deutschland dar.</a:t>
            </a:r>
            <a:endParaRPr lang="de-DE" baseline="0" dirty="0" smtClean="0"/>
          </a:p>
          <a:p>
            <a:pPr marL="171450" indent="-171450">
              <a:buFont typeface="Arial" panose="020B0604020202020204" pitchFamily="34" charset="0"/>
              <a:buChar char="•"/>
            </a:pPr>
            <a:r>
              <a:rPr lang="de-DE" baseline="0" dirty="0" smtClean="0"/>
              <a:t>Weitere Informationen zum Asylverfahren etwa über: http://www.bamf.de/DE/Migration/AsylFluechtlinge/Asylverfahren/asylverfahren-node.html</a:t>
            </a:r>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13</a:t>
            </a:fld>
            <a:endParaRPr lang="de-DE" dirty="0"/>
          </a:p>
        </p:txBody>
      </p:sp>
    </p:spTree>
    <p:extLst>
      <p:ext uri="{BB962C8B-B14F-4D97-AF65-F5344CB8AC3E}">
        <p14:creationId xmlns:p14="http://schemas.microsoft.com/office/powerpoint/2010/main" val="1955324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Für den Zugang zu Ausbildung und Beschäftigung </a:t>
            </a:r>
            <a:r>
              <a:rPr lang="de-DE" baseline="0" dirty="0" smtClean="0"/>
              <a:t>spielt der Aufenthaltsstatus eine entscheidende Rolle. Es wird unterschieden zwischen: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Asylbewerber: Personen, die einen Asylantrag gestellt haben, über den aber noch nicht entschieden wurde.</a:t>
            </a:r>
          </a:p>
          <a:p>
            <a:pPr marL="171450" indent="-171450">
              <a:buFont typeface="Arial" panose="020B0604020202020204" pitchFamily="34" charset="0"/>
              <a:buChar char="•"/>
            </a:pPr>
            <a:r>
              <a:rPr lang="de-DE" baseline="0" dirty="0" smtClean="0"/>
              <a:t>Anerkannte Flüchtlinge: Der Asylantrag wurde bewilligt und die Flüchtlingseigenschaft festgestellt. Diese Personen sind Inländern gleichgestellt.</a:t>
            </a:r>
          </a:p>
          <a:p>
            <a:pPr marL="171450" indent="-171450">
              <a:buFont typeface="Arial" panose="020B0604020202020204" pitchFamily="34" charset="0"/>
              <a:buChar char="•"/>
            </a:pPr>
            <a:r>
              <a:rPr lang="de-DE" baseline="0" dirty="0" smtClean="0"/>
              <a:t>Geduldete: Personen, deren Asylantrag abgelehnt wurde und bei denen die Abschiebung vorübergehend ausgesetzt wurde. Gründe für die „vorübergehende Aussetzung der Abschiebung“ können beispielsweise Reiseunfähigkeit oder Passlosigkeit sein.</a:t>
            </a:r>
          </a:p>
          <a:p>
            <a:pPr marL="171450" indent="-171450">
              <a:buFontTx/>
              <a:buChar char="-"/>
            </a:pPr>
            <a:endParaRPr lang="de-DE" baseline="0" dirty="0" smtClean="0"/>
          </a:p>
          <a:p>
            <a:pPr marL="0" indent="0">
              <a:buFontTx/>
              <a:buNone/>
            </a:pPr>
            <a:endParaRPr lang="de-DE" baseline="0" dirty="0" smtClean="0"/>
          </a:p>
        </p:txBody>
      </p:sp>
      <p:sp>
        <p:nvSpPr>
          <p:cNvPr id="4" name="Foliennummernplatzhalter 3"/>
          <p:cNvSpPr>
            <a:spLocks noGrp="1"/>
          </p:cNvSpPr>
          <p:nvPr>
            <p:ph type="sldNum" sz="quarter" idx="10"/>
          </p:nvPr>
        </p:nvSpPr>
        <p:spPr/>
        <p:txBody>
          <a:bodyPr/>
          <a:lstStyle/>
          <a:p>
            <a:fld id="{7162C82E-01A1-4144-B5DA-B8D537E284AA}" type="slidenum">
              <a:rPr lang="de-DE" smtClean="0"/>
              <a:pPr/>
              <a:t>14</a:t>
            </a:fld>
            <a:endParaRPr lang="de-DE" dirty="0"/>
          </a:p>
        </p:txBody>
      </p:sp>
    </p:spTree>
    <p:extLst>
      <p:ext uri="{BB962C8B-B14F-4D97-AF65-F5344CB8AC3E}">
        <p14:creationId xmlns:p14="http://schemas.microsoft.com/office/powerpoint/2010/main" val="2461836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dirty="0" smtClean="0"/>
              <a:t>Zu den sogenannten sicheren Herkunftsstaaten gehören die Mitgliedsstaaten der EU sowie Norwegen und die Schweiz, Albanien, Bosnien und Herzegowina, Ghana, Kosovo, Mazedonien, Montenegro, Senegal</a:t>
            </a:r>
            <a:r>
              <a:rPr lang="de-DE" baseline="0" dirty="0" smtClean="0"/>
              <a:t> und</a:t>
            </a:r>
            <a:r>
              <a:rPr lang="de-DE" dirty="0" smtClean="0"/>
              <a:t> Serbien. Die Bundesregierung plant derzeit, die Liste der sicheren Herkunftsstaaten um Marokko, Algerien und Tunesien (Stand: April 2016) zu erweitern.</a:t>
            </a:r>
          </a:p>
          <a:p>
            <a:pPr marL="171450" indent="-171450">
              <a:buFont typeface="Arial" panose="020B0604020202020204" pitchFamily="34" charset="0"/>
              <a:buChar char="•"/>
            </a:pPr>
            <a:r>
              <a:rPr lang="de-DE" dirty="0" smtClean="0"/>
              <a:t>Der</a:t>
            </a:r>
            <a:r>
              <a:rPr lang="de-DE" baseline="0" dirty="0" smtClean="0"/>
              <a:t> Asylantrag von Personen aus sicheren Herkunftsstaaten wird abgelehnt, sofern keine besonderen Umstände vorliegen.</a:t>
            </a:r>
          </a:p>
          <a:p>
            <a:pPr marL="171450" indent="-171450">
              <a:buFont typeface="Arial" panose="020B0604020202020204" pitchFamily="34" charset="0"/>
              <a:buChar char="•"/>
            </a:pPr>
            <a:r>
              <a:rPr lang="de-DE" baseline="0" dirty="0" smtClean="0"/>
              <a:t>Grundsätzlich gilt: Personen aus sicheren Herkunftsstaaten, die ihren Asylantrag nach dem 31. August 2015 gestellt haben, dürfen nicht beschäftigt werden. </a:t>
            </a:r>
            <a:endParaRPr lang="de-DE" dirty="0" smtClean="0"/>
          </a:p>
          <a:p>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15</a:t>
            </a:fld>
            <a:endParaRPr lang="de-DE" dirty="0"/>
          </a:p>
        </p:txBody>
      </p:sp>
    </p:spTree>
    <p:extLst>
      <p:ext uri="{BB962C8B-B14F-4D97-AF65-F5344CB8AC3E}">
        <p14:creationId xmlns:p14="http://schemas.microsoft.com/office/powerpoint/2010/main" val="3829186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noProof="1" smtClean="0"/>
              <a:t>Für anerkannte Flüchtlinge gelten grundsätzlich keine Einschränkungen</a:t>
            </a:r>
            <a:r>
              <a:rPr lang="de-DE" baseline="0" noProof="1" smtClean="0"/>
              <a:t> für die Aufnahme einer Beschäftigung. Sie werden auf dem Arbeitsmarkt behandelt wie deutsche Staatsbürger und andere EU-Bürger. Es gibt dementsprechend keine rechtlichen Hindernisse für die Aufnahme einer Ausbildung oder eines Praktikums. </a:t>
            </a:r>
          </a:p>
          <a:p>
            <a:pPr marL="171450" indent="-171450">
              <a:buFont typeface="Arial" panose="020B0604020202020204" pitchFamily="34" charset="0"/>
              <a:buChar char="•"/>
            </a:pPr>
            <a:r>
              <a:rPr lang="de-DE" baseline="0" noProof="1" smtClean="0"/>
              <a:t>Für Asylbewerber und Geduldete ist eine Ausbildung oder ein Praktikum unter Einschränkungen möglich. Bei einer schulischen Ausbildung liegen keinerlei Hindernisse für Asylbewerber und Geduldete vor. Für eine duale Ausbildung ist für Asylbewerber und Geduldete die Zustimmung der lokalen Ausländerbehörde nötig. Das gleiche gilt für die Aufnahme eines freiwilligen Praktikums zur Berufsorientierung mit einer Dauer von maximal 3 Monaten.</a:t>
            </a:r>
          </a:p>
          <a:p>
            <a:pPr marL="171450" indent="-171450">
              <a:buFont typeface="Arial" panose="020B0604020202020204" pitchFamily="34" charset="0"/>
              <a:buChar char="•"/>
            </a:pPr>
            <a:r>
              <a:rPr lang="de-DE" baseline="0" noProof="1" smtClean="0"/>
              <a:t>Detaillierte Infos zu den rechtlichen Rahmenbedingungen zur Aufnahme einer Ausbildung oder eines Praktikums erhalten Sie unter www.kofa.de/fluechtlinge. </a:t>
            </a:r>
          </a:p>
          <a:p>
            <a:endParaRPr lang="de-DE" baseline="0" noProof="1" smtClean="0"/>
          </a:p>
          <a:p>
            <a:endParaRPr lang="de-DE" baseline="0" noProof="1" smtClean="0"/>
          </a:p>
          <a:p>
            <a:endParaRPr lang="de-DE" baseline="0" noProof="1" smtClean="0"/>
          </a:p>
          <a:p>
            <a:endParaRPr lang="de-DE" baseline="0" noProof="1" smtClean="0"/>
          </a:p>
          <a:p>
            <a:endParaRPr lang="de-DE" baseline="0" noProof="1" smtClean="0"/>
          </a:p>
          <a:p>
            <a:endParaRPr lang="de-DE" noProof="1"/>
          </a:p>
        </p:txBody>
      </p:sp>
      <p:sp>
        <p:nvSpPr>
          <p:cNvPr id="4" name="Foliennummernplatzhalter 3"/>
          <p:cNvSpPr>
            <a:spLocks noGrp="1"/>
          </p:cNvSpPr>
          <p:nvPr>
            <p:ph type="sldNum" sz="quarter" idx="10"/>
          </p:nvPr>
        </p:nvSpPr>
        <p:spPr/>
        <p:txBody>
          <a:bodyPr/>
          <a:lstStyle/>
          <a:p>
            <a:fld id="{7162C82E-01A1-4144-B5DA-B8D537E284AA}" type="slidenum">
              <a:rPr lang="de-DE" smtClean="0"/>
              <a:pPr/>
              <a:t>16</a:t>
            </a:fld>
            <a:endParaRPr lang="de-DE" dirty="0"/>
          </a:p>
        </p:txBody>
      </p:sp>
    </p:spTree>
    <p:extLst>
      <p:ext uri="{BB962C8B-B14F-4D97-AF65-F5344CB8AC3E}">
        <p14:creationId xmlns:p14="http://schemas.microsoft.com/office/powerpoint/2010/main" val="1483380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Detaillierte</a:t>
            </a:r>
            <a:r>
              <a:rPr lang="de-DE" baseline="0" dirty="0" smtClean="0"/>
              <a:t> Infos zu den rechtlichen Bestimmungen für die Beschäftigung, Ausbildung und Praktika für Flüchtlinge sowie Informationen zur Vergütung und Fördermöglichkeiten erhalten Sie unter www.kofa.de/fluechtlinge.</a:t>
            </a:r>
          </a:p>
        </p:txBody>
      </p:sp>
      <p:sp>
        <p:nvSpPr>
          <p:cNvPr id="4" name="Foliennummernplatzhalter 3"/>
          <p:cNvSpPr>
            <a:spLocks noGrp="1"/>
          </p:cNvSpPr>
          <p:nvPr>
            <p:ph type="sldNum" sz="quarter" idx="10"/>
          </p:nvPr>
        </p:nvSpPr>
        <p:spPr/>
        <p:txBody>
          <a:bodyPr/>
          <a:lstStyle/>
          <a:p>
            <a:fld id="{7162C82E-01A1-4144-B5DA-B8D537E284AA}" type="slidenum">
              <a:rPr lang="de-DE" smtClean="0"/>
              <a:pPr/>
              <a:t>17</a:t>
            </a:fld>
            <a:endParaRPr lang="de-DE" dirty="0"/>
          </a:p>
        </p:txBody>
      </p:sp>
    </p:spTree>
    <p:extLst>
      <p:ext uri="{BB962C8B-B14F-4D97-AF65-F5344CB8AC3E}">
        <p14:creationId xmlns:p14="http://schemas.microsoft.com/office/powerpoint/2010/main" val="1564554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deutsche Bildungssystem bietet unterschiedlichste</a:t>
            </a:r>
            <a:r>
              <a:rPr lang="de-DE" baseline="0" dirty="0" smtClean="0"/>
              <a:t> Wege in den Arbeitsmarkt. Die Übersicht stellt möglichst viele Wege auf einen Blick dar. Selbstverständlich muss jeweils im Detail betrachtet werden, welcher Weg für den Einzelfall der Passende ist.</a:t>
            </a:r>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18</a:t>
            </a:fld>
            <a:endParaRPr lang="de-DE" dirty="0"/>
          </a:p>
        </p:txBody>
      </p:sp>
    </p:spTree>
    <p:extLst>
      <p:ext uri="{BB962C8B-B14F-4D97-AF65-F5344CB8AC3E}">
        <p14:creationId xmlns:p14="http://schemas.microsoft.com/office/powerpoint/2010/main" val="285420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19</a:t>
            </a:fld>
            <a:endParaRPr lang="de-DE" dirty="0"/>
          </a:p>
        </p:txBody>
      </p:sp>
    </p:spTree>
    <p:extLst>
      <p:ext uri="{BB962C8B-B14F-4D97-AF65-F5344CB8AC3E}">
        <p14:creationId xmlns:p14="http://schemas.microsoft.com/office/powerpoint/2010/main" val="331907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2</a:t>
            </a:fld>
            <a:endParaRPr lang="de-DE" dirty="0"/>
          </a:p>
        </p:txBody>
      </p:sp>
    </p:spTree>
    <p:extLst>
      <p:ext uri="{BB962C8B-B14F-4D97-AF65-F5344CB8AC3E}">
        <p14:creationId xmlns:p14="http://schemas.microsoft.com/office/powerpoint/2010/main" val="2412239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Das BQ-Portal (www.bq-portal.de) bietet eine umfassende Informationsplattform zu den Berufsbildungssystemen</a:t>
            </a:r>
            <a:r>
              <a:rPr lang="de-DE" baseline="0" dirty="0" smtClean="0"/>
              <a:t> verschiedener Länder sowie detaillierte Informationen zu einzelnen Berufsbildern, d</a:t>
            </a:r>
            <a:r>
              <a:rPr lang="de-DE" dirty="0" smtClean="0"/>
              <a:t>ie Ihnen dabei helfen, sich ein besseres Bild von den Fähigkeiten, Fertigkeiten und Kenntnissen der Geflüchteten zu machen.</a:t>
            </a:r>
            <a:endParaRPr lang="de-DE" baseline="0" dirty="0" smtClean="0"/>
          </a:p>
          <a:p>
            <a:pPr marL="171450" indent="-171450">
              <a:buFont typeface="Arial" panose="020B0604020202020204" pitchFamily="34" charset="0"/>
              <a:buChar char="•"/>
            </a:pPr>
            <a:r>
              <a:rPr lang="de-DE" baseline="0" dirty="0" smtClean="0"/>
              <a:t>Mit Hilfe der Ländersteckbriefe der Hauptherkunftsländer von Flüchtlingen könn</a:t>
            </a:r>
            <a:r>
              <a:rPr lang="de-DE" dirty="0" smtClean="0"/>
              <a:t>en Sie sich schnell und unkompliziert einen ersten Überblick zu dem jeweiligen Herkunftsland verschaffen: Sie finden hier Informationen zum Bildungsstand in den Ländern, zur Zuwanderung nach und Integration in Deutschland, den wichtigsten Charakteristika der jeweiligen Berufsbildungssysteme sowie Erfahrungsberichte über die Arbeitsmarktintegration von Flüchtlingen durch das Anerkennungsverfahren.</a:t>
            </a:r>
            <a:endParaRPr lang="en-GB"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20</a:t>
            </a:fld>
            <a:endParaRPr lang="de-DE" dirty="0"/>
          </a:p>
        </p:txBody>
      </p:sp>
    </p:spTree>
    <p:extLst>
      <p:ext uri="{BB962C8B-B14F-4D97-AF65-F5344CB8AC3E}">
        <p14:creationId xmlns:p14="http://schemas.microsoft.com/office/powerpoint/2010/main" val="2487073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Detaillierte Informationen zu den einzelnen formalen Bildungssystemen finden Sie auf dem BQ-Portal (www.bq-portal.de). Hierbei ist zu beachten,</a:t>
            </a:r>
            <a:r>
              <a:rPr lang="de-DE" baseline="0" dirty="0" smtClean="0"/>
              <a:t> dass die formale Struktur der Bildungssysteme wiedergegeben wird. Gerade Länder wie Syrien, Irak, Iran und Afghanistan verfügen über einen ausgeprägten informellen Sektor.  </a:t>
            </a:r>
            <a:r>
              <a:rPr lang="de-DE" dirty="0" smtClean="0"/>
              <a:t> </a:t>
            </a:r>
            <a:endParaRPr lang="en-GB"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21</a:t>
            </a:fld>
            <a:endParaRPr lang="de-DE" dirty="0"/>
          </a:p>
        </p:txBody>
      </p:sp>
    </p:spTree>
    <p:extLst>
      <p:ext uri="{BB962C8B-B14F-4D97-AF65-F5344CB8AC3E}">
        <p14:creationId xmlns:p14="http://schemas.microsoft.com/office/powerpoint/2010/main" val="377812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162C82E-01A1-4144-B5DA-B8D537E284AA}" type="slidenum">
              <a:rPr lang="de-DE" smtClean="0"/>
              <a:pPr/>
              <a:t>22</a:t>
            </a:fld>
            <a:endParaRPr lang="de-DE" dirty="0"/>
          </a:p>
        </p:txBody>
      </p:sp>
    </p:spTree>
    <p:extLst>
      <p:ext uri="{BB962C8B-B14F-4D97-AF65-F5344CB8AC3E}">
        <p14:creationId xmlns:p14="http://schemas.microsoft.com/office/powerpoint/2010/main" val="3206538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162C82E-01A1-4144-B5DA-B8D537E284AA}" type="slidenum">
              <a:rPr lang="de-DE" smtClean="0"/>
              <a:pPr/>
              <a:t>23</a:t>
            </a:fld>
            <a:endParaRPr lang="de-DE" dirty="0"/>
          </a:p>
        </p:txBody>
      </p:sp>
    </p:spTree>
    <p:extLst>
      <p:ext uri="{BB962C8B-B14F-4D97-AF65-F5344CB8AC3E}">
        <p14:creationId xmlns:p14="http://schemas.microsoft.com/office/powerpoint/2010/main" val="1243027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latin typeface="+mn-lt"/>
                <a:cs typeface="Arial" panose="020B0604020202020204" pitchFamily="34" charset="0"/>
              </a:rPr>
              <a:t>Rund 40 Prozent von den Unternehmen mit Erfahrung bei der Beschäftigung</a:t>
            </a:r>
            <a:r>
              <a:rPr lang="de-DE" sz="1200" baseline="0" dirty="0" smtClean="0">
                <a:latin typeface="+mn-lt"/>
                <a:cs typeface="Arial" panose="020B0604020202020204" pitchFamily="34" charset="0"/>
              </a:rPr>
              <a:t> von Flüchtlingen </a:t>
            </a:r>
            <a:r>
              <a:rPr lang="de-DE" sz="1200" dirty="0" smtClean="0">
                <a:latin typeface="+mn-lt"/>
                <a:cs typeface="Arial" panose="020B0604020202020204" pitchFamily="34" charset="0"/>
              </a:rPr>
              <a:t>haben konkrete Pläne, Flüchtlinge zu beschäftigen. Bei den Unternehmen, die keine Erfahrung</a:t>
            </a:r>
            <a:r>
              <a:rPr lang="de-DE" sz="1200" baseline="0" dirty="0" smtClean="0">
                <a:latin typeface="+mn-lt"/>
                <a:cs typeface="Arial" panose="020B0604020202020204" pitchFamily="34" charset="0"/>
              </a:rPr>
              <a:t> mit Flüchtlingen haben, sind es 11 Prozent.</a:t>
            </a:r>
            <a:endParaRPr lang="de-DE" sz="1200" dirty="0" smtClean="0">
              <a:latin typeface="+mn-lt"/>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latin typeface="+mn-lt"/>
                <a:cs typeface="Arial" panose="020B0604020202020204" pitchFamily="34" charset="0"/>
              </a:rPr>
              <a:t>Ein Viertel der befragten Unternehmen ohne Erfahrung mit mehr als 250 Beschäftigten haben konkrete Pläne, Flüchtlinge</a:t>
            </a:r>
            <a:r>
              <a:rPr lang="de-DE" sz="1200" baseline="0" dirty="0" smtClean="0">
                <a:latin typeface="+mn-lt"/>
                <a:cs typeface="Arial" panose="020B0604020202020204" pitchFamily="34" charset="0"/>
              </a:rPr>
              <a:t> einzustellen. Am ehesten können sich Unternehmen ohne Erfahrung eine Beschäftigung im Dienstleistungs- und Baubereich vorstellen.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smtClean="0">
                <a:latin typeface="+mn-lt"/>
                <a:cs typeface="Arial" panose="020B0604020202020204" pitchFamily="34" charset="0"/>
              </a:rPr>
              <a:t>Insgesamt lassen die Ergebnisse darauf schließen, dass die Bereitschaft, Flüchtlinge einzustellen, besonders mit den in der Vergangenheit gemachten Erfahrungen der Unternehmen zusammenhängt. In Zukunft können Unternehmensnetzwerke dazu dienen, diese Erfahrungen weiter zu transportieren. </a:t>
            </a:r>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24</a:t>
            </a:fld>
            <a:endParaRPr lang="de-DE" dirty="0"/>
          </a:p>
        </p:txBody>
      </p:sp>
    </p:spTree>
    <p:extLst>
      <p:ext uri="{BB962C8B-B14F-4D97-AF65-F5344CB8AC3E}">
        <p14:creationId xmlns:p14="http://schemas.microsoft.com/office/powerpoint/2010/main" val="1819745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Clr>
                <a:srgbClr val="CC006A"/>
              </a:buClr>
              <a:buFont typeface="Arial" panose="020B0604020202020204" pitchFamily="34" charset="0"/>
              <a:buChar char="•"/>
            </a:pPr>
            <a:r>
              <a:rPr lang="de-DE" sz="1200" dirty="0" smtClean="0">
                <a:latin typeface="+mn-lt"/>
                <a:cs typeface="Arial" panose="020B0604020202020204" pitchFamily="34" charset="0"/>
              </a:rPr>
              <a:t>Bestehende Hemmnisse bei der Einstellung von Flüchtlingen sind nach den vom IW befragten </a:t>
            </a:r>
            <a:r>
              <a:rPr lang="de-DE" sz="1200" smtClean="0">
                <a:latin typeface="+mn-lt"/>
                <a:cs typeface="Arial" panose="020B0604020202020204" pitchFamily="34" charset="0"/>
              </a:rPr>
              <a:t>Unternehmen aufenthaltsrechtliche</a:t>
            </a:r>
            <a:r>
              <a:rPr lang="de-DE" sz="1200" baseline="0" smtClean="0">
                <a:latin typeface="+mn-lt"/>
                <a:cs typeface="Arial" panose="020B0604020202020204" pitchFamily="34" charset="0"/>
              </a:rPr>
              <a:t> </a:t>
            </a:r>
            <a:r>
              <a:rPr lang="de-DE" sz="1200" baseline="0" dirty="0" smtClean="0">
                <a:latin typeface="+mn-lt"/>
                <a:cs typeface="Arial" panose="020B0604020202020204" pitchFamily="34" charset="0"/>
              </a:rPr>
              <a:t>Restriktionen, fehlende Informationen über Qualifikation und Sprachkenntnisse.</a:t>
            </a:r>
          </a:p>
          <a:p>
            <a:pPr marL="171450" indent="-171450">
              <a:buClr>
                <a:srgbClr val="CC006A"/>
              </a:buClr>
              <a:buFont typeface="Arial" panose="020B0604020202020204" pitchFamily="34" charset="0"/>
              <a:buChar char="•"/>
            </a:pPr>
            <a:r>
              <a:rPr lang="de-DE" sz="1200" baseline="0" dirty="0" smtClean="0">
                <a:latin typeface="+mn-lt"/>
                <a:cs typeface="Arial" panose="020B0604020202020204" pitchFamily="34" charset="0"/>
              </a:rPr>
              <a:t>Dabei werden Sprachkenntnisse mit Abstand als größtes Hemmnis genannt. Darauf folgt das Qualifikationsniveau.</a:t>
            </a:r>
            <a:r>
              <a:rPr lang="de-DE" sz="1200" dirty="0" smtClean="0">
                <a:latin typeface="+mn-lt"/>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
                <a:srgbClr val="CC006A"/>
              </a:buClr>
              <a:buSzTx/>
              <a:buFont typeface="Arial" panose="020B0604020202020204" pitchFamily="34" charset="0"/>
              <a:buNone/>
              <a:tabLst/>
              <a:defRPr/>
            </a:pPr>
            <a:endParaRPr lang="de-DE" sz="1200" dirty="0" smtClean="0">
              <a:latin typeface="+mn-lt"/>
              <a:cs typeface="Arial" panose="020B0604020202020204" pitchFamily="34" charset="0"/>
            </a:endParaRPr>
          </a:p>
          <a:p>
            <a:pPr marL="171450" indent="-171450">
              <a:buClr>
                <a:srgbClr val="CC006A"/>
              </a:buClr>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25</a:t>
            </a:fld>
            <a:endParaRPr lang="de-DE" dirty="0"/>
          </a:p>
        </p:txBody>
      </p:sp>
    </p:spTree>
    <p:extLst>
      <p:ext uri="{BB962C8B-B14F-4D97-AF65-F5344CB8AC3E}">
        <p14:creationId xmlns:p14="http://schemas.microsoft.com/office/powerpoint/2010/main" val="4027633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26</a:t>
            </a:fld>
            <a:endParaRPr lang="de-DE" dirty="0"/>
          </a:p>
        </p:txBody>
      </p:sp>
    </p:spTree>
    <p:extLst>
      <p:ext uri="{BB962C8B-B14F-4D97-AF65-F5344CB8AC3E}">
        <p14:creationId xmlns:p14="http://schemas.microsoft.com/office/powerpoint/2010/main" val="220244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162C82E-01A1-4144-B5DA-B8D537E284AA}" type="slidenum">
              <a:rPr lang="de-DE" smtClean="0"/>
              <a:pPr/>
              <a:t>27</a:t>
            </a:fld>
            <a:endParaRPr lang="de-DE" dirty="0"/>
          </a:p>
        </p:txBody>
      </p:sp>
    </p:spTree>
    <p:extLst>
      <p:ext uri="{BB962C8B-B14F-4D97-AF65-F5344CB8AC3E}">
        <p14:creationId xmlns:p14="http://schemas.microsoft.com/office/powerpoint/2010/main" val="2189052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sym typeface="Wingdings" panose="05000000000000000000" pitchFamily="2" charset="2"/>
              </a:rPr>
              <a:t>Diese und viele weitere Plattformen bündeln gute Beispiele aus Unternehmen.</a:t>
            </a:r>
            <a:endParaRPr lang="de-DE" dirty="0" smtClean="0"/>
          </a:p>
        </p:txBody>
      </p:sp>
      <p:sp>
        <p:nvSpPr>
          <p:cNvPr id="4" name="Foliennummernplatzhalter 3"/>
          <p:cNvSpPr>
            <a:spLocks noGrp="1"/>
          </p:cNvSpPr>
          <p:nvPr>
            <p:ph type="sldNum" sz="quarter" idx="10"/>
          </p:nvPr>
        </p:nvSpPr>
        <p:spPr/>
        <p:txBody>
          <a:bodyPr/>
          <a:lstStyle/>
          <a:p>
            <a:fld id="{7162C82E-01A1-4144-B5DA-B8D537E284AA}" type="slidenum">
              <a:rPr lang="de-DE" smtClean="0"/>
              <a:pPr/>
              <a:t>28</a:t>
            </a:fld>
            <a:endParaRPr lang="de-DE" dirty="0"/>
          </a:p>
        </p:txBody>
      </p:sp>
    </p:spTree>
    <p:extLst>
      <p:ext uri="{BB962C8B-B14F-4D97-AF65-F5344CB8AC3E}">
        <p14:creationId xmlns:p14="http://schemas.microsoft.com/office/powerpoint/2010/main" val="1098763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29</a:t>
            </a:fld>
            <a:endParaRPr lang="de-DE" dirty="0"/>
          </a:p>
        </p:txBody>
      </p:sp>
    </p:spTree>
    <p:extLst>
      <p:ext uri="{BB962C8B-B14F-4D97-AF65-F5344CB8AC3E}">
        <p14:creationId xmlns:p14="http://schemas.microsoft.com/office/powerpoint/2010/main" val="1541452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3</a:t>
            </a:fld>
            <a:endParaRPr lang="de-DE" dirty="0"/>
          </a:p>
        </p:txBody>
      </p:sp>
    </p:spTree>
    <p:extLst>
      <p:ext uri="{BB962C8B-B14F-4D97-AF65-F5344CB8AC3E}">
        <p14:creationId xmlns:p14="http://schemas.microsoft.com/office/powerpoint/2010/main" val="2843121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162C82E-01A1-4144-B5DA-B8D537E284AA}" type="slidenum">
              <a:rPr lang="de-DE" smtClean="0"/>
              <a:pPr/>
              <a:t>30</a:t>
            </a:fld>
            <a:endParaRPr lang="de-DE" dirty="0"/>
          </a:p>
        </p:txBody>
      </p:sp>
    </p:spTree>
    <p:extLst>
      <p:ext uri="{BB962C8B-B14F-4D97-AF65-F5344CB8AC3E}">
        <p14:creationId xmlns:p14="http://schemas.microsoft.com/office/powerpoint/2010/main" val="4147232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effectLst/>
              </a:rPr>
              <a:t>Kontakt über die </a:t>
            </a:r>
            <a:r>
              <a:rPr lang="de-DE" dirty="0" smtClean="0">
                <a:effectLst/>
              </a:rPr>
              <a:t>Geschäftsstelle </a:t>
            </a:r>
            <a:r>
              <a:rPr lang="de-DE" i="0" dirty="0" smtClean="0">
                <a:effectLst/>
              </a:rPr>
              <a:t>SCHULE</a:t>
            </a:r>
            <a:r>
              <a:rPr lang="de-DE" dirty="0" smtClean="0">
                <a:effectLst/>
              </a:rPr>
              <a:t>WIRTSCHAFT Bayern im Bildungswerk der Bayerischen Wirtschaft (</a:t>
            </a:r>
            <a:r>
              <a:rPr lang="de-DE" dirty="0" err="1" smtClean="0">
                <a:effectLst/>
              </a:rPr>
              <a:t>bbw</a:t>
            </a:r>
            <a:r>
              <a:rPr lang="de-DE" dirty="0" smtClean="0">
                <a:effectLst/>
              </a:rPr>
              <a:t>) e.V.</a:t>
            </a:r>
          </a:p>
          <a:p>
            <a:r>
              <a:rPr lang="de-DE" b="0" baseline="0" dirty="0" smtClean="0">
                <a:effectLst/>
              </a:rPr>
              <a:t>oder die </a:t>
            </a:r>
            <a:r>
              <a:rPr lang="de-DE" b="0" dirty="0" smtClean="0">
                <a:effectLst/>
              </a:rPr>
              <a:t>Kompetenzakademie Neu-Ulm e.V. (www.kompetenzakademie-nu.de)</a:t>
            </a:r>
            <a:endParaRPr lang="de-DE" b="0"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31</a:t>
            </a:fld>
            <a:endParaRPr lang="de-DE" dirty="0"/>
          </a:p>
        </p:txBody>
      </p:sp>
    </p:spTree>
    <p:extLst>
      <p:ext uri="{BB962C8B-B14F-4D97-AF65-F5344CB8AC3E}">
        <p14:creationId xmlns:p14="http://schemas.microsoft.com/office/powerpoint/2010/main" val="1251213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smtClean="0"/>
              <a:t>Kontakt zu</a:t>
            </a:r>
            <a:r>
              <a:rPr lang="de-DE" baseline="0" dirty="0" smtClean="0"/>
              <a:t> „</a:t>
            </a:r>
            <a:r>
              <a:rPr lang="de-DE" baseline="0" dirty="0" err="1" smtClean="0"/>
              <a:t>sprungbrett</a:t>
            </a:r>
            <a:r>
              <a:rPr lang="de-DE" baseline="0" dirty="0" smtClean="0"/>
              <a:t> </a:t>
            </a:r>
            <a:r>
              <a:rPr lang="de-DE" baseline="0" dirty="0" err="1" smtClean="0"/>
              <a:t>into</a:t>
            </a:r>
            <a:r>
              <a:rPr lang="de-DE" baseline="0" dirty="0" smtClean="0"/>
              <a:t> </a:t>
            </a:r>
            <a:r>
              <a:rPr lang="de-DE" baseline="0" dirty="0" err="1" smtClean="0"/>
              <a:t>work</a:t>
            </a:r>
            <a:r>
              <a:rPr lang="de-DE" baseline="0" dirty="0" smtClean="0"/>
              <a:t>“ über </a:t>
            </a:r>
            <a:r>
              <a:rPr lang="de-DE" baseline="0" dirty="0" smtClean="0">
                <a:effectLst/>
              </a:rPr>
              <a:t>die </a:t>
            </a:r>
            <a:r>
              <a:rPr lang="de-DE" dirty="0" smtClean="0">
                <a:effectLst/>
              </a:rPr>
              <a:t>Geschäftsstelle </a:t>
            </a:r>
            <a:r>
              <a:rPr lang="de-DE" i="0" dirty="0" smtClean="0">
                <a:effectLst/>
              </a:rPr>
              <a:t>SCHULE</a:t>
            </a:r>
            <a:r>
              <a:rPr lang="de-DE" dirty="0" smtClean="0">
                <a:effectLst/>
              </a:rPr>
              <a:t>WIRTSCHAFT Bayern im Bildungswerk der Bayerischen Wirtschaft (</a:t>
            </a:r>
            <a:r>
              <a:rPr lang="de-DE" dirty="0" err="1" smtClean="0">
                <a:effectLst/>
              </a:rPr>
              <a:t>bbw</a:t>
            </a:r>
            <a:r>
              <a:rPr lang="de-DE" dirty="0" smtClean="0">
                <a:effectLst/>
              </a:rPr>
              <a:t>) e.V.; </a:t>
            </a:r>
            <a:r>
              <a:rPr lang="de-DE" dirty="0" smtClean="0"/>
              <a:t>Dirk Schönland, Tel.: (089) 44108134, E-Mail: </a:t>
            </a:r>
            <a:r>
              <a:rPr lang="de-DE" dirty="0" smtClean="0">
                <a:hlinkClick r:id="rId3"/>
              </a:rPr>
              <a:t>schoenland.dirk@bbw.de</a:t>
            </a:r>
            <a:endParaRPr lang="de-DE" dirty="0" smtClean="0"/>
          </a:p>
          <a:p>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32</a:t>
            </a:fld>
            <a:endParaRPr lang="de-DE" dirty="0"/>
          </a:p>
        </p:txBody>
      </p:sp>
    </p:spTree>
    <p:extLst>
      <p:ext uri="{BB962C8B-B14F-4D97-AF65-F5344CB8AC3E}">
        <p14:creationId xmlns:p14="http://schemas.microsoft.com/office/powerpoint/2010/main" val="3326337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33</a:t>
            </a:fld>
            <a:endParaRPr lang="de-DE" dirty="0"/>
          </a:p>
        </p:txBody>
      </p:sp>
    </p:spTree>
    <p:extLst>
      <p:ext uri="{BB962C8B-B14F-4D97-AF65-F5344CB8AC3E}">
        <p14:creationId xmlns:p14="http://schemas.microsoft.com/office/powerpoint/2010/main" val="948812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162C82E-01A1-4144-B5DA-B8D537E284AA}" type="slidenum">
              <a:rPr lang="de-DE" smtClean="0"/>
              <a:pPr/>
              <a:t>34</a:t>
            </a:fld>
            <a:endParaRPr lang="de-DE" dirty="0"/>
          </a:p>
        </p:txBody>
      </p:sp>
    </p:spTree>
    <p:extLst>
      <p:ext uri="{BB962C8B-B14F-4D97-AF65-F5344CB8AC3E}">
        <p14:creationId xmlns:p14="http://schemas.microsoft.com/office/powerpoint/2010/main" val="3386743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162C82E-01A1-4144-B5DA-B8D537E284AA}" type="slidenum">
              <a:rPr lang="de-DE" smtClean="0"/>
              <a:pPr/>
              <a:t>35</a:t>
            </a:fld>
            <a:endParaRPr lang="de-DE" dirty="0"/>
          </a:p>
        </p:txBody>
      </p:sp>
    </p:spTree>
    <p:extLst>
      <p:ext uri="{BB962C8B-B14F-4D97-AF65-F5344CB8AC3E}">
        <p14:creationId xmlns:p14="http://schemas.microsoft.com/office/powerpoint/2010/main" val="2829897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36</a:t>
            </a:fld>
            <a:endParaRPr lang="de-DE" dirty="0"/>
          </a:p>
        </p:txBody>
      </p:sp>
    </p:spTree>
    <p:extLst>
      <p:ext uri="{BB962C8B-B14F-4D97-AF65-F5344CB8AC3E}">
        <p14:creationId xmlns:p14="http://schemas.microsoft.com/office/powerpoint/2010/main" val="386206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effectLst/>
              </a:rPr>
              <a:t>Kontakt zum SCHULEWIRTSCHAFT-Arbeitskreis</a:t>
            </a:r>
            <a:r>
              <a:rPr lang="de-DE" baseline="0" dirty="0" smtClean="0">
                <a:effectLst/>
              </a:rPr>
              <a:t> über die </a:t>
            </a:r>
            <a:r>
              <a:rPr lang="de-DE" dirty="0" smtClean="0">
                <a:effectLst/>
              </a:rPr>
              <a:t>Geschäftsstelle </a:t>
            </a:r>
            <a:r>
              <a:rPr lang="de-DE" i="0" dirty="0" smtClean="0">
                <a:effectLst/>
              </a:rPr>
              <a:t>SCHULE</a:t>
            </a:r>
            <a:r>
              <a:rPr lang="de-DE" dirty="0" smtClean="0">
                <a:effectLst/>
              </a:rPr>
              <a:t>WIRTSCHAFT Bayern </a:t>
            </a:r>
            <a:br>
              <a:rPr lang="de-DE" dirty="0" smtClean="0">
                <a:effectLst/>
              </a:rPr>
            </a:br>
            <a:r>
              <a:rPr lang="de-DE" dirty="0" smtClean="0">
                <a:effectLst/>
              </a:rPr>
              <a:t>im Bildungswerk der Bayerischen Wirtschaft (</a:t>
            </a:r>
            <a:r>
              <a:rPr lang="de-DE" dirty="0" err="1" smtClean="0">
                <a:effectLst/>
              </a:rPr>
              <a:t>bbw</a:t>
            </a:r>
            <a:r>
              <a:rPr lang="de-DE" dirty="0" smtClean="0">
                <a:effectLst/>
              </a:rPr>
              <a:t>) e.V.;</a:t>
            </a:r>
            <a:r>
              <a:rPr lang="de-DE" baseline="0" dirty="0" smtClean="0">
                <a:effectLst/>
              </a:rPr>
              <a:t> </a:t>
            </a:r>
            <a:r>
              <a:rPr lang="de-DE" dirty="0" smtClean="0">
                <a:effectLst/>
              </a:rPr>
              <a:t>Tel.:  (0 89) 44108-132</a:t>
            </a:r>
          </a:p>
          <a:p>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37</a:t>
            </a:fld>
            <a:endParaRPr lang="de-DE" dirty="0"/>
          </a:p>
        </p:txBody>
      </p:sp>
    </p:spTree>
    <p:extLst>
      <p:ext uri="{BB962C8B-B14F-4D97-AF65-F5344CB8AC3E}">
        <p14:creationId xmlns:p14="http://schemas.microsoft.com/office/powerpoint/2010/main" val="1489622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38</a:t>
            </a:fld>
            <a:endParaRPr lang="de-DE" dirty="0"/>
          </a:p>
        </p:txBody>
      </p:sp>
    </p:spTree>
    <p:extLst>
      <p:ext uri="{BB962C8B-B14F-4D97-AF65-F5344CB8AC3E}">
        <p14:creationId xmlns:p14="http://schemas.microsoft.com/office/powerpoint/2010/main" val="4240894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latin typeface="+mn-lt"/>
              </a:rPr>
              <a:t>Weitere</a:t>
            </a:r>
            <a:r>
              <a:rPr lang="de-DE" baseline="0" dirty="0" smtClean="0">
                <a:latin typeface="+mn-lt"/>
              </a:rPr>
              <a:t> Beispiele aus den Arbeitskreisen sind willkommen, nutzen Sie gern das Kontaktformular.</a:t>
            </a:r>
            <a:endParaRPr lang="de-DE" sz="1200" baseline="0" dirty="0" smtClean="0">
              <a:latin typeface="+mn-lt"/>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latin typeface="+mn-lt"/>
                <a:cs typeface="Arial" panose="020B0604020202020204" pitchFamily="34" charset="0"/>
              </a:rPr>
              <a:t>Zur Rubrik „Engagement für Flüchtlinge“</a:t>
            </a:r>
            <a:r>
              <a:rPr lang="de-DE" sz="1200" baseline="0" dirty="0" smtClean="0">
                <a:latin typeface="+mn-lt"/>
                <a:cs typeface="Arial" panose="020B0604020202020204" pitchFamily="34" charset="0"/>
              </a:rPr>
              <a:t> gelangen Sie über:</a:t>
            </a:r>
            <a:r>
              <a:rPr lang="de-DE" sz="1200" baseline="0" dirty="0" smtClean="0">
                <a:latin typeface="+mn-lt"/>
                <a:cs typeface="+mn-cs"/>
              </a:rPr>
              <a:t> </a:t>
            </a:r>
            <a:r>
              <a:rPr lang="de-DE" dirty="0" smtClean="0">
                <a:latin typeface="+mn-lt"/>
                <a:cs typeface="Arial" panose="020B0604020202020204" pitchFamily="34" charset="0"/>
                <a:hlinkClick r:id="rId3"/>
              </a:rPr>
              <a:t>http://www.landderpotenziale.de/schwerpunktthema-alle-potenziale-entfalten/engagement-fuer-fluechtlinge/</a:t>
            </a:r>
            <a:endParaRPr lang="de-DE" dirty="0" smtClean="0">
              <a:latin typeface="+mn-lt"/>
              <a:cs typeface="Arial" panose="020B0604020202020204" pitchFamily="34" charset="0"/>
            </a:endParaRPr>
          </a:p>
          <a:p>
            <a:endParaRPr lang="de-DE" dirty="0" smtClean="0"/>
          </a:p>
          <a:p>
            <a:endParaRPr lang="de-DE" dirty="0" smtClean="0"/>
          </a:p>
        </p:txBody>
      </p:sp>
      <p:sp>
        <p:nvSpPr>
          <p:cNvPr id="4" name="Foliennummernplatzhalter 3"/>
          <p:cNvSpPr>
            <a:spLocks noGrp="1"/>
          </p:cNvSpPr>
          <p:nvPr>
            <p:ph type="sldNum" sz="quarter" idx="10"/>
          </p:nvPr>
        </p:nvSpPr>
        <p:spPr/>
        <p:txBody>
          <a:bodyPr/>
          <a:lstStyle/>
          <a:p>
            <a:fld id="{7162C82E-01A1-4144-B5DA-B8D537E284AA}" type="slidenum">
              <a:rPr lang="de-DE" smtClean="0"/>
              <a:pPr/>
              <a:t>39</a:t>
            </a:fld>
            <a:endParaRPr lang="de-DE" dirty="0"/>
          </a:p>
        </p:txBody>
      </p:sp>
    </p:spTree>
    <p:extLst>
      <p:ext uri="{BB962C8B-B14F-4D97-AF65-F5344CB8AC3E}">
        <p14:creationId xmlns:p14="http://schemas.microsoft.com/office/powerpoint/2010/main" val="156162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solidFill>
                  <a:srgbClr val="000000"/>
                </a:solidFill>
                <a:latin typeface="+mn-lt"/>
                <a:cs typeface="Arial" panose="020B0604020202020204" pitchFamily="34" charset="0"/>
              </a:rPr>
              <a:t>Im Vergleich zu der deutschen</a:t>
            </a:r>
            <a:r>
              <a:rPr lang="de-DE" baseline="0" dirty="0" smtClean="0">
                <a:solidFill>
                  <a:srgbClr val="000000"/>
                </a:solidFill>
                <a:latin typeface="+mn-lt"/>
                <a:cs typeface="Arial" panose="020B0604020202020204" pitchFamily="34" charset="0"/>
              </a:rPr>
              <a:t> Bevölkerung waren die Asylbewerber im Jahr 2015 sehr jung: etwa ein Drittel der Personen war unter 18 Jahre; etwa die Hälfte befand sich im Alter zwischen 18 und 34 Jahre.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solidFill>
                  <a:schemeClr val="tx1"/>
                </a:solidFill>
                <a:latin typeface="+mn-lt"/>
                <a:cs typeface="+mn-cs"/>
              </a:rPr>
              <a:t>Hieraus</a:t>
            </a:r>
            <a:r>
              <a:rPr lang="de-DE" baseline="0" dirty="0" smtClean="0">
                <a:solidFill>
                  <a:schemeClr val="tx1"/>
                </a:solidFill>
                <a:latin typeface="+mn-lt"/>
                <a:cs typeface="+mn-cs"/>
              </a:rPr>
              <a:t> ergeben sich Herausforderungen für das deutsche Bildungssystem, denn der größte Teil der Asylbewerber im Jahr 2015 ist im bildungsrelevanten Alter.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solidFill>
                  <a:schemeClr val="tx1"/>
                </a:solidFill>
                <a:latin typeface="+mn-lt"/>
                <a:cs typeface="+mn-cs"/>
              </a:rPr>
              <a:t>Zusätzlich deuten erste Erhebungen darauf hin, dass das schulische und berufliche Qualifikationsniveau der Asylbewerber vergleichsweise schlechter ist, als das der deutschen Bevölkerung (Überleitung zur nächsten Folie). </a:t>
            </a:r>
          </a:p>
        </p:txBody>
      </p:sp>
      <p:sp>
        <p:nvSpPr>
          <p:cNvPr id="4" name="Foliennummernplatzhalter 3"/>
          <p:cNvSpPr>
            <a:spLocks noGrp="1"/>
          </p:cNvSpPr>
          <p:nvPr>
            <p:ph type="sldNum" sz="quarter" idx="10"/>
          </p:nvPr>
        </p:nvSpPr>
        <p:spPr/>
        <p:txBody>
          <a:bodyPr/>
          <a:lstStyle/>
          <a:p>
            <a:fld id="{7162C82E-01A1-4144-B5DA-B8D537E284AA}" type="slidenum">
              <a:rPr lang="de-DE" smtClean="0"/>
              <a:pPr/>
              <a:t>4</a:t>
            </a:fld>
            <a:endParaRPr lang="de-DE" dirty="0"/>
          </a:p>
        </p:txBody>
      </p:sp>
    </p:spTree>
    <p:extLst>
      <p:ext uri="{BB962C8B-B14F-4D97-AF65-F5344CB8AC3E}">
        <p14:creationId xmlns:p14="http://schemas.microsoft.com/office/powerpoint/2010/main" val="275635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solidFill>
                  <a:schemeClr val="tx1"/>
                </a:solidFill>
                <a:latin typeface="+mn-lt"/>
                <a:cs typeface="+mn-cs"/>
              </a:rPr>
              <a:t>In dieser BAMF Flüchtlingsstudie (</a:t>
            </a:r>
            <a:r>
              <a:rPr lang="de-DE" baseline="0" dirty="0" err="1" smtClean="0">
                <a:solidFill>
                  <a:schemeClr val="tx1"/>
                </a:solidFill>
                <a:latin typeface="+mn-lt"/>
                <a:cs typeface="+mn-cs"/>
              </a:rPr>
              <a:t>Worbs</a:t>
            </a:r>
            <a:r>
              <a:rPr lang="de-DE" baseline="0" dirty="0" smtClean="0">
                <a:solidFill>
                  <a:schemeClr val="tx1"/>
                </a:solidFill>
                <a:latin typeface="+mn-lt"/>
                <a:cs typeface="+mn-cs"/>
              </a:rPr>
              <a:t>/Bund, 2016; aktuellste Veröffentlichung zum Qualifikationsniveau von Flüchtlingen, Stand April 2016) wurden im Jahr 2014 rund 2.800 Asylberechtigte und anerkannte Flüchtlinge aus den Ländern Afghanistan, Eritrea, Irak, Iran, Sri Lanka und Syrien im Alter zwischen 18 und 69 Jahren bundesweit schriftlich befragt.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solidFill>
                  <a:schemeClr val="tx1"/>
                </a:solidFill>
                <a:latin typeface="+mn-lt"/>
                <a:cs typeface="+mn-cs"/>
              </a:rPr>
              <a:t>Die befragten Personen sind mehrheitlich männlich, unter 35 Jahren und haben ihren ersten Asylantrag zwischen 2007 und 2012 gestellt.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solidFill>
                  <a:schemeClr val="tx1"/>
                </a:solidFill>
                <a:latin typeface="+mn-lt"/>
                <a:cs typeface="+mn-cs"/>
              </a:rPr>
              <a:t>Bei der Interpretation der Studie sind folgende Punkte zu beachten: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de-DE" baseline="0" dirty="0" smtClean="0">
                <a:solidFill>
                  <a:schemeClr val="tx1"/>
                </a:solidFill>
                <a:latin typeface="+mn-lt"/>
                <a:cs typeface="+mn-cs"/>
              </a:rPr>
              <a:t>Analphabetismus: Analphabeten werden in der Studie vermutlich nur unterproportional vertreten sein, da es sich um eine schriftliche Befragung handelt. Das BAMF weist darauf hin, dass aus verschiedenen Gründen aber davon ausgegangen werden kann, dass auch Analphabeten zur Teilnahme motiviert werden konnten. So haben sich Personen beim Ausfüllen des Fragebogens helfen lassen.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de-DE" baseline="0" dirty="0" smtClean="0">
                <a:solidFill>
                  <a:schemeClr val="tx1"/>
                </a:solidFill>
                <a:latin typeface="+mn-lt"/>
                <a:cs typeface="+mn-cs"/>
              </a:rPr>
              <a:t>Selbstauskunft: Die Ergebnisse beruhen auf Selbstauskünften, eine Rückkoppelung mit dem Interviewpartner war nicht möglich. So können die Ergebnisse nicht verifiziert werden.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de-DE" baseline="0" dirty="0" smtClean="0">
                <a:solidFill>
                  <a:schemeClr val="tx1"/>
                </a:solidFill>
                <a:latin typeface="+mn-lt"/>
                <a:cs typeface="+mn-cs"/>
              </a:rPr>
              <a:t>Unterschiedliche Schulsysteme: Die Angaben zu der Dauer des Schulbesuchs könnten dadurch verzerrt werden, dass sich die Schulsysteme der Herkunftsländer von dem deutschen System unterscheiden. Ferner kann mit dem Begriff „Schule“ auch „Sprachschule/Kurs“ oder andere Weiterbildungsangebote gemeint sein. Die Unterteilung der besuchten Schuljahre entspricht in etwa dem deutschen Schulsystem, ist aber nicht als gleichwertig anzusehen. So kann nicht davon ausgegangen werden, dass Personen, die angegeben haben, bis zu vier Jahre die Schule besucht zu haben, dasselbe Niveau wie inländische Grundschüler haben.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de-DE" baseline="0" dirty="0" smtClean="0">
                <a:solidFill>
                  <a:schemeClr val="tx1"/>
                </a:solidFill>
                <a:latin typeface="+mn-lt"/>
                <a:cs typeface="+mn-cs"/>
              </a:rPr>
              <a:t>Übertragbarkeit: Da sich die Zusammensetzung der Befragten von der aktuellen Zusammensetzung der Flüchtlingszuwanderung unterscheidet, können die Ergebnisse nicht eins zu eins auf die heutigen Asylbewerber übertragen werden.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de-DE" baseline="0" dirty="0" smtClean="0">
                <a:solidFill>
                  <a:schemeClr val="tx1"/>
                </a:solidFill>
                <a:latin typeface="+mn-lt"/>
                <a:cs typeface="+mn-cs"/>
              </a:rPr>
              <a:t>Schulabschluss: Die Daten geben nur wieder, wie viele Personen angegeben haben, eine Schule besucht zu haben. Das heißt nicht zwingend, dass sie einen entsprechenden Abschluss vorweisen können.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solidFill>
                  <a:schemeClr val="tx1"/>
                </a:solidFill>
                <a:latin typeface="+mn-lt"/>
                <a:cs typeface="+mn-cs"/>
              </a:rPr>
              <a:t>Dennoch geben die Zahlen einen ersten Hinweis auf die Qualifikationsstruktur der aktuell Zuwandernden.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solidFill>
                  <a:schemeClr val="tx1"/>
                </a:solidFill>
                <a:latin typeface="+mn-lt"/>
                <a:cs typeface="+mn-cs"/>
              </a:rPr>
              <a:t>So haben 16 Prozent der Befragten aller Herkunftsländer angegeben, keine Schule besucht zu haben. Von den Personen, die angegeben haben, eine Schule besucht zu haben, haben 7 Prozent bis zu vier Jahre, 17 Prozent zwischen 5 und 14 Jahren und 4 Prozent mehr als 15 Jahren eine Schule besucht.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solidFill>
                  <a:schemeClr val="tx1"/>
                </a:solidFill>
                <a:latin typeface="+mn-lt"/>
                <a:cs typeface="+mn-cs"/>
              </a:rPr>
              <a:t>Dementsprechend sind erhebliche schulische Defizite bis hin zum Analphabetismus vorhanden.</a:t>
            </a:r>
            <a:endParaRPr lang="de-DE" dirty="0" smtClean="0">
              <a:solidFill>
                <a:srgbClr val="000000"/>
              </a:solidFill>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aseline="0" dirty="0" smtClean="0">
              <a:solidFill>
                <a:schemeClr val="tx1"/>
              </a:solidFill>
              <a:latin typeface="+mn-lt"/>
              <a:cs typeface="+mn-cs"/>
            </a:endParaRPr>
          </a:p>
        </p:txBody>
      </p:sp>
      <p:sp>
        <p:nvSpPr>
          <p:cNvPr id="4" name="Foliennummernplatzhalter 3"/>
          <p:cNvSpPr>
            <a:spLocks noGrp="1"/>
          </p:cNvSpPr>
          <p:nvPr>
            <p:ph type="sldNum" sz="quarter" idx="10"/>
          </p:nvPr>
        </p:nvSpPr>
        <p:spPr/>
        <p:txBody>
          <a:bodyPr/>
          <a:lstStyle/>
          <a:p>
            <a:fld id="{7162C82E-01A1-4144-B5DA-B8D537E284AA}" type="slidenum">
              <a:rPr lang="de-DE" smtClean="0"/>
              <a:pPr/>
              <a:t>5</a:t>
            </a:fld>
            <a:endParaRPr lang="de-DE" dirty="0"/>
          </a:p>
        </p:txBody>
      </p:sp>
    </p:spTree>
    <p:extLst>
      <p:ext uri="{BB962C8B-B14F-4D97-AF65-F5344CB8AC3E}">
        <p14:creationId xmlns:p14="http://schemas.microsoft.com/office/powerpoint/2010/main" val="75773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Ergebnisse</a:t>
            </a:r>
            <a:r>
              <a:rPr lang="de-DE" baseline="0" dirty="0" smtClean="0"/>
              <a:t> derselben Befragung zum beruflichen Bildungsniveau legen offen, dass d</a:t>
            </a:r>
            <a:r>
              <a:rPr lang="de-DE" dirty="0" smtClean="0"/>
              <a:t>ie Mehrheit der</a:t>
            </a:r>
            <a:r>
              <a:rPr lang="de-DE" baseline="0" dirty="0" smtClean="0"/>
              <a:t> Befragten (62 Prozent) angegeben hat, </a:t>
            </a:r>
            <a:r>
              <a:rPr lang="de-DE" dirty="0" smtClean="0"/>
              <a:t>keine Berufsausbildung zu haben,</a:t>
            </a:r>
            <a:r>
              <a:rPr lang="de-DE" baseline="0" dirty="0" smtClean="0"/>
              <a:t> 38 Prozent hat angegeben, über eine abgeschlossene Berufsausbildung/Studium (laufend/abgebrochen) zu verfügen.</a:t>
            </a:r>
            <a:endParaRPr lang="de-DE" dirty="0" smtClean="0"/>
          </a:p>
          <a:p>
            <a:pPr marL="171450" indent="-171450">
              <a:buFont typeface="Arial" panose="020B0604020202020204" pitchFamily="34" charset="0"/>
              <a:buChar char="•"/>
            </a:pPr>
            <a:r>
              <a:rPr lang="de-DE" dirty="0" smtClean="0"/>
              <a:t>Daraus</a:t>
            </a:r>
            <a:r>
              <a:rPr lang="de-DE" baseline="0" dirty="0" smtClean="0"/>
              <a:t> kann allerdings nicht abgeleitet werden, </a:t>
            </a:r>
            <a:r>
              <a:rPr lang="de-DE" dirty="0" smtClean="0"/>
              <a:t>dass sie nicht schon im Herkunftsland gearbeitet haben. Diese Personen könnten also teilweise schon über Erfahrungen</a:t>
            </a:r>
            <a:r>
              <a:rPr lang="de-DE" baseline="0" dirty="0" smtClean="0"/>
              <a:t> auf dem Arbeitsmarkt verfügen.</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endParaRPr lang="de-DE" dirty="0" smtClean="0"/>
          </a:p>
          <a:p>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6</a:t>
            </a:fld>
            <a:endParaRPr lang="de-DE" dirty="0"/>
          </a:p>
        </p:txBody>
      </p:sp>
    </p:spTree>
    <p:extLst>
      <p:ext uri="{BB962C8B-B14F-4D97-AF65-F5344CB8AC3E}">
        <p14:creationId xmlns:p14="http://schemas.microsoft.com/office/powerpoint/2010/main" val="175661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Aktuell zeigt sich, dass die</a:t>
            </a:r>
            <a:r>
              <a:rPr lang="de-DE" baseline="0" dirty="0" smtClean="0"/>
              <a:t> Zahl der Erstregistrierungen im EASY System abnehmen, während Asylanträge und Entscheidungen zunehmen.</a:t>
            </a:r>
          </a:p>
          <a:p>
            <a:pPr marL="171450" indent="-171450">
              <a:buFont typeface="Arial" panose="020B0604020202020204" pitchFamily="34" charset="0"/>
              <a:buChar char="•"/>
            </a:pPr>
            <a:r>
              <a:rPr lang="de-DE" baseline="0" dirty="0" smtClean="0"/>
              <a:t>Gründe für die Differenz zwischen EASY-Zahlen und Anträgen:</a:t>
            </a:r>
          </a:p>
          <a:p>
            <a:pPr marL="685800" lvl="1" indent="-228600">
              <a:buFont typeface="+mj-lt"/>
              <a:buAutoNum type="arabicPeriod"/>
            </a:pPr>
            <a:r>
              <a:rPr lang="de-DE" baseline="0" dirty="0" smtClean="0"/>
              <a:t>Zeitliche Differenz: Zwischen Registrierung und Antragsstellung vergeht in der Regel einige Zeit.</a:t>
            </a:r>
          </a:p>
          <a:p>
            <a:pPr marL="685800" lvl="1" indent="-228600">
              <a:buFont typeface="+mj-lt"/>
              <a:buAutoNum type="arabicPeriod"/>
            </a:pPr>
            <a:r>
              <a:rPr lang="de-DE" baseline="0" dirty="0" smtClean="0"/>
              <a:t>Doppelerfassungen: Es kann vorkommen, dass Personen mehrfach registriert werden.</a:t>
            </a:r>
          </a:p>
          <a:p>
            <a:pPr marL="685800" lvl="1" indent="-228600">
              <a:buFont typeface="+mj-lt"/>
              <a:buAutoNum type="arabicPeriod"/>
            </a:pPr>
            <a:r>
              <a:rPr lang="de-DE" baseline="0" dirty="0" smtClean="0"/>
              <a:t>Weiterreise: Einige Personen ziehen weiter in ein anderes Land und stellen keinen Asylantrag in Deutschland.</a:t>
            </a:r>
          </a:p>
          <a:p>
            <a:pPr marL="171450" lvl="0" indent="-171450">
              <a:buFont typeface="Arial" panose="020B0604020202020204" pitchFamily="34" charset="0"/>
              <a:buChar char="•"/>
            </a:pPr>
            <a:r>
              <a:rPr lang="de-DE" baseline="0" dirty="0" smtClean="0"/>
              <a:t>Jetzt gilt es, das Integral zwischen EASY-Erfassungen und Asylbewerbern zu „bearbeiten“ und diese Personen schnellstmöglich zu integrieren.</a:t>
            </a:r>
            <a:endParaRPr lang="de-DE" dirty="0"/>
          </a:p>
        </p:txBody>
      </p:sp>
      <p:sp>
        <p:nvSpPr>
          <p:cNvPr id="4" name="Foliennummernplatzhalter 3"/>
          <p:cNvSpPr>
            <a:spLocks noGrp="1"/>
          </p:cNvSpPr>
          <p:nvPr>
            <p:ph type="sldNum" sz="quarter" idx="10"/>
          </p:nvPr>
        </p:nvSpPr>
        <p:spPr/>
        <p:txBody>
          <a:bodyPr/>
          <a:lstStyle/>
          <a:p>
            <a:fld id="{7162C82E-01A1-4144-B5DA-B8D537E284AA}" type="slidenum">
              <a:rPr lang="de-DE" smtClean="0"/>
              <a:pPr/>
              <a:t>7</a:t>
            </a:fld>
            <a:endParaRPr lang="de-DE" dirty="0"/>
          </a:p>
        </p:txBody>
      </p:sp>
    </p:spTree>
    <p:extLst>
      <p:ext uri="{BB962C8B-B14F-4D97-AF65-F5344CB8AC3E}">
        <p14:creationId xmlns:p14="http://schemas.microsoft.com/office/powerpoint/2010/main" val="130568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Hauptherkunftsländer</a:t>
            </a:r>
            <a:r>
              <a:rPr lang="de-DE" baseline="0" dirty="0" smtClean="0"/>
              <a:t> der Asylbewerber im Jahr 2015 waren Syrien, Albanien, Kosovo und Afghanistan.</a:t>
            </a:r>
            <a:endParaRPr lang="de-DE" dirty="0" smtClean="0"/>
          </a:p>
          <a:p>
            <a:pPr marL="171450" indent="-171450">
              <a:buFont typeface="Arial" panose="020B0604020202020204" pitchFamily="34" charset="0"/>
              <a:buChar char="•"/>
            </a:pPr>
            <a:r>
              <a:rPr lang="de-DE" dirty="0" smtClean="0"/>
              <a:t>Die </a:t>
            </a:r>
            <a:r>
              <a:rPr lang="de-DE" sz="1200" b="0" i="0" u="none" strike="noStrike" kern="1200" baseline="0" dirty="0" smtClean="0">
                <a:solidFill>
                  <a:schemeClr val="tx1"/>
                </a:solidFill>
                <a:latin typeface="+mn-lt"/>
                <a:ea typeface="+mn-ea"/>
                <a:cs typeface="+mn-cs"/>
              </a:rPr>
              <a:t>Gesamtschutzquote entspricht dem Anteil aller positiven Asylanträgen, der Gewährungen von Flüchtlingsschutz, der Zuerkennung von subsidiärem Schutz und der Feststellungen eines Abschiebungsverbotes. Bezugsgrundlage ist jeweils die Gesamtzahl von Entscheidungen innerhalb eines bestimmten Zeitraums bzw. Jahres (BAMF, 2016).</a:t>
            </a:r>
            <a:endParaRPr lang="de-DE" dirty="0" smtClean="0"/>
          </a:p>
          <a:p>
            <a:pPr marL="171450" indent="-171450">
              <a:buFont typeface="Arial" panose="020B0604020202020204" pitchFamily="34" charset="0"/>
              <a:buChar char="•"/>
            </a:pPr>
            <a:r>
              <a:rPr lang="de-DE" dirty="0" smtClean="0"/>
              <a:t>Eine </a:t>
            </a:r>
            <a:r>
              <a:rPr lang="de-DE" dirty="0" smtClean="0">
                <a:effectLst/>
              </a:rPr>
              <a:t>gute Bleibeperspektive haben</a:t>
            </a:r>
            <a:r>
              <a:rPr lang="de-DE" baseline="0" dirty="0" smtClean="0">
                <a:effectLst/>
              </a:rPr>
              <a:t> </a:t>
            </a:r>
            <a:r>
              <a:rPr lang="de-DE" dirty="0" smtClean="0">
                <a:effectLst/>
              </a:rPr>
              <a:t>Menschen, die aus Herkunftsländern mit einer Schutzquote von über 50 Prozent kommen. 2015 waren die Schutzquoten von</a:t>
            </a:r>
            <a:r>
              <a:rPr lang="de-DE" baseline="0" dirty="0" smtClean="0">
                <a:effectLst/>
              </a:rPr>
              <a:t> </a:t>
            </a:r>
            <a:r>
              <a:rPr lang="de-DE" dirty="0" smtClean="0">
                <a:effectLst/>
              </a:rPr>
              <a:t>Eritrea, Irak, Iran und Syrien </a:t>
            </a:r>
            <a:r>
              <a:rPr lang="de-DE" baseline="0" dirty="0" smtClean="0">
                <a:effectLst/>
              </a:rPr>
              <a:t>größer bzw. gleich </a:t>
            </a:r>
            <a:r>
              <a:rPr lang="de-DE" dirty="0" smtClean="0">
                <a:effectLst/>
              </a:rPr>
              <a:t>50 Prozent. Personen</a:t>
            </a:r>
            <a:r>
              <a:rPr lang="de-DE" baseline="0" dirty="0" smtClean="0">
                <a:effectLst/>
              </a:rPr>
              <a:t> aus diesen Ländern haben dementsprechend eine höhere </a:t>
            </a:r>
            <a:r>
              <a:rPr lang="de-DE" dirty="0" smtClean="0"/>
              <a:t>Bleibewahrscheinlichkeit</a:t>
            </a:r>
            <a:r>
              <a:rPr lang="de-DE" baseline="0" dirty="0" smtClean="0"/>
              <a:t> als </a:t>
            </a:r>
            <a:r>
              <a:rPr lang="de-DE" dirty="0" smtClean="0"/>
              <a:t>beispielsweise Flüchtlinge</a:t>
            </a:r>
            <a:r>
              <a:rPr lang="de-DE" baseline="0" dirty="0" smtClean="0"/>
              <a:t> </a:t>
            </a:r>
            <a:r>
              <a:rPr lang="de-DE" dirty="0" smtClean="0"/>
              <a:t>aus dem Westbalkan.</a:t>
            </a:r>
          </a:p>
          <a:p>
            <a:pPr marL="171450" indent="-171450">
              <a:buFont typeface="Arial" panose="020B0604020202020204" pitchFamily="34" charset="0"/>
              <a:buChar char="•"/>
            </a:pPr>
            <a:r>
              <a:rPr lang="de-DE" dirty="0" smtClean="0">
                <a:effectLst/>
              </a:rPr>
              <a:t>Um</a:t>
            </a:r>
            <a:r>
              <a:rPr lang="de-DE" baseline="0" dirty="0" smtClean="0">
                <a:effectLst/>
              </a:rPr>
              <a:t> ausgehend von der Anzahl der Asylbewerber die Personen zu filtern, die eine hohe Wahrscheinlichkeit haben, in Deutschland bleiben zu dürfen, muss die Anzahl der Asylanträge mit der Schutzquote gewichtet werden.</a:t>
            </a:r>
            <a:endParaRPr lang="de-DE" dirty="0" smtClean="0">
              <a:effectLst/>
            </a:endParaRPr>
          </a:p>
        </p:txBody>
      </p:sp>
      <p:sp>
        <p:nvSpPr>
          <p:cNvPr id="4" name="Foliennummernplatzhalter 3"/>
          <p:cNvSpPr>
            <a:spLocks noGrp="1"/>
          </p:cNvSpPr>
          <p:nvPr>
            <p:ph type="sldNum" sz="quarter" idx="10"/>
          </p:nvPr>
        </p:nvSpPr>
        <p:spPr/>
        <p:txBody>
          <a:bodyPr/>
          <a:lstStyle/>
          <a:p>
            <a:fld id="{7162C82E-01A1-4144-B5DA-B8D537E284AA}" type="slidenum">
              <a:rPr lang="de-DE" smtClean="0"/>
              <a:pPr/>
              <a:t>8</a:t>
            </a:fld>
            <a:endParaRPr lang="de-DE" dirty="0"/>
          </a:p>
        </p:txBody>
      </p:sp>
    </p:spTree>
    <p:extLst>
      <p:ext uri="{BB962C8B-B14F-4D97-AF65-F5344CB8AC3E}">
        <p14:creationId xmlns:p14="http://schemas.microsoft.com/office/powerpoint/2010/main" val="1996957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
                <a:srgbClr val="C4007A"/>
              </a:buClr>
              <a:buSzTx/>
              <a:buFont typeface="Arial" panose="020B0604020202020204" pitchFamily="34" charset="0"/>
              <a:buChar char="•"/>
              <a:tabLst/>
              <a:defRPr/>
            </a:pPr>
            <a:r>
              <a:rPr lang="de-DE" dirty="0" smtClean="0">
                <a:latin typeface="+mn-lt"/>
                <a:cs typeface="Arial" panose="020B0604020202020204" pitchFamily="34" charset="0"/>
              </a:rPr>
              <a:t>Die Zusammensetzung der Herkunftsländer</a:t>
            </a:r>
            <a:r>
              <a:rPr lang="de-DE" baseline="0" dirty="0" smtClean="0">
                <a:latin typeface="+mn-lt"/>
                <a:cs typeface="Arial" panose="020B0604020202020204" pitchFamily="34" charset="0"/>
              </a:rPr>
              <a:t> hat sich im Vergleich zu 2015 deutlich geändert. </a:t>
            </a:r>
            <a:endParaRPr lang="de-DE" dirty="0" smtClean="0">
              <a:latin typeface="+mn-lt"/>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
                <a:srgbClr val="C4007A"/>
              </a:buClr>
              <a:buSzTx/>
              <a:buFont typeface="Arial" panose="020B0604020202020204" pitchFamily="34" charset="0"/>
              <a:buChar char="•"/>
              <a:tabLst/>
              <a:defRPr/>
            </a:pPr>
            <a:r>
              <a:rPr lang="de-DE" dirty="0" smtClean="0">
                <a:latin typeface="+mn-lt"/>
                <a:cs typeface="Arial" panose="020B0604020202020204" pitchFamily="34" charset="0"/>
              </a:rPr>
              <a:t>Zwischen</a:t>
            </a:r>
            <a:r>
              <a:rPr lang="de-DE" baseline="0" dirty="0" smtClean="0">
                <a:latin typeface="+mn-lt"/>
                <a:cs typeface="Arial" panose="020B0604020202020204" pitchFamily="34" charset="0"/>
              </a:rPr>
              <a:t> Januar und März stammte j</a:t>
            </a:r>
            <a:r>
              <a:rPr lang="de-DE" dirty="0" smtClean="0">
                <a:latin typeface="+mn-lt"/>
                <a:cs typeface="Arial" panose="020B0604020202020204" pitchFamily="34" charset="0"/>
              </a:rPr>
              <a:t>eder zweite Asylbewerber aus Syrien,</a:t>
            </a:r>
            <a:r>
              <a:rPr lang="de-DE" baseline="0" dirty="0" smtClean="0">
                <a:latin typeface="+mn-lt"/>
                <a:cs typeface="Arial" panose="020B0604020202020204" pitchFamily="34" charset="0"/>
              </a:rPr>
              <a:t> et</a:t>
            </a:r>
            <a:r>
              <a:rPr lang="de-DE" dirty="0" smtClean="0">
                <a:latin typeface="+mn-lt"/>
                <a:cs typeface="Arial" panose="020B0604020202020204" pitchFamily="34" charset="0"/>
              </a:rPr>
              <a:t>wa jeder vierte Asylbewerber stammte aus dem Irak oder Afghanistan.</a:t>
            </a:r>
          </a:p>
          <a:p>
            <a:pPr marL="171450" indent="-171450">
              <a:buClr>
                <a:srgbClr val="C4007A"/>
              </a:buClr>
              <a:buFont typeface="Arial" panose="020B0604020202020204" pitchFamily="34" charset="0"/>
              <a:buChar char="•"/>
            </a:pPr>
            <a:r>
              <a:rPr lang="de-DE" dirty="0" smtClean="0">
                <a:latin typeface="+mn-lt"/>
                <a:cs typeface="Arial" panose="020B0604020202020204" pitchFamily="34" charset="0"/>
              </a:rPr>
              <a:t>Aus den Balkanstaaten kommen hingegen immer weniger Asylbewerber, sie werden nur selten als Flüchtlinge anerkannt.</a:t>
            </a:r>
          </a:p>
        </p:txBody>
      </p:sp>
      <p:sp>
        <p:nvSpPr>
          <p:cNvPr id="4" name="Foliennummernplatzhalter 3"/>
          <p:cNvSpPr>
            <a:spLocks noGrp="1"/>
          </p:cNvSpPr>
          <p:nvPr>
            <p:ph type="sldNum" sz="quarter" idx="10"/>
          </p:nvPr>
        </p:nvSpPr>
        <p:spPr/>
        <p:txBody>
          <a:bodyPr/>
          <a:lstStyle/>
          <a:p>
            <a:fld id="{7162C82E-01A1-4144-B5DA-B8D537E284AA}" type="slidenum">
              <a:rPr lang="de-DE" smtClean="0"/>
              <a:pPr/>
              <a:t>9</a:t>
            </a:fld>
            <a:endParaRPr lang="de-DE" dirty="0"/>
          </a:p>
        </p:txBody>
      </p:sp>
    </p:spTree>
    <p:extLst>
      <p:ext uri="{BB962C8B-B14F-4D97-AF65-F5344CB8AC3E}">
        <p14:creationId xmlns:p14="http://schemas.microsoft.com/office/powerpoint/2010/main" val="2808140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Ankündigungsfolie">
    <p:spTree>
      <p:nvGrpSpPr>
        <p:cNvPr id="1" name=""/>
        <p:cNvGrpSpPr/>
        <p:nvPr/>
      </p:nvGrpSpPr>
      <p:grpSpPr>
        <a:xfrm>
          <a:off x="0" y="0"/>
          <a:ext cx="0" cy="0"/>
          <a:chOff x="0" y="0"/>
          <a:chExt cx="0" cy="0"/>
        </a:xfrm>
      </p:grpSpPr>
      <p:sp>
        <p:nvSpPr>
          <p:cNvPr id="12" name="Titel 11"/>
          <p:cNvSpPr>
            <a:spLocks noGrp="1"/>
          </p:cNvSpPr>
          <p:nvPr>
            <p:ph type="title" hasCustomPrompt="1"/>
          </p:nvPr>
        </p:nvSpPr>
        <p:spPr>
          <a:xfrm>
            <a:off x="198526" y="236424"/>
            <a:ext cx="5400112" cy="634008"/>
          </a:xfrm>
        </p:spPr>
        <p:txBody>
          <a:bodyPr>
            <a:noAutofit/>
          </a:bodyPr>
          <a:lstStyle>
            <a:lvl1pPr algn="l">
              <a:defRPr sz="2400" b="1">
                <a:solidFill>
                  <a:schemeClr val="tx1"/>
                </a:solidFill>
                <a:latin typeface="Arial" panose="020B0604020202020204" pitchFamily="34" charset="0"/>
                <a:cs typeface="Arial" panose="020B0604020202020204" pitchFamily="34" charset="0"/>
              </a:defRPr>
            </a:lvl1pPr>
          </a:lstStyle>
          <a:p>
            <a:r>
              <a:rPr lang="de-DE" dirty="0" smtClean="0"/>
              <a:t>Überschrift durch Klicken bearbeiten</a:t>
            </a:r>
            <a:endParaRPr lang="de-DE" dirty="0"/>
          </a:p>
        </p:txBody>
      </p:sp>
      <p:sp>
        <p:nvSpPr>
          <p:cNvPr id="7" name="Rechteck 6"/>
          <p:cNvSpPr/>
          <p:nvPr userDrawn="1"/>
        </p:nvSpPr>
        <p:spPr>
          <a:xfrm>
            <a:off x="180000" y="994800"/>
            <a:ext cx="8784000" cy="72000"/>
          </a:xfrm>
          <a:prstGeom prst="rect">
            <a:avLst/>
          </a:prstGeom>
          <a:solidFill>
            <a:srgbClr val="CC0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b="1" dirty="0">
              <a:latin typeface="Titillium Bd" pitchFamily="50" charset="0"/>
              <a:cs typeface="Arial" pitchFamily="34" charset="0"/>
            </a:endParaRPr>
          </a:p>
        </p:txBody>
      </p:sp>
      <p:sp>
        <p:nvSpPr>
          <p:cNvPr id="10" name="Inhaltsplatzhalter 11"/>
          <p:cNvSpPr>
            <a:spLocks noGrp="1"/>
          </p:cNvSpPr>
          <p:nvPr>
            <p:ph idx="1" hasCustomPrompt="1"/>
          </p:nvPr>
        </p:nvSpPr>
        <p:spPr>
          <a:xfrm>
            <a:off x="180000" y="1196752"/>
            <a:ext cx="8784000" cy="4824536"/>
          </a:xfrm>
          <a:prstGeom prst="rect">
            <a:avLst/>
          </a:prstGeom>
        </p:spPr>
        <p:txBody>
          <a:bodyPr/>
          <a:lstStyle>
            <a:lvl1pPr marL="285750" indent="-285750">
              <a:buClr>
                <a:srgbClr val="CC006A"/>
              </a:buClr>
              <a:buFont typeface="Symbol" panose="05050102010706020507" pitchFamily="18" charset="2"/>
              <a:buChar char="-"/>
              <a:defRPr sz="2000">
                <a:latin typeface="Arial" panose="020B0604020202020204" pitchFamily="34" charset="0"/>
                <a:cs typeface="Arial" panose="020B0604020202020204" pitchFamily="34" charset="0"/>
              </a:defRPr>
            </a:lvl1pPr>
            <a:lvl2pPr marL="719138" indent="-261938">
              <a:buFont typeface="Symbol" panose="05050102010706020507" pitchFamily="18" charset="2"/>
              <a:buChar char="-"/>
              <a:defRPr sz="1800">
                <a:latin typeface="Arial" panose="020B0604020202020204" pitchFamily="34" charset="0"/>
                <a:cs typeface="Arial" panose="020B0604020202020204" pitchFamily="34" charset="0"/>
              </a:defRPr>
            </a:lvl2pPr>
          </a:lstStyle>
          <a:p>
            <a:r>
              <a:rPr lang="de-DE" dirty="0" err="1" smtClean="0"/>
              <a:t>Lasdjflasdjf</a:t>
            </a:r>
            <a:endParaRPr lang="de-DE" dirty="0" smtClean="0"/>
          </a:p>
          <a:p>
            <a:pPr lvl="1"/>
            <a:r>
              <a:rPr lang="de-DE" dirty="0" err="1" smtClean="0"/>
              <a:t>dghsfgh</a:t>
            </a:r>
            <a:endParaRPr lang="de-DE" dirty="0"/>
          </a:p>
        </p:txBody>
      </p:sp>
      <p:pic>
        <p:nvPicPr>
          <p:cNvPr id="6" name="Grafik 5"/>
          <p:cNvPicPr/>
          <p:nvPr userDrawn="1"/>
        </p:nvPicPr>
        <p:blipFill>
          <a:blip r:embed="rId2" cstate="print">
            <a:extLst>
              <a:ext uri="{28A0092B-C50C-407E-A947-70E740481C1C}">
                <a14:useLocalDpi xmlns:a14="http://schemas.microsoft.com/office/drawing/2010/main" val="0"/>
              </a:ext>
            </a:extLst>
          </a:blip>
          <a:stretch>
            <a:fillRect/>
          </a:stretch>
        </p:blipFill>
        <p:spPr>
          <a:xfrm>
            <a:off x="6156176" y="456478"/>
            <a:ext cx="2159000" cy="293370"/>
          </a:xfrm>
          <a:prstGeom prst="rect">
            <a:avLst/>
          </a:prstGeom>
        </p:spPr>
      </p:pic>
    </p:spTree>
    <p:extLst>
      <p:ext uri="{BB962C8B-B14F-4D97-AF65-F5344CB8AC3E}">
        <p14:creationId xmlns:p14="http://schemas.microsoft.com/office/powerpoint/2010/main" val="13654024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51085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Ankündigungsfolie">
    <p:spTree>
      <p:nvGrpSpPr>
        <p:cNvPr id="1" name=""/>
        <p:cNvGrpSpPr/>
        <p:nvPr/>
      </p:nvGrpSpPr>
      <p:grpSpPr>
        <a:xfrm>
          <a:off x="0" y="0"/>
          <a:ext cx="0" cy="0"/>
          <a:chOff x="0" y="0"/>
          <a:chExt cx="0" cy="0"/>
        </a:xfrm>
      </p:grpSpPr>
      <p:sp>
        <p:nvSpPr>
          <p:cNvPr id="12" name="Titel 11"/>
          <p:cNvSpPr>
            <a:spLocks noGrp="1"/>
          </p:cNvSpPr>
          <p:nvPr>
            <p:ph type="title" hasCustomPrompt="1"/>
          </p:nvPr>
        </p:nvSpPr>
        <p:spPr>
          <a:xfrm>
            <a:off x="198526" y="236424"/>
            <a:ext cx="5400112" cy="634008"/>
          </a:xfrm>
        </p:spPr>
        <p:txBody>
          <a:bodyPr>
            <a:noAutofit/>
          </a:bodyPr>
          <a:lstStyle>
            <a:lvl1pPr algn="l">
              <a:defRPr sz="2400">
                <a:solidFill>
                  <a:schemeClr val="tx1"/>
                </a:solidFill>
                <a:latin typeface="Arial" panose="020B0604020202020204" pitchFamily="34" charset="0"/>
                <a:cs typeface="Arial" panose="020B0604020202020204" pitchFamily="34" charset="0"/>
              </a:defRPr>
            </a:lvl1pPr>
          </a:lstStyle>
          <a:p>
            <a:r>
              <a:rPr lang="de-DE" dirty="0" smtClean="0"/>
              <a:t>Überschrift durch Klicken bearbeiten</a:t>
            </a:r>
            <a:endParaRPr lang="de-DE" dirty="0"/>
          </a:p>
        </p:txBody>
      </p:sp>
      <p:sp>
        <p:nvSpPr>
          <p:cNvPr id="7" name="Rechteck 6"/>
          <p:cNvSpPr/>
          <p:nvPr userDrawn="1"/>
        </p:nvSpPr>
        <p:spPr>
          <a:xfrm>
            <a:off x="180000" y="994800"/>
            <a:ext cx="8784000" cy="72000"/>
          </a:xfrm>
          <a:prstGeom prst="rect">
            <a:avLst/>
          </a:prstGeom>
          <a:solidFill>
            <a:srgbClr val="D7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b="1" dirty="0">
              <a:latin typeface="Titillium Bd" pitchFamily="50" charset="0"/>
              <a:cs typeface="Arial" pitchFamily="34" charset="0"/>
            </a:endParaRPr>
          </a:p>
        </p:txBody>
      </p:sp>
      <p:sp>
        <p:nvSpPr>
          <p:cNvPr id="8" name="Textplatzhalter 5"/>
          <p:cNvSpPr>
            <a:spLocks noGrp="1"/>
          </p:cNvSpPr>
          <p:nvPr>
            <p:ph type="body" sz="quarter" idx="12" hasCustomPrompt="1"/>
          </p:nvPr>
        </p:nvSpPr>
        <p:spPr>
          <a:xfrm>
            <a:off x="466725" y="1700213"/>
            <a:ext cx="8210550" cy="720000"/>
          </a:xfrm>
          <a:prstGeom prst="rect">
            <a:avLst/>
          </a:prstGeom>
          <a:solidFill>
            <a:srgbClr val="D7007D"/>
          </a:solidFill>
        </p:spPr>
        <p:txBody>
          <a:bodyPr lIns="360000" anchor="ctr" anchorCtr="0"/>
          <a:lstStyle>
            <a:lvl1pPr marL="0" indent="0">
              <a:buNone/>
              <a:defRPr baseline="0">
                <a:solidFill>
                  <a:schemeClr val="bg1"/>
                </a:solidFill>
                <a:latin typeface="Arial" panose="020B0604020202020204" pitchFamily="34" charset="0"/>
                <a:cs typeface="Arial" panose="020B0604020202020204" pitchFamily="34" charset="0"/>
              </a:defRPr>
            </a:lvl1pPr>
          </a:lstStyle>
          <a:p>
            <a:pPr lvl="0"/>
            <a:r>
              <a:rPr lang="de-DE" dirty="0" smtClean="0"/>
              <a:t>HIER THEMA 1 EINGEBEN</a:t>
            </a:r>
          </a:p>
        </p:txBody>
      </p:sp>
      <p:sp>
        <p:nvSpPr>
          <p:cNvPr id="9" name="Textplatzhalter 5"/>
          <p:cNvSpPr>
            <a:spLocks noGrp="1"/>
          </p:cNvSpPr>
          <p:nvPr>
            <p:ph type="body" sz="quarter" idx="13" hasCustomPrompt="1"/>
          </p:nvPr>
        </p:nvSpPr>
        <p:spPr>
          <a:xfrm>
            <a:off x="466725" y="2756529"/>
            <a:ext cx="8210550" cy="720000"/>
          </a:xfrm>
          <a:prstGeom prst="rect">
            <a:avLst/>
          </a:prstGeom>
          <a:solidFill>
            <a:srgbClr val="D7007D"/>
          </a:solidFill>
          <a:ln w="9525">
            <a:noFill/>
            <a:miter lim="800000"/>
            <a:headEnd/>
            <a:tailEnd/>
          </a:ln>
          <a:effectLst/>
        </p:spPr>
        <p:txBody>
          <a:bodyPr vert="horz" wrap="square" lIns="360000" tIns="0" rIns="0" bIns="0" numCol="1" anchor="ctr" anchorCtr="0" compatLnSpc="1">
            <a:prstTxWarp prst="textNoShape">
              <a:avLst/>
            </a:prstTxWarp>
          </a:bodyPr>
          <a:lstStyle>
            <a:lvl1pPr marL="0" indent="0">
              <a:buNone/>
              <a:defRPr lang="de-DE" dirty="0" smtClean="0">
                <a:solidFill>
                  <a:schemeClr val="bg1"/>
                </a:solidFill>
                <a:latin typeface="Arial" panose="020B0604020202020204" pitchFamily="34" charset="0"/>
                <a:cs typeface="Arial" panose="020B0604020202020204" pitchFamily="34" charset="0"/>
              </a:defRPr>
            </a:lvl1pPr>
          </a:lstStyle>
          <a:p>
            <a:pPr lvl="0"/>
            <a:r>
              <a:rPr lang="de-DE" dirty="0" smtClean="0"/>
              <a:t>HIER THEMA 2 EINGEBEN</a:t>
            </a:r>
          </a:p>
        </p:txBody>
      </p:sp>
      <p:sp>
        <p:nvSpPr>
          <p:cNvPr id="11" name="Textplatzhalter 5"/>
          <p:cNvSpPr>
            <a:spLocks noGrp="1"/>
          </p:cNvSpPr>
          <p:nvPr>
            <p:ph type="body" sz="quarter" idx="14" hasCustomPrompt="1"/>
          </p:nvPr>
        </p:nvSpPr>
        <p:spPr>
          <a:xfrm>
            <a:off x="466725" y="3812845"/>
            <a:ext cx="8210550" cy="720000"/>
          </a:xfrm>
          <a:prstGeom prst="rect">
            <a:avLst/>
          </a:prstGeom>
          <a:solidFill>
            <a:srgbClr val="D7007D"/>
          </a:solidFill>
          <a:ln w="9525">
            <a:noFill/>
            <a:miter lim="800000"/>
            <a:headEnd/>
            <a:tailEnd/>
          </a:ln>
          <a:effectLst/>
        </p:spPr>
        <p:txBody>
          <a:bodyPr vert="horz" wrap="square" lIns="360000" tIns="0" rIns="0" bIns="0" numCol="1" anchor="ctr" anchorCtr="0" compatLnSpc="1">
            <a:prstTxWarp prst="textNoShape">
              <a:avLst/>
            </a:prstTxWarp>
          </a:bodyPr>
          <a:lstStyle>
            <a:lvl1pPr marL="0" indent="0">
              <a:buNone/>
              <a:defRPr lang="de-DE" dirty="0" smtClean="0">
                <a:solidFill>
                  <a:schemeClr val="bg1"/>
                </a:solidFill>
                <a:latin typeface="Arial" panose="020B0604020202020204" pitchFamily="34" charset="0"/>
                <a:cs typeface="Arial" panose="020B0604020202020204" pitchFamily="34" charset="0"/>
              </a:defRPr>
            </a:lvl1pPr>
          </a:lstStyle>
          <a:p>
            <a:pPr lvl="0"/>
            <a:r>
              <a:rPr lang="de-DE" dirty="0" smtClean="0"/>
              <a:t>HIER THEMA 3 EINGEBEN</a:t>
            </a:r>
          </a:p>
        </p:txBody>
      </p:sp>
      <p:sp>
        <p:nvSpPr>
          <p:cNvPr id="13" name="Textplatzhalter 5"/>
          <p:cNvSpPr>
            <a:spLocks noGrp="1"/>
          </p:cNvSpPr>
          <p:nvPr>
            <p:ph type="body" sz="quarter" idx="15" hasCustomPrompt="1"/>
          </p:nvPr>
        </p:nvSpPr>
        <p:spPr>
          <a:xfrm>
            <a:off x="466725" y="4869160"/>
            <a:ext cx="8210550" cy="720000"/>
          </a:xfrm>
          <a:prstGeom prst="rect">
            <a:avLst/>
          </a:prstGeom>
          <a:solidFill>
            <a:srgbClr val="D7007D"/>
          </a:solidFill>
          <a:ln w="9525">
            <a:noFill/>
            <a:miter lim="800000"/>
            <a:headEnd/>
            <a:tailEnd/>
          </a:ln>
          <a:effectLst/>
        </p:spPr>
        <p:txBody>
          <a:bodyPr vert="horz" wrap="square" lIns="360000" tIns="0" rIns="0" bIns="0" numCol="1" anchor="ctr" anchorCtr="0" compatLnSpc="1">
            <a:prstTxWarp prst="textNoShape">
              <a:avLst/>
            </a:prstTxWarp>
          </a:bodyPr>
          <a:lstStyle>
            <a:lvl1pPr marL="0" indent="0">
              <a:buNone/>
              <a:defRPr lang="de-DE" dirty="0" smtClean="0">
                <a:solidFill>
                  <a:schemeClr val="bg1"/>
                </a:solidFill>
                <a:latin typeface="Arial" panose="020B0604020202020204" pitchFamily="34" charset="0"/>
                <a:cs typeface="Arial" panose="020B0604020202020204" pitchFamily="34" charset="0"/>
              </a:defRPr>
            </a:lvl1pPr>
          </a:lstStyle>
          <a:p>
            <a:pPr lvl="0"/>
            <a:r>
              <a:rPr lang="de-DE" dirty="0" smtClean="0"/>
              <a:t>HIER THEMA 4 EINGEBEN</a:t>
            </a:r>
          </a:p>
        </p:txBody>
      </p:sp>
      <p:pic>
        <p:nvPicPr>
          <p:cNvPr id="10" name="Grafik 9"/>
          <p:cNvPicPr/>
          <p:nvPr userDrawn="1"/>
        </p:nvPicPr>
        <p:blipFill>
          <a:blip r:embed="rId2" cstate="print">
            <a:extLst>
              <a:ext uri="{28A0092B-C50C-407E-A947-70E740481C1C}">
                <a14:useLocalDpi xmlns:a14="http://schemas.microsoft.com/office/drawing/2010/main" val="0"/>
              </a:ext>
            </a:extLst>
          </a:blip>
          <a:stretch>
            <a:fillRect/>
          </a:stretch>
        </p:blipFill>
        <p:spPr>
          <a:xfrm>
            <a:off x="6156176" y="456478"/>
            <a:ext cx="2159000" cy="293370"/>
          </a:xfrm>
          <a:prstGeom prst="rect">
            <a:avLst/>
          </a:prstGeom>
        </p:spPr>
      </p:pic>
    </p:spTree>
    <p:extLst>
      <p:ext uri="{BB962C8B-B14F-4D97-AF65-F5344CB8AC3E}">
        <p14:creationId xmlns:p14="http://schemas.microsoft.com/office/powerpoint/2010/main" val="30317778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folie ">
    <p:spTree>
      <p:nvGrpSpPr>
        <p:cNvPr id="1" name=""/>
        <p:cNvGrpSpPr/>
        <p:nvPr/>
      </p:nvGrpSpPr>
      <p:grpSpPr>
        <a:xfrm>
          <a:off x="0" y="0"/>
          <a:ext cx="0" cy="0"/>
          <a:chOff x="0" y="0"/>
          <a:chExt cx="0" cy="0"/>
        </a:xfrm>
      </p:grpSpPr>
      <p:sp>
        <p:nvSpPr>
          <p:cNvPr id="9" name="Rechteck 8"/>
          <p:cNvSpPr/>
          <p:nvPr userDrawn="1"/>
        </p:nvSpPr>
        <p:spPr>
          <a:xfrm>
            <a:off x="180000" y="5105400"/>
            <a:ext cx="8784000" cy="972000"/>
          </a:xfrm>
          <a:prstGeom prst="rect">
            <a:avLst/>
          </a:prstGeom>
          <a:solidFill>
            <a:srgbClr val="CC0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latin typeface="+mn-lt"/>
              <a:cs typeface="Arial" panose="020B0604020202020204" pitchFamily="34" charset="0"/>
            </a:endParaRPr>
          </a:p>
        </p:txBody>
      </p:sp>
      <p:sp>
        <p:nvSpPr>
          <p:cNvPr id="11" name="Titel 10"/>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de-DE" dirty="0" smtClean="0"/>
              <a:t>Titel durch Klicken bearbeiten</a:t>
            </a:r>
            <a:endParaRPr lang="de-DE" dirty="0"/>
          </a:p>
        </p:txBody>
      </p:sp>
      <p:sp>
        <p:nvSpPr>
          <p:cNvPr id="6" name="Rechteck 5"/>
          <p:cNvSpPr/>
          <p:nvPr userDrawn="1"/>
        </p:nvSpPr>
        <p:spPr>
          <a:xfrm>
            <a:off x="180613" y="990600"/>
            <a:ext cx="8784000" cy="72000"/>
          </a:xfrm>
          <a:prstGeom prst="rect">
            <a:avLst/>
          </a:prstGeom>
          <a:solidFill>
            <a:srgbClr val="CC0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b="1" dirty="0">
              <a:latin typeface="Titillium Bd" pitchFamily="50" charset="0"/>
              <a:cs typeface="Arial" pitchFamily="34" charset="0"/>
            </a:endParaRPr>
          </a:p>
        </p:txBody>
      </p:sp>
    </p:spTree>
    <p:extLst>
      <p:ext uri="{BB962C8B-B14F-4D97-AF65-F5344CB8AC3E}">
        <p14:creationId xmlns:p14="http://schemas.microsoft.com/office/powerpoint/2010/main" val="702241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smtClean="0"/>
              <a:t>Titel durch Klicken hinzufügen - einzeilig</a:t>
            </a:r>
            <a:endParaRPr lang="en-US" dirty="0"/>
          </a:p>
        </p:txBody>
      </p:sp>
      <p:sp>
        <p:nvSpPr>
          <p:cNvPr id="3" name="Content Placeholder 1"/>
          <p:cNvSpPr>
            <a:spLocks noGrp="1"/>
          </p:cNvSpPr>
          <p:nvPr>
            <p:ph sz="half" idx="1"/>
          </p:nvPr>
        </p:nvSpPr>
        <p:spPr>
          <a:xfrm>
            <a:off x="612000" y="2354400"/>
            <a:ext cx="3886200" cy="3311526"/>
          </a:xfrm>
          <a:prstGeom prst="rect">
            <a:avLst/>
          </a:prstGeom>
        </p:spPr>
        <p:txBody>
          <a:bodyPr/>
          <a:lstStyle>
            <a:lvl2pPr marL="358775" indent="-358775">
              <a:defRPr/>
            </a:lvl2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4" name="Content Placeholder 2"/>
          <p:cNvSpPr>
            <a:spLocks noGrp="1"/>
          </p:cNvSpPr>
          <p:nvPr>
            <p:ph sz="half" idx="2"/>
          </p:nvPr>
        </p:nvSpPr>
        <p:spPr>
          <a:xfrm>
            <a:off x="4629150" y="2349500"/>
            <a:ext cx="3886200" cy="3311526"/>
          </a:xfrm>
          <a:prstGeom prst="rect">
            <a:avLst/>
          </a:prstGeom>
        </p:spPr>
        <p:txBody>
          <a:bodyPr/>
          <a:lstStyle>
            <a:lvl2pPr marL="358775" indent="-358775">
              <a:defRPr/>
            </a:lvl2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6" name="Footer Placeholder 5"/>
          <p:cNvSpPr>
            <a:spLocks noGrp="1"/>
          </p:cNvSpPr>
          <p:nvPr>
            <p:ph type="ftr" sz="quarter" idx="11"/>
          </p:nvPr>
        </p:nvSpPr>
        <p:spPr>
          <a:xfrm>
            <a:off x="3204000" y="417642"/>
            <a:ext cx="5760000" cy="365125"/>
          </a:xfrm>
          <a:prstGeom prst="rect">
            <a:avLst/>
          </a:prstGeom>
        </p:spPr>
        <p:txBody>
          <a:bodyPr/>
          <a:lstStyle/>
          <a:p>
            <a:r>
              <a:rPr lang="de-DE" smtClean="0"/>
              <a:t>Flüchtlinge -  Herausforderung und Chance für Deutschland</a:t>
            </a:r>
            <a:endParaRPr lang="de-DE"/>
          </a:p>
        </p:txBody>
      </p:sp>
      <p:sp>
        <p:nvSpPr>
          <p:cNvPr id="8" name="Slide Number Placeholder 5"/>
          <p:cNvSpPr>
            <a:spLocks noGrp="1"/>
          </p:cNvSpPr>
          <p:nvPr>
            <p:ph type="sldNum" sz="quarter" idx="4"/>
          </p:nvPr>
        </p:nvSpPr>
        <p:spPr>
          <a:xfrm>
            <a:off x="395999" y="6294783"/>
            <a:ext cx="927703" cy="365125"/>
          </a:xfrm>
          <a:prstGeom prst="rect">
            <a:avLst/>
          </a:prstGeom>
        </p:spPr>
        <p:txBody>
          <a:bodyPr vert="horz" wrap="none" lIns="0" tIns="0" rIns="0" bIns="0" rtlCol="0" anchor="ctr"/>
          <a:lstStyle>
            <a:lvl1pPr algn="r">
              <a:defRPr sz="1100">
                <a:solidFill>
                  <a:schemeClr val="bg1"/>
                </a:solidFill>
              </a:defRPr>
            </a:lvl1pPr>
          </a:lstStyle>
          <a:p>
            <a:pPr algn="l"/>
            <a:r>
              <a:rPr lang="de-DE" dirty="0" smtClean="0"/>
              <a:t>Seite  </a:t>
            </a:r>
            <a:fld id="{D0969AF8-7BB9-482A-B580-E11B96E7A34A}" type="slidenum">
              <a:rPr lang="de-DE" smtClean="0"/>
              <a:pPr algn="l"/>
              <a:t>‹Nr.›</a:t>
            </a:fld>
            <a:endParaRPr lang="de-DE" dirty="0"/>
          </a:p>
        </p:txBody>
      </p:sp>
      <p:sp>
        <p:nvSpPr>
          <p:cNvPr id="9" name="Untertitel"/>
          <p:cNvSpPr>
            <a:spLocks noGrp="1"/>
          </p:cNvSpPr>
          <p:nvPr>
            <p:ph type="body" sz="quarter" idx="12" hasCustomPrompt="1"/>
          </p:nvPr>
        </p:nvSpPr>
        <p:spPr>
          <a:xfrm>
            <a:off x="611188" y="1496242"/>
            <a:ext cx="7920000" cy="493713"/>
          </a:xfrm>
          <a:prstGeom prst="rect">
            <a:avLst/>
          </a:prstGeom>
        </p:spPr>
        <p:txBody>
          <a:bodyPr/>
          <a:lstStyle>
            <a:lvl1pPr>
              <a:spcBef>
                <a:spcPts val="0"/>
              </a:spcBef>
              <a:defRPr sz="1800" b="1" baseline="0">
                <a:solidFill>
                  <a:schemeClr val="bg2"/>
                </a:solidFill>
              </a:defRPr>
            </a:lvl1pPr>
            <a:lvl5pPr>
              <a:defRPr/>
            </a:lvl5pPr>
          </a:lstStyle>
          <a:p>
            <a:pPr lvl="0"/>
            <a:r>
              <a:rPr lang="de-DE" dirty="0" smtClean="0"/>
              <a:t>Untertitel (optional) durch Klicken hinzufügen | ein- oder zweizeilig</a:t>
            </a:r>
          </a:p>
        </p:txBody>
      </p:sp>
      <p:sp>
        <p:nvSpPr>
          <p:cNvPr id="10" name="Platzhalter für Quellenangaben"/>
          <p:cNvSpPr>
            <a:spLocks noGrp="1"/>
          </p:cNvSpPr>
          <p:nvPr>
            <p:ph type="body" sz="quarter" idx="13" hasCustomPrompt="1"/>
          </p:nvPr>
        </p:nvSpPr>
        <p:spPr>
          <a:xfrm>
            <a:off x="611187" y="5940000"/>
            <a:ext cx="7920000" cy="288000"/>
          </a:xfrm>
          <a:prstGeom prst="rect">
            <a:avLst/>
          </a:prstGeom>
        </p:spPr>
        <p:txBody>
          <a:bodyPr anchor="b">
            <a:noAutofit/>
          </a:bodyPr>
          <a:lstStyle>
            <a:lvl1pPr>
              <a:spcBef>
                <a:spcPts val="0"/>
              </a:spcBef>
              <a:defRPr sz="800" baseline="0">
                <a:solidFill>
                  <a:schemeClr val="bg2"/>
                </a:solidFill>
              </a:defRPr>
            </a:lvl1pPr>
          </a:lstStyle>
          <a:p>
            <a:pPr lvl="0"/>
            <a:r>
              <a:rPr lang="de-DE" dirty="0" smtClean="0"/>
              <a:t>Quellenangabe</a:t>
            </a:r>
          </a:p>
          <a:p>
            <a:pPr lvl="0"/>
            <a:r>
              <a:rPr lang="de-DE" dirty="0" smtClean="0"/>
              <a:t>maximal zweizeilig</a:t>
            </a:r>
            <a:endParaRPr lang="de-DE" dirty="0"/>
          </a:p>
        </p:txBody>
      </p:sp>
    </p:spTree>
    <p:extLst>
      <p:ext uri="{BB962C8B-B14F-4D97-AF65-F5344CB8AC3E}">
        <p14:creationId xmlns:p14="http://schemas.microsoft.com/office/powerpoint/2010/main" val="373593583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935">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180000" y="6192000"/>
            <a:ext cx="8784000" cy="540000"/>
          </a:xfrm>
          <a:prstGeom prst="rect">
            <a:avLst/>
          </a:prstGeom>
          <a:solidFill>
            <a:srgbClr val="333333"/>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400" algn="ctr"/>
            <a:endParaRPr lang="de-DE" sz="1600" dirty="0">
              <a:latin typeface="TitilliumMaps29L" pitchFamily="50" charset="0"/>
            </a:endParaRPr>
          </a:p>
        </p:txBody>
      </p:sp>
      <p:sp>
        <p:nvSpPr>
          <p:cNvPr id="6" name="Titelplatzhalter 5"/>
          <p:cNvSpPr>
            <a:spLocks noGrp="1"/>
          </p:cNvSpPr>
          <p:nvPr>
            <p:ph type="title"/>
          </p:nvPr>
        </p:nvSpPr>
        <p:spPr>
          <a:xfrm>
            <a:off x="457200" y="2492896"/>
            <a:ext cx="8229600" cy="1143000"/>
          </a:xfrm>
          <a:prstGeom prst="rect">
            <a:avLst/>
          </a:prstGeom>
        </p:spPr>
        <p:txBody>
          <a:bodyPr vert="horz" lIns="91440" tIns="45720" rIns="91440" bIns="45720" rtlCol="0" anchor="ctr">
            <a:normAutofit/>
          </a:bodyPr>
          <a:lstStyle/>
          <a:p>
            <a:r>
              <a:rPr lang="de-DE" dirty="0" smtClean="0"/>
              <a:t>Titel durch Klicken bearbeiten</a:t>
            </a:r>
            <a:endParaRPr lang="de-DE" dirty="0"/>
          </a:p>
        </p:txBody>
      </p:sp>
      <p:sp>
        <p:nvSpPr>
          <p:cNvPr id="5" name="Titel 10"/>
          <p:cNvSpPr txBox="1">
            <a:spLocks/>
          </p:cNvSpPr>
          <p:nvPr userDrawn="1"/>
        </p:nvSpPr>
        <p:spPr>
          <a:xfrm>
            <a:off x="180000" y="6165304"/>
            <a:ext cx="878400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ctr" defTabSz="914400" rtl="0" eaLnBrk="1" fontAlgn="auto" latinLnBrk="0" hangingPunct="1">
              <a:lnSpc>
                <a:spcPct val="100000"/>
              </a:lnSpc>
              <a:spcBef>
                <a:spcPct val="0"/>
              </a:spcBef>
              <a:spcAft>
                <a:spcPts val="0"/>
              </a:spcAft>
              <a:buClrTx/>
              <a:buSzTx/>
              <a:buFontTx/>
              <a:buNone/>
              <a:tabLst/>
              <a:defRPr/>
            </a:pPr>
            <a:r>
              <a:rPr lang="de-DE" sz="1800" kern="1200" dirty="0" smtClean="0">
                <a:solidFill>
                  <a:schemeClr val="bg1"/>
                </a:solidFill>
                <a:latin typeface="Arial" panose="020B0604020202020204" pitchFamily="34" charset="0"/>
                <a:ea typeface="+mj-ea"/>
                <a:cs typeface="Arial" panose="020B0604020202020204" pitchFamily="34" charset="0"/>
              </a:rPr>
              <a:t>www.schulewirtschaft.de</a:t>
            </a:r>
            <a:endParaRPr lang="de-DE"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465578"/>
      </p:ext>
    </p:extLst>
  </p:cSld>
  <p:clrMap bg1="lt1" tx1="dk1" bg2="lt2" tx2="dk2" accent1="accent1" accent2="accent2" accent3="accent3" accent4="accent4" accent5="accent5" accent6="accent6" hlink="hlink" folHlink="folHlink"/>
  <p:sldLayoutIdLst>
    <p:sldLayoutId id="2147483709" r:id="rId1"/>
    <p:sldLayoutId id="2147483713" r:id="rId2"/>
    <p:sldLayoutId id="2147483711" r:id="rId3"/>
    <p:sldLayoutId id="2147483714" r:id="rId4"/>
    <p:sldLayoutId id="2147483715" r:id="rId5"/>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www.kofa.de/themen-von-a-z/fluechtlinge"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www.bq-portal.de/"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kofa.de/fluechtlinge"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faktor-a.arbeitsagentur.de/mitarbeiter-finden/hilfe-fuer-arbeitgeber-fluechtlinge-einstelle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arbeitsmarktmonitor.arbeitsagentur.de/netzwerke_und_erfolge/map"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www.wir-zusammen.de/hom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www.landderpotenziale.d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www.landderpotenziale.d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kofa.de/themen-von-a-z/fluechtlinge"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hyperlink" Target="http://www.kofa.de/themen-von-a-z/fluechtlinge" TargetMode="Externa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hyperlink" Target="http://www.kofa.de/themen-von-a-z/fluechtlinge"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www.kofa.de/themen-von-a-z/fluechtling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landderpotenziale.de/"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43608" y="1988840"/>
            <a:ext cx="7033592" cy="1815882"/>
          </a:xfrm>
          <a:prstGeom prst="rect">
            <a:avLst/>
          </a:prstGeom>
          <a:noFill/>
        </p:spPr>
        <p:txBody>
          <a:bodyPr wrap="square" rtlCol="0">
            <a:spAutoFit/>
          </a:bodyPr>
          <a:lstStyle/>
          <a:p>
            <a:r>
              <a:rPr lang="de-DE" sz="3200" b="1" dirty="0">
                <a:latin typeface="Arial" panose="020B0604020202020204" pitchFamily="34" charset="0"/>
                <a:cs typeface="Arial" panose="020B0604020202020204" pitchFamily="34" charset="0"/>
              </a:rPr>
              <a:t>Aktivitäten für Flüchtlinge im </a:t>
            </a:r>
            <a:r>
              <a:rPr lang="de-DE" sz="3200" b="1" dirty="0" smtClean="0">
                <a:latin typeface="Arial" panose="020B0604020202020204" pitchFamily="34" charset="0"/>
                <a:cs typeface="Arial" panose="020B0604020202020204" pitchFamily="34" charset="0"/>
              </a:rPr>
              <a:t/>
            </a:r>
            <a:br>
              <a:rPr lang="de-DE" sz="3200" b="1" dirty="0" smtClean="0">
                <a:latin typeface="Arial" panose="020B0604020202020204" pitchFamily="34" charset="0"/>
                <a:cs typeface="Arial" panose="020B0604020202020204" pitchFamily="34" charset="0"/>
              </a:rPr>
            </a:br>
            <a:r>
              <a:rPr lang="de-DE" sz="3200" b="1" dirty="0" smtClean="0">
                <a:latin typeface="Arial" panose="020B0604020202020204" pitchFamily="34" charset="0"/>
                <a:cs typeface="Arial" panose="020B0604020202020204" pitchFamily="34" charset="0"/>
              </a:rPr>
              <a:t>SCHULEWIRTSCHAFT-Netzwerk</a:t>
            </a:r>
            <a:endParaRPr lang="de-DE" sz="3200" b="1" dirty="0">
              <a:latin typeface="Arial" panose="020B0604020202020204" pitchFamily="34" charset="0"/>
              <a:cs typeface="Arial" panose="020B0604020202020204" pitchFamily="34" charset="0"/>
            </a:endParaRPr>
          </a:p>
          <a:p>
            <a:r>
              <a:rPr lang="de-DE" sz="3200" dirty="0" smtClean="0">
                <a:latin typeface="Arial" panose="020B0604020202020204" pitchFamily="34" charset="0"/>
                <a:cs typeface="Arial" panose="020B0604020202020204" pitchFamily="34" charset="0"/>
              </a:rPr>
              <a:t>Informationen </a:t>
            </a:r>
            <a:r>
              <a:rPr lang="de-DE" sz="3200" dirty="0">
                <a:latin typeface="Arial" panose="020B0604020202020204" pitchFamily="34" charset="0"/>
                <a:cs typeface="Arial" panose="020B0604020202020204" pitchFamily="34" charset="0"/>
              </a:rPr>
              <a:t>für </a:t>
            </a:r>
            <a:r>
              <a:rPr lang="de-DE" sz="3200" dirty="0" smtClean="0">
                <a:latin typeface="Arial" panose="020B0604020202020204" pitchFamily="34" charset="0"/>
                <a:cs typeface="Arial" panose="020B0604020202020204" pitchFamily="34" charset="0"/>
              </a:rPr>
              <a:t>Arbeitskreise</a:t>
            </a:r>
          </a:p>
          <a:p>
            <a:r>
              <a:rPr lang="de-DE" sz="1600" dirty="0" smtClean="0">
                <a:latin typeface="Arial" panose="020B0604020202020204" pitchFamily="34" charset="0"/>
                <a:cs typeface="Arial" panose="020B0604020202020204" pitchFamily="34" charset="0"/>
              </a:rPr>
              <a:t>Stand 16.06.2016</a:t>
            </a:r>
            <a:endParaRPr lang="de-DE" sz="1600" dirty="0">
              <a:latin typeface="TitilliumText25L"/>
            </a:endParaRPr>
          </a:p>
        </p:txBody>
      </p:sp>
      <p:sp>
        <p:nvSpPr>
          <p:cNvPr id="3" name="Textfeld 2"/>
          <p:cNvSpPr txBox="1"/>
          <p:nvPr/>
        </p:nvSpPr>
        <p:spPr>
          <a:xfrm>
            <a:off x="2339752" y="332656"/>
            <a:ext cx="5328592" cy="400110"/>
          </a:xfrm>
          <a:prstGeom prst="rect">
            <a:avLst/>
          </a:prstGeom>
          <a:noFill/>
        </p:spPr>
        <p:txBody>
          <a:bodyPr wrap="square" rtlCol="0">
            <a:spAutoFit/>
          </a:bodyPr>
          <a:lstStyle/>
          <a:p>
            <a:endParaRPr lang="de-DE" sz="2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640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Humanitäre Aufenthaltstitel für anerkannte Flüchtlinge 2014</a:t>
            </a:r>
            <a:endParaRPr lang="de-DE" dirty="0"/>
          </a:p>
        </p:txBody>
      </p:sp>
      <p:pic>
        <p:nvPicPr>
          <p:cNvPr id="10" name="Inhaltsplatzhalter 9"/>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121" t="3174" r="2928" b="7272"/>
          <a:stretch/>
        </p:blipFill>
        <p:spPr>
          <a:xfrm>
            <a:off x="198526" y="1051380"/>
            <a:ext cx="3702576" cy="4936768"/>
          </a:xfrm>
        </p:spPr>
      </p:pic>
      <p:pic>
        <p:nvPicPr>
          <p:cNvPr id="9" name="Inhaltsplatzhalter 8"/>
          <p:cNvPicPr>
            <a:picLocks noGrp="1" noChangeAspect="1"/>
          </p:cNvPicPr>
          <p:nvPr>
            <p:ph sz="half" idx="4294967295"/>
          </p:nvPr>
        </p:nvPicPr>
        <p:blipFill rotWithShape="1">
          <a:blip r:embed="rId4"/>
          <a:srcRect b="25865"/>
          <a:stretch/>
        </p:blipFill>
        <p:spPr>
          <a:xfrm>
            <a:off x="4018376" y="1225805"/>
            <a:ext cx="4154024" cy="945183"/>
          </a:xfrm>
          <a:prstGeom prst="rect">
            <a:avLst/>
          </a:prstGeom>
        </p:spPr>
      </p:pic>
      <p:sp>
        <p:nvSpPr>
          <p:cNvPr id="8" name="Textplatzhalter 7"/>
          <p:cNvSpPr>
            <a:spLocks noGrp="1"/>
          </p:cNvSpPr>
          <p:nvPr>
            <p:ph type="body" sz="quarter" idx="4294967295"/>
          </p:nvPr>
        </p:nvSpPr>
        <p:spPr>
          <a:xfrm>
            <a:off x="3923928" y="4437112"/>
            <a:ext cx="4225646" cy="1008112"/>
          </a:xfrm>
          <a:prstGeom prst="rect">
            <a:avLst/>
          </a:prstGeom>
        </p:spPr>
        <p:txBody>
          <a:bodyPr/>
          <a:lstStyle/>
          <a:p>
            <a:pPr marL="0" indent="0">
              <a:buNone/>
            </a:pPr>
            <a:r>
              <a:rPr lang="de-DE" sz="1400" dirty="0" smtClean="0">
                <a:latin typeface="Arial" panose="020B0604020202020204" pitchFamily="34" charset="0"/>
                <a:cs typeface="Arial" panose="020B0604020202020204" pitchFamily="34" charset="0"/>
              </a:rPr>
              <a:t>Für das Saarland werden Durchschnittswerte ausgewiesen, da hier eine Ausländerbehörde für alle Kreise zuständig und damit eine Differenzierung nicht möglich ist.</a:t>
            </a:r>
          </a:p>
        </p:txBody>
      </p:sp>
      <p:graphicFrame>
        <p:nvGraphicFramePr>
          <p:cNvPr id="11" name="Tabelle 10"/>
          <p:cNvGraphicFramePr>
            <a:graphicFrameLocks noGrp="1"/>
          </p:cNvGraphicFramePr>
          <p:nvPr>
            <p:extLst>
              <p:ext uri="{D42A27DB-BD31-4B8C-83A1-F6EECF244321}">
                <p14:modId xmlns:p14="http://schemas.microsoft.com/office/powerpoint/2010/main" val="2046676931"/>
              </p:ext>
            </p:extLst>
          </p:nvPr>
        </p:nvGraphicFramePr>
        <p:xfrm>
          <a:off x="4227465" y="2339235"/>
          <a:ext cx="3618571" cy="1948815"/>
        </p:xfrm>
        <a:graphic>
          <a:graphicData uri="http://schemas.openxmlformats.org/drawingml/2006/table">
            <a:tbl>
              <a:tblPr>
                <a:tableStyleId>{69CF1AB2-1976-4502-BF36-3FF5EA218861}</a:tableStyleId>
              </a:tblPr>
              <a:tblGrid>
                <a:gridCol w="3618571"/>
              </a:tblGrid>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400" b="1" u="sng" strike="noStrike" dirty="0" smtClean="0">
                          <a:effectLst/>
                          <a:latin typeface="Arial" panose="020B0604020202020204" pitchFamily="34" charset="0"/>
                          <a:cs typeface="Arial" panose="020B0604020202020204" pitchFamily="34" charset="0"/>
                        </a:rPr>
                        <a:t>Niedrigste Werte:</a:t>
                      </a:r>
                    </a:p>
                    <a:p>
                      <a:pPr marL="176213" marR="0" indent="0" algn="l" defTabSz="914400" rtl="0" eaLnBrk="1" fontAlgn="b" latinLnBrk="0" hangingPunct="1">
                        <a:lnSpc>
                          <a:spcPct val="100000"/>
                        </a:lnSpc>
                        <a:spcBef>
                          <a:spcPts val="0"/>
                        </a:spcBef>
                        <a:spcAft>
                          <a:spcPts val="0"/>
                        </a:spcAft>
                        <a:buClrTx/>
                        <a:buSzTx/>
                        <a:buFontTx/>
                        <a:buNone/>
                        <a:tabLst/>
                        <a:defRPr/>
                      </a:pPr>
                      <a:r>
                        <a:rPr lang="de-DE" sz="1400" u="none" strike="noStrike" dirty="0" smtClean="0">
                          <a:effectLst/>
                          <a:latin typeface="Arial" panose="020B0604020202020204" pitchFamily="34" charset="0"/>
                          <a:cs typeface="Arial" panose="020B0604020202020204" pitchFamily="34" charset="0"/>
                        </a:rPr>
                        <a:t>Saale-Holzland-Kreis (0,05)</a:t>
                      </a:r>
                    </a:p>
                    <a:p>
                      <a:pPr marL="176213" marR="0" indent="0" algn="l" defTabSz="914400" rtl="0" eaLnBrk="1" fontAlgn="b" latinLnBrk="0" hangingPunct="1">
                        <a:lnSpc>
                          <a:spcPct val="100000"/>
                        </a:lnSpc>
                        <a:spcBef>
                          <a:spcPts val="0"/>
                        </a:spcBef>
                        <a:spcAft>
                          <a:spcPts val="0"/>
                        </a:spcAft>
                        <a:buClrTx/>
                        <a:buSzTx/>
                        <a:buFontTx/>
                        <a:buNone/>
                        <a:tabLst/>
                        <a:defRPr/>
                      </a:pPr>
                      <a:r>
                        <a:rPr lang="de-DE" sz="1400" u="none" strike="noStrike" dirty="0" smtClean="0">
                          <a:effectLst/>
                          <a:latin typeface="Arial" panose="020B0604020202020204" pitchFamily="34" charset="0"/>
                          <a:cs typeface="Arial" panose="020B0604020202020204" pitchFamily="34" charset="0"/>
                        </a:rPr>
                        <a:t>Sömmerda, Landkreis (0,16)</a:t>
                      </a:r>
                      <a:br>
                        <a:rPr lang="de-DE" sz="1400" u="none" strike="noStrike" dirty="0" smtClean="0">
                          <a:effectLst/>
                          <a:latin typeface="Arial" panose="020B0604020202020204" pitchFamily="34" charset="0"/>
                          <a:cs typeface="Arial" panose="020B0604020202020204" pitchFamily="34" charset="0"/>
                        </a:rPr>
                      </a:br>
                      <a:r>
                        <a:rPr lang="de-DE" sz="1400" u="none" strike="noStrike" dirty="0" smtClean="0">
                          <a:effectLst/>
                          <a:latin typeface="Arial" panose="020B0604020202020204" pitchFamily="34" charset="0"/>
                          <a:cs typeface="Arial" panose="020B0604020202020204" pitchFamily="34" charset="0"/>
                        </a:rPr>
                        <a:t>Bamberg, Landkreis (0,18)</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400" b="1" u="sng" strike="noStrike" dirty="0" smtClean="0">
                          <a:effectLst/>
                          <a:latin typeface="Arial" panose="020B0604020202020204" pitchFamily="34" charset="0"/>
                          <a:cs typeface="Arial" panose="020B0604020202020204" pitchFamily="34" charset="0"/>
                        </a:rPr>
                        <a:t>Höchste Werte:</a:t>
                      </a:r>
                    </a:p>
                    <a:p>
                      <a:pPr marL="176213" marR="0" indent="0" algn="l" defTabSz="914400" rtl="0" eaLnBrk="1" fontAlgn="b" latinLnBrk="0" hangingPunct="1">
                        <a:lnSpc>
                          <a:spcPct val="100000"/>
                        </a:lnSpc>
                        <a:spcBef>
                          <a:spcPts val="0"/>
                        </a:spcBef>
                        <a:spcAft>
                          <a:spcPts val="0"/>
                        </a:spcAft>
                        <a:buClrTx/>
                        <a:buSzTx/>
                        <a:buFontTx/>
                        <a:buNone/>
                        <a:tabLst/>
                        <a:defRPr/>
                      </a:pPr>
                      <a:r>
                        <a:rPr lang="de-DE" sz="1400" u="none" strike="noStrike" dirty="0" smtClean="0">
                          <a:effectLst/>
                          <a:latin typeface="Arial" panose="020B0604020202020204" pitchFamily="34" charset="0"/>
                          <a:cs typeface="Arial" panose="020B0604020202020204" pitchFamily="34" charset="0"/>
                        </a:rPr>
                        <a:t>Hamburg</a:t>
                      </a:r>
                      <a:r>
                        <a:rPr lang="de-DE" sz="1400" u="none" strike="noStrike" dirty="0">
                          <a:effectLst/>
                          <a:latin typeface="Arial" panose="020B0604020202020204" pitchFamily="34" charset="0"/>
                          <a:cs typeface="Arial" panose="020B0604020202020204" pitchFamily="34" charset="0"/>
                        </a:rPr>
                        <a:t>, </a:t>
                      </a:r>
                      <a:r>
                        <a:rPr lang="de-DE" sz="1400" u="none" strike="noStrike" dirty="0" err="1" smtClean="0">
                          <a:effectLst/>
                          <a:latin typeface="Arial" panose="020B0604020202020204" pitchFamily="34" charset="0"/>
                          <a:cs typeface="Arial" panose="020B0604020202020204" pitchFamily="34" charset="0"/>
                        </a:rPr>
                        <a:t>krsfr</a:t>
                      </a:r>
                      <a:r>
                        <a:rPr lang="de-DE" sz="1400" u="none" strike="noStrike" dirty="0" smtClean="0">
                          <a:effectLst/>
                          <a:latin typeface="Arial" panose="020B0604020202020204" pitchFamily="34" charset="0"/>
                          <a:cs typeface="Arial" panose="020B0604020202020204" pitchFamily="34" charset="0"/>
                        </a:rPr>
                        <a:t>. Stadt (8,18)</a:t>
                      </a:r>
                    </a:p>
                    <a:p>
                      <a:pPr marL="176213" marR="0" indent="0" algn="l" defTabSz="914400" rtl="0" eaLnBrk="1" fontAlgn="b" latinLnBrk="0" hangingPunct="1">
                        <a:lnSpc>
                          <a:spcPct val="100000"/>
                        </a:lnSpc>
                        <a:spcBef>
                          <a:spcPts val="0"/>
                        </a:spcBef>
                        <a:spcAft>
                          <a:spcPts val="0"/>
                        </a:spcAft>
                        <a:buClrTx/>
                        <a:buSzTx/>
                        <a:buFontTx/>
                        <a:buNone/>
                        <a:tabLst/>
                        <a:defRPr/>
                      </a:pPr>
                      <a:r>
                        <a:rPr lang="de-DE" sz="1400" u="none" strike="noStrike" dirty="0" smtClean="0">
                          <a:effectLst/>
                          <a:latin typeface="Arial" panose="020B0604020202020204" pitchFamily="34" charset="0"/>
                          <a:cs typeface="Arial" panose="020B0604020202020204" pitchFamily="34" charset="0"/>
                        </a:rPr>
                        <a:t>Bonn, </a:t>
                      </a:r>
                      <a:r>
                        <a:rPr lang="de-DE" sz="1400" u="none" strike="noStrike" dirty="0" err="1" smtClean="0">
                          <a:effectLst/>
                          <a:latin typeface="Arial" panose="020B0604020202020204" pitchFamily="34" charset="0"/>
                          <a:cs typeface="Arial" panose="020B0604020202020204" pitchFamily="34" charset="0"/>
                        </a:rPr>
                        <a:t>krsfr</a:t>
                      </a:r>
                      <a:r>
                        <a:rPr lang="de-DE" sz="1400" u="none" strike="noStrike" dirty="0" smtClean="0">
                          <a:effectLst/>
                          <a:latin typeface="Arial" panose="020B0604020202020204" pitchFamily="34" charset="0"/>
                          <a:cs typeface="Arial" panose="020B0604020202020204" pitchFamily="34" charset="0"/>
                        </a:rPr>
                        <a:t>. Stadt (7,86)</a:t>
                      </a:r>
                    </a:p>
                    <a:p>
                      <a:pPr marL="176213" marR="0" indent="0" algn="l" defTabSz="914400" rtl="0" eaLnBrk="1" fontAlgn="b" latinLnBrk="0" hangingPunct="1">
                        <a:lnSpc>
                          <a:spcPct val="100000"/>
                        </a:lnSpc>
                        <a:spcBef>
                          <a:spcPts val="0"/>
                        </a:spcBef>
                        <a:spcAft>
                          <a:spcPts val="0"/>
                        </a:spcAft>
                        <a:buClrTx/>
                        <a:buSzTx/>
                        <a:buFontTx/>
                        <a:buNone/>
                        <a:tabLst/>
                        <a:defRPr/>
                      </a:pPr>
                      <a:r>
                        <a:rPr lang="de-DE" sz="1400" u="none" strike="noStrike" dirty="0" smtClean="0">
                          <a:effectLst/>
                          <a:latin typeface="Arial" panose="020B0604020202020204" pitchFamily="34" charset="0"/>
                          <a:cs typeface="Arial" panose="020B0604020202020204" pitchFamily="34" charset="0"/>
                        </a:rPr>
                        <a:t>Essen, </a:t>
                      </a:r>
                      <a:r>
                        <a:rPr lang="de-DE" sz="1400" u="none" strike="noStrike" dirty="0" err="1" smtClean="0">
                          <a:effectLst/>
                          <a:latin typeface="Arial" panose="020B0604020202020204" pitchFamily="34" charset="0"/>
                          <a:cs typeface="Arial" panose="020B0604020202020204" pitchFamily="34" charset="0"/>
                        </a:rPr>
                        <a:t>krsfr</a:t>
                      </a:r>
                      <a:r>
                        <a:rPr lang="de-DE" sz="1400" u="none" strike="noStrike" dirty="0" smtClean="0">
                          <a:effectLst/>
                          <a:latin typeface="Arial" panose="020B0604020202020204" pitchFamily="34" charset="0"/>
                          <a:cs typeface="Arial" panose="020B0604020202020204" pitchFamily="34" charset="0"/>
                        </a:rPr>
                        <a:t>. Stadt (7,66)</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190500">
                <a:tc>
                  <a:txBody>
                    <a:bodyPr/>
                    <a:lstStyle/>
                    <a:p>
                      <a:pPr algn="l" fontAlgn="b"/>
                      <a:r>
                        <a:rPr lang="de-DE" sz="1400" b="1" u="sng" strike="noStrike" dirty="0" smtClean="0">
                          <a:effectLst/>
                          <a:latin typeface="Arial" panose="020B0604020202020204" pitchFamily="34" charset="0"/>
                          <a:cs typeface="Arial" panose="020B0604020202020204" pitchFamily="34" charset="0"/>
                        </a:rPr>
                        <a:t>Mittelwert:</a:t>
                      </a:r>
                      <a:r>
                        <a:rPr lang="de-DE" sz="1400" b="1" u="none" strike="noStrike" dirty="0" smtClean="0">
                          <a:effectLst/>
                          <a:latin typeface="Arial" panose="020B0604020202020204" pitchFamily="34" charset="0"/>
                          <a:cs typeface="Arial" panose="020B0604020202020204" pitchFamily="34" charset="0"/>
                        </a:rPr>
                        <a:t> </a:t>
                      </a:r>
                      <a:r>
                        <a:rPr lang="de-DE" sz="1400" u="none" strike="noStrike" dirty="0" smtClean="0">
                          <a:effectLst/>
                          <a:latin typeface="Arial" panose="020B0604020202020204" pitchFamily="34" charset="0"/>
                          <a:cs typeface="Arial" panose="020B0604020202020204" pitchFamily="34" charset="0"/>
                        </a:rPr>
                        <a:t>2,34</a:t>
                      </a:r>
                      <a:endParaRPr lang="de-DE" sz="1400" b="0" i="0" u="none" strike="noStrike" dirty="0">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3" name="Textfeld 2"/>
          <p:cNvSpPr txBox="1"/>
          <p:nvPr/>
        </p:nvSpPr>
        <p:spPr>
          <a:xfrm>
            <a:off x="131285" y="5885526"/>
            <a:ext cx="5472608" cy="430887"/>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Quelle: Statistisches Bundesamt, 2015; eigene Berechnung und Darstellung</a:t>
            </a:r>
          </a:p>
          <a:p>
            <a:endParaRPr lang="de-DE" sz="1100" dirty="0"/>
          </a:p>
        </p:txBody>
      </p:sp>
    </p:spTree>
    <p:extLst>
      <p:ext uri="{BB962C8B-B14F-4D97-AF65-F5344CB8AC3E}">
        <p14:creationId xmlns:p14="http://schemas.microsoft.com/office/powerpoint/2010/main" val="2766076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000" dirty="0" smtClean="0"/>
              <a:t>Verteilung der minderjährigen Asylbewerber 2015</a:t>
            </a:r>
            <a:endParaRPr lang="de-DE" sz="2000" dirty="0"/>
          </a:p>
        </p:txBody>
      </p:sp>
      <p:sp>
        <p:nvSpPr>
          <p:cNvPr id="4" name="Textfeld 3"/>
          <p:cNvSpPr txBox="1"/>
          <p:nvPr/>
        </p:nvSpPr>
        <p:spPr>
          <a:xfrm>
            <a:off x="198526" y="5864456"/>
            <a:ext cx="8713092" cy="246221"/>
          </a:xfrm>
          <a:prstGeom prst="rect">
            <a:avLst/>
          </a:prstGeom>
          <a:noFill/>
        </p:spPr>
        <p:txBody>
          <a:bodyPr wrap="square" rtlCol="0">
            <a:spAutoFit/>
          </a:bodyPr>
          <a:lstStyle/>
          <a:p>
            <a:r>
              <a:rPr lang="de-DE" sz="1000" dirty="0" smtClean="0">
                <a:latin typeface="Arial" panose="020B0604020202020204" pitchFamily="34" charset="0"/>
                <a:cs typeface="Arial" panose="020B0604020202020204" pitchFamily="34" charset="0"/>
              </a:rPr>
              <a:t>Quelle: Antwort </a:t>
            </a:r>
            <a:r>
              <a:rPr lang="de-DE" sz="1000" dirty="0">
                <a:latin typeface="Arial" panose="020B0604020202020204" pitchFamily="34" charset="0"/>
                <a:cs typeface="Arial" panose="020B0604020202020204" pitchFamily="34" charset="0"/>
              </a:rPr>
              <a:t>der Bundesregierung auf die auf die Kleine Anfrage der </a:t>
            </a:r>
            <a:r>
              <a:rPr lang="de-DE" sz="1000" dirty="0" smtClean="0">
                <a:latin typeface="Arial" panose="020B0604020202020204" pitchFamily="34" charset="0"/>
                <a:cs typeface="Arial" panose="020B0604020202020204" pitchFamily="34" charset="0"/>
              </a:rPr>
              <a:t>BÜNDNIS </a:t>
            </a:r>
            <a:r>
              <a:rPr lang="de-DE" sz="1000" dirty="0">
                <a:latin typeface="Arial" panose="020B0604020202020204" pitchFamily="34" charset="0"/>
                <a:cs typeface="Arial" panose="020B0604020202020204" pitchFamily="34" charset="0"/>
              </a:rPr>
              <a:t>90/DIE </a:t>
            </a:r>
            <a:r>
              <a:rPr lang="de-DE" sz="1000" dirty="0" smtClean="0">
                <a:latin typeface="Arial" panose="020B0604020202020204" pitchFamily="34" charset="0"/>
                <a:cs typeface="Arial" panose="020B0604020202020204" pitchFamily="34" charset="0"/>
              </a:rPr>
              <a:t>GRÜNEN– </a:t>
            </a:r>
            <a:r>
              <a:rPr lang="de-DE" sz="1000" dirty="0">
                <a:latin typeface="Arial" panose="020B0604020202020204" pitchFamily="34" charset="0"/>
                <a:cs typeface="Arial" panose="020B0604020202020204" pitchFamily="34" charset="0"/>
              </a:rPr>
              <a:t>Drucksache 18/7621</a:t>
            </a:r>
          </a:p>
        </p:txBody>
      </p:sp>
      <p:graphicFrame>
        <p:nvGraphicFramePr>
          <p:cNvPr id="6" name="Diagramm 5"/>
          <p:cNvGraphicFramePr>
            <a:graphicFrameLocks/>
          </p:cNvGraphicFramePr>
          <p:nvPr>
            <p:extLst>
              <p:ext uri="{D42A27DB-BD31-4B8C-83A1-F6EECF244321}">
                <p14:modId xmlns:p14="http://schemas.microsoft.com/office/powerpoint/2010/main" val="806353789"/>
              </p:ext>
            </p:extLst>
          </p:nvPr>
        </p:nvGraphicFramePr>
        <p:xfrm>
          <a:off x="323528" y="1147762"/>
          <a:ext cx="8280920" cy="4562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6272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Agenda</a:t>
            </a:r>
            <a:endParaRPr lang="de-DE" b="1" dirty="0"/>
          </a:p>
        </p:txBody>
      </p:sp>
      <p:sp>
        <p:nvSpPr>
          <p:cNvPr id="3" name="Textplatzhalter 2"/>
          <p:cNvSpPr>
            <a:spLocks noGrp="1"/>
          </p:cNvSpPr>
          <p:nvPr>
            <p:ph type="body" sz="quarter" idx="12"/>
          </p:nvPr>
        </p:nvSpPr>
        <p:spPr>
          <a:solidFill>
            <a:schemeClr val="accent3"/>
          </a:solidFill>
        </p:spPr>
        <p:txBody>
          <a:bodyPr/>
          <a:lstStyle/>
          <a:p>
            <a:r>
              <a:rPr lang="de-DE" dirty="0" smtClean="0"/>
              <a:t>Zahlen &amp; Daten</a:t>
            </a:r>
            <a:endParaRPr lang="de-DE" dirty="0"/>
          </a:p>
        </p:txBody>
      </p:sp>
      <p:sp>
        <p:nvSpPr>
          <p:cNvPr id="4" name="Textplatzhalter 3"/>
          <p:cNvSpPr>
            <a:spLocks noGrp="1"/>
          </p:cNvSpPr>
          <p:nvPr>
            <p:ph type="body" sz="quarter" idx="13"/>
          </p:nvPr>
        </p:nvSpPr>
        <p:spPr/>
        <p:txBody>
          <a:bodyPr/>
          <a:lstStyle/>
          <a:p>
            <a:r>
              <a:rPr lang="de-DE" dirty="0"/>
              <a:t>Rechtliche </a:t>
            </a:r>
            <a:r>
              <a:rPr lang="de-DE" dirty="0" smtClean="0"/>
              <a:t>Grundlagen</a:t>
            </a:r>
            <a:endParaRPr lang="de-DE" dirty="0"/>
          </a:p>
        </p:txBody>
      </p:sp>
      <p:sp>
        <p:nvSpPr>
          <p:cNvPr id="5" name="Textplatzhalter 4"/>
          <p:cNvSpPr>
            <a:spLocks noGrp="1"/>
          </p:cNvSpPr>
          <p:nvPr>
            <p:ph type="body" sz="quarter" idx="14"/>
          </p:nvPr>
        </p:nvSpPr>
        <p:spPr>
          <a:solidFill>
            <a:schemeClr val="accent3"/>
          </a:solidFill>
        </p:spPr>
        <p:txBody>
          <a:bodyPr/>
          <a:lstStyle/>
          <a:p>
            <a:r>
              <a:rPr lang="de-DE" dirty="0"/>
              <a:t>Integration in Unternehmen &amp; Schulen</a:t>
            </a:r>
          </a:p>
        </p:txBody>
      </p:sp>
      <p:sp>
        <p:nvSpPr>
          <p:cNvPr id="6" name="Textplatzhalter 5"/>
          <p:cNvSpPr>
            <a:spLocks noGrp="1"/>
          </p:cNvSpPr>
          <p:nvPr>
            <p:ph type="body" sz="quarter" idx="15"/>
          </p:nvPr>
        </p:nvSpPr>
        <p:spPr>
          <a:solidFill>
            <a:schemeClr val="accent3"/>
          </a:solidFill>
        </p:spPr>
        <p:txBody>
          <a:bodyPr/>
          <a:lstStyle/>
          <a:p>
            <a:r>
              <a:rPr lang="de-DE" dirty="0"/>
              <a:t>Praxisbeispiele</a:t>
            </a:r>
          </a:p>
        </p:txBody>
      </p:sp>
    </p:spTree>
    <p:extLst>
      <p:ext uri="{BB962C8B-B14F-4D97-AF65-F5344CB8AC3E}">
        <p14:creationId xmlns:p14="http://schemas.microsoft.com/office/powerpoint/2010/main" val="2595101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Phasen des Asylverlaufs</a:t>
            </a:r>
            <a:endParaRPr lang="de-DE" dirty="0"/>
          </a:p>
        </p:txBody>
      </p:sp>
      <p:pic>
        <p:nvPicPr>
          <p:cNvPr id="53" name="Inhaltsplatzhalter 52"/>
          <p:cNvPicPr>
            <a:picLocks noGrp="1" noChangeAspect="1"/>
          </p:cNvPicPr>
          <p:nvPr>
            <p:ph idx="1"/>
          </p:nvPr>
        </p:nvPicPr>
        <p:blipFill>
          <a:blip r:embed="rId3"/>
          <a:stretch>
            <a:fillRect/>
          </a:stretch>
        </p:blipFill>
        <p:spPr>
          <a:xfrm>
            <a:off x="453795" y="1630858"/>
            <a:ext cx="8236410" cy="3956647"/>
          </a:xfrm>
          <a:prstGeom prst="rect">
            <a:avLst/>
          </a:prstGeom>
        </p:spPr>
      </p:pic>
      <p:sp>
        <p:nvSpPr>
          <p:cNvPr id="4" name="Textplatzhalter 9"/>
          <p:cNvSpPr txBox="1">
            <a:spLocks/>
          </p:cNvSpPr>
          <p:nvPr/>
        </p:nvSpPr>
        <p:spPr>
          <a:xfrm>
            <a:off x="198526" y="5949280"/>
            <a:ext cx="7920000" cy="288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000" dirty="0" smtClean="0">
                <a:latin typeface="Arial" panose="020B0604020202020204" pitchFamily="34" charset="0"/>
                <a:cs typeface="Arial" panose="020B0604020202020204" pitchFamily="34" charset="0"/>
              </a:rPr>
              <a:t>Quelle: IW nach Hummel / </a:t>
            </a:r>
            <a:r>
              <a:rPr lang="de-DE" sz="1000" dirty="0" err="1" smtClean="0">
                <a:latin typeface="Arial" panose="020B0604020202020204" pitchFamily="34" charset="0"/>
                <a:cs typeface="Arial" panose="020B0604020202020204" pitchFamily="34" charset="0"/>
              </a:rPr>
              <a:t>Thöne</a:t>
            </a:r>
            <a:r>
              <a:rPr lang="de-DE" sz="1000" dirty="0" smtClean="0">
                <a:latin typeface="Arial" panose="020B0604020202020204" pitchFamily="34" charset="0"/>
                <a:cs typeface="Arial" panose="020B0604020202020204" pitchFamily="34" charset="0"/>
              </a:rPr>
              <a:t>, 2016, BAMF</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0759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Flüchtlingsgruppen</a:t>
            </a:r>
            <a:endParaRPr lang="de-DE" dirty="0"/>
          </a:p>
        </p:txBody>
      </p:sp>
      <p:sp>
        <p:nvSpPr>
          <p:cNvPr id="4" name="Inhaltsplatzhalter 3"/>
          <p:cNvSpPr>
            <a:spLocks noGrp="1"/>
          </p:cNvSpPr>
          <p:nvPr>
            <p:ph idx="1"/>
          </p:nvPr>
        </p:nvSpPr>
        <p:spPr>
          <a:xfrm>
            <a:off x="179388" y="1196752"/>
            <a:ext cx="8712480" cy="792088"/>
          </a:xfrm>
        </p:spPr>
        <p:txBody>
          <a:bodyPr/>
          <a:lstStyle/>
          <a:p>
            <a:pPr marL="0" indent="0">
              <a:buNone/>
            </a:pPr>
            <a:r>
              <a:rPr lang="de-DE" dirty="0" smtClean="0"/>
              <a:t>Der Aufenthaltsstatus bestimmt den Zugang zu Ausbildung und Beschäftigung, folgende Gruppen werden grundsätzlich unterschieden:</a:t>
            </a:r>
            <a:endParaRPr lang="de-DE" dirty="0"/>
          </a:p>
        </p:txBody>
      </p:sp>
      <p:grpSp>
        <p:nvGrpSpPr>
          <p:cNvPr id="22" name="Gruppieren 21"/>
          <p:cNvGrpSpPr/>
          <p:nvPr/>
        </p:nvGrpSpPr>
        <p:grpSpPr>
          <a:xfrm>
            <a:off x="3522159" y="2237780"/>
            <a:ext cx="1342107" cy="909812"/>
            <a:chOff x="5289479" y="1115916"/>
            <a:chExt cx="1342107" cy="909812"/>
          </a:xfrm>
        </p:grpSpPr>
        <p:grpSp>
          <p:nvGrpSpPr>
            <p:cNvPr id="23" name="Gruppieren 22"/>
            <p:cNvGrpSpPr/>
            <p:nvPr/>
          </p:nvGrpSpPr>
          <p:grpSpPr>
            <a:xfrm>
              <a:off x="5289479" y="1115916"/>
              <a:ext cx="1006056" cy="876668"/>
              <a:chOff x="4778082" y="1757891"/>
              <a:chExt cx="1473689" cy="1094737"/>
            </a:xfrm>
            <a:solidFill>
              <a:srgbClr val="E6AC19"/>
            </a:solidFill>
          </p:grpSpPr>
          <p:sp>
            <p:nvSpPr>
              <p:cNvPr id="25" name="Freihandform 24"/>
              <p:cNvSpPr/>
              <p:nvPr/>
            </p:nvSpPr>
            <p:spPr>
              <a:xfrm>
                <a:off x="5383630" y="1757891"/>
                <a:ext cx="868141" cy="968321"/>
              </a:xfrm>
              <a:custGeom>
                <a:avLst/>
                <a:gdLst>
                  <a:gd name="connsiteX0" fmla="*/ 362901 w 1080000"/>
                  <a:gd name="connsiteY0" fmla="*/ 735472 h 1594954"/>
                  <a:gd name="connsiteX1" fmla="*/ 363219 w 1080000"/>
                  <a:gd name="connsiteY1" fmla="*/ 735472 h 1594954"/>
                  <a:gd name="connsiteX2" fmla="*/ 399872 w 1080000"/>
                  <a:gd name="connsiteY2" fmla="*/ 755367 h 1594954"/>
                  <a:gd name="connsiteX3" fmla="*/ 540000 w 1080000"/>
                  <a:gd name="connsiteY3" fmla="*/ 783657 h 1594954"/>
                  <a:gd name="connsiteX4" fmla="*/ 680129 w 1080000"/>
                  <a:gd name="connsiteY4" fmla="*/ 755367 h 1594954"/>
                  <a:gd name="connsiteX5" fmla="*/ 716782 w 1080000"/>
                  <a:gd name="connsiteY5" fmla="*/ 735472 h 1594954"/>
                  <a:gd name="connsiteX6" fmla="*/ 717099 w 1080000"/>
                  <a:gd name="connsiteY6" fmla="*/ 735472 h 1594954"/>
                  <a:gd name="connsiteX7" fmla="*/ 1080000 w 1080000"/>
                  <a:gd name="connsiteY7" fmla="*/ 936327 h 1594954"/>
                  <a:gd name="connsiteX8" fmla="*/ 1080000 w 1080000"/>
                  <a:gd name="connsiteY8" fmla="*/ 1396511 h 1594954"/>
                  <a:gd name="connsiteX9" fmla="*/ 0 w 1080000"/>
                  <a:gd name="connsiteY9" fmla="*/ 1396511 h 1594954"/>
                  <a:gd name="connsiteX10" fmla="*/ 0 w 1080000"/>
                  <a:gd name="connsiteY10" fmla="*/ 936327 h 1594954"/>
                  <a:gd name="connsiteX11" fmla="*/ 362901 w 1080000"/>
                  <a:gd name="connsiteY11" fmla="*/ 735472 h 1594954"/>
                  <a:gd name="connsiteX12" fmla="*/ 540000 w 1080000"/>
                  <a:gd name="connsiteY12" fmla="*/ 0 h 1594954"/>
                  <a:gd name="connsiteX13" fmla="*/ 900000 w 1080000"/>
                  <a:gd name="connsiteY13" fmla="*/ 360000 h 1594954"/>
                  <a:gd name="connsiteX14" fmla="*/ 540000 w 1080000"/>
                  <a:gd name="connsiteY14" fmla="*/ 720000 h 1594954"/>
                  <a:gd name="connsiteX15" fmla="*/ 180000 w 1080000"/>
                  <a:gd name="connsiteY15" fmla="*/ 360000 h 1594954"/>
                  <a:gd name="connsiteX16" fmla="*/ 540000 w 1080000"/>
                  <a:gd name="connsiteY16" fmla="*/ 0 h 159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000" h="1594954">
                    <a:moveTo>
                      <a:pt x="362901" y="735472"/>
                    </a:moveTo>
                    <a:lnTo>
                      <a:pt x="363219" y="735472"/>
                    </a:lnTo>
                    <a:lnTo>
                      <a:pt x="399872" y="755367"/>
                    </a:lnTo>
                    <a:cubicBezTo>
                      <a:pt x="442942" y="773584"/>
                      <a:pt x="490295" y="783657"/>
                      <a:pt x="540000" y="783657"/>
                    </a:cubicBezTo>
                    <a:cubicBezTo>
                      <a:pt x="589706" y="783657"/>
                      <a:pt x="637059" y="773584"/>
                      <a:pt x="680129" y="755367"/>
                    </a:cubicBezTo>
                    <a:lnTo>
                      <a:pt x="716782" y="735472"/>
                    </a:lnTo>
                    <a:lnTo>
                      <a:pt x="717099" y="735472"/>
                    </a:lnTo>
                    <a:cubicBezTo>
                      <a:pt x="917524" y="735472"/>
                      <a:pt x="1080000" y="825398"/>
                      <a:pt x="1080000" y="936327"/>
                    </a:cubicBezTo>
                    <a:lnTo>
                      <a:pt x="1080000" y="1396511"/>
                    </a:lnTo>
                    <a:cubicBezTo>
                      <a:pt x="691917" y="1681653"/>
                      <a:pt x="253274" y="1639722"/>
                      <a:pt x="0" y="1396511"/>
                    </a:cubicBezTo>
                    <a:lnTo>
                      <a:pt x="0" y="936327"/>
                    </a:lnTo>
                    <a:cubicBezTo>
                      <a:pt x="0" y="825398"/>
                      <a:pt x="162477" y="735472"/>
                      <a:pt x="362901" y="735472"/>
                    </a:cubicBezTo>
                    <a:close/>
                    <a:moveTo>
                      <a:pt x="540000" y="0"/>
                    </a:moveTo>
                    <a:cubicBezTo>
                      <a:pt x="738823" y="0"/>
                      <a:pt x="900000" y="161177"/>
                      <a:pt x="900000" y="360000"/>
                    </a:cubicBezTo>
                    <a:cubicBezTo>
                      <a:pt x="900000" y="558823"/>
                      <a:pt x="738823" y="720000"/>
                      <a:pt x="540000" y="720000"/>
                    </a:cubicBezTo>
                    <a:cubicBezTo>
                      <a:pt x="341177" y="720000"/>
                      <a:pt x="180000" y="558823"/>
                      <a:pt x="180000" y="360000"/>
                    </a:cubicBezTo>
                    <a:cubicBezTo>
                      <a:pt x="180000" y="161177"/>
                      <a:pt x="341177" y="0"/>
                      <a:pt x="540000" y="0"/>
                    </a:cubicBezTo>
                    <a:close/>
                  </a:path>
                </a:pathLst>
              </a:custGeom>
              <a:solidFill>
                <a:srgbClr val="2B5196"/>
              </a:solidFill>
              <a:ln w="57150" cap="flat" cmpd="sng" algn="ctr">
                <a:solidFill>
                  <a:srgbClr val="FFFFFF">
                    <a:lumMod val="75000"/>
                  </a:srgbClr>
                </a:solidFill>
                <a:prstDash val="solid"/>
                <a:miter lim="800000"/>
              </a:ln>
              <a:effectLst/>
            </p:spPr>
            <p:txBody>
              <a:bodyPr wrap="square" lIns="144000" rIns="144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6" name="Freihandform 25"/>
              <p:cNvSpPr/>
              <p:nvPr/>
            </p:nvSpPr>
            <p:spPr>
              <a:xfrm>
                <a:off x="4778082" y="1757892"/>
                <a:ext cx="868141" cy="968321"/>
              </a:xfrm>
              <a:custGeom>
                <a:avLst/>
                <a:gdLst>
                  <a:gd name="connsiteX0" fmla="*/ 362901 w 1080000"/>
                  <a:gd name="connsiteY0" fmla="*/ 735472 h 1594954"/>
                  <a:gd name="connsiteX1" fmla="*/ 363219 w 1080000"/>
                  <a:gd name="connsiteY1" fmla="*/ 735472 h 1594954"/>
                  <a:gd name="connsiteX2" fmla="*/ 399872 w 1080000"/>
                  <a:gd name="connsiteY2" fmla="*/ 755367 h 1594954"/>
                  <a:gd name="connsiteX3" fmla="*/ 540000 w 1080000"/>
                  <a:gd name="connsiteY3" fmla="*/ 783657 h 1594954"/>
                  <a:gd name="connsiteX4" fmla="*/ 680129 w 1080000"/>
                  <a:gd name="connsiteY4" fmla="*/ 755367 h 1594954"/>
                  <a:gd name="connsiteX5" fmla="*/ 716782 w 1080000"/>
                  <a:gd name="connsiteY5" fmla="*/ 735472 h 1594954"/>
                  <a:gd name="connsiteX6" fmla="*/ 717099 w 1080000"/>
                  <a:gd name="connsiteY6" fmla="*/ 735472 h 1594954"/>
                  <a:gd name="connsiteX7" fmla="*/ 1080000 w 1080000"/>
                  <a:gd name="connsiteY7" fmla="*/ 936327 h 1594954"/>
                  <a:gd name="connsiteX8" fmla="*/ 1080000 w 1080000"/>
                  <a:gd name="connsiteY8" fmla="*/ 1396511 h 1594954"/>
                  <a:gd name="connsiteX9" fmla="*/ 0 w 1080000"/>
                  <a:gd name="connsiteY9" fmla="*/ 1396511 h 1594954"/>
                  <a:gd name="connsiteX10" fmla="*/ 0 w 1080000"/>
                  <a:gd name="connsiteY10" fmla="*/ 936327 h 1594954"/>
                  <a:gd name="connsiteX11" fmla="*/ 362901 w 1080000"/>
                  <a:gd name="connsiteY11" fmla="*/ 735472 h 1594954"/>
                  <a:gd name="connsiteX12" fmla="*/ 540000 w 1080000"/>
                  <a:gd name="connsiteY12" fmla="*/ 0 h 1594954"/>
                  <a:gd name="connsiteX13" fmla="*/ 900000 w 1080000"/>
                  <a:gd name="connsiteY13" fmla="*/ 360000 h 1594954"/>
                  <a:gd name="connsiteX14" fmla="*/ 540000 w 1080000"/>
                  <a:gd name="connsiteY14" fmla="*/ 720000 h 1594954"/>
                  <a:gd name="connsiteX15" fmla="*/ 180000 w 1080000"/>
                  <a:gd name="connsiteY15" fmla="*/ 360000 h 1594954"/>
                  <a:gd name="connsiteX16" fmla="*/ 540000 w 1080000"/>
                  <a:gd name="connsiteY16" fmla="*/ 0 h 159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000" h="1594954">
                    <a:moveTo>
                      <a:pt x="362901" y="735472"/>
                    </a:moveTo>
                    <a:lnTo>
                      <a:pt x="363219" y="735472"/>
                    </a:lnTo>
                    <a:lnTo>
                      <a:pt x="399872" y="755367"/>
                    </a:lnTo>
                    <a:cubicBezTo>
                      <a:pt x="442942" y="773584"/>
                      <a:pt x="490295" y="783657"/>
                      <a:pt x="540000" y="783657"/>
                    </a:cubicBezTo>
                    <a:cubicBezTo>
                      <a:pt x="589706" y="783657"/>
                      <a:pt x="637059" y="773584"/>
                      <a:pt x="680129" y="755367"/>
                    </a:cubicBezTo>
                    <a:lnTo>
                      <a:pt x="716782" y="735472"/>
                    </a:lnTo>
                    <a:lnTo>
                      <a:pt x="717099" y="735472"/>
                    </a:lnTo>
                    <a:cubicBezTo>
                      <a:pt x="917524" y="735472"/>
                      <a:pt x="1080000" y="825398"/>
                      <a:pt x="1080000" y="936327"/>
                    </a:cubicBezTo>
                    <a:lnTo>
                      <a:pt x="1080000" y="1396511"/>
                    </a:lnTo>
                    <a:cubicBezTo>
                      <a:pt x="691917" y="1681653"/>
                      <a:pt x="253274" y="1639722"/>
                      <a:pt x="0" y="1396511"/>
                    </a:cubicBezTo>
                    <a:lnTo>
                      <a:pt x="0" y="936327"/>
                    </a:lnTo>
                    <a:cubicBezTo>
                      <a:pt x="0" y="825398"/>
                      <a:pt x="162477" y="735472"/>
                      <a:pt x="362901" y="735472"/>
                    </a:cubicBezTo>
                    <a:close/>
                    <a:moveTo>
                      <a:pt x="540000" y="0"/>
                    </a:moveTo>
                    <a:cubicBezTo>
                      <a:pt x="738823" y="0"/>
                      <a:pt x="900000" y="161177"/>
                      <a:pt x="900000" y="360000"/>
                    </a:cubicBezTo>
                    <a:cubicBezTo>
                      <a:pt x="900000" y="558823"/>
                      <a:pt x="738823" y="720000"/>
                      <a:pt x="540000" y="720000"/>
                    </a:cubicBezTo>
                    <a:cubicBezTo>
                      <a:pt x="341177" y="720000"/>
                      <a:pt x="180000" y="558823"/>
                      <a:pt x="180000" y="360000"/>
                    </a:cubicBezTo>
                    <a:cubicBezTo>
                      <a:pt x="180000" y="161177"/>
                      <a:pt x="341177" y="0"/>
                      <a:pt x="540000" y="0"/>
                    </a:cubicBezTo>
                    <a:close/>
                  </a:path>
                </a:pathLst>
              </a:custGeom>
              <a:grpFill/>
              <a:ln w="57150" cap="flat" cmpd="sng" algn="ctr">
                <a:solidFill>
                  <a:srgbClr val="FFFFFF">
                    <a:lumMod val="75000"/>
                  </a:srgbClr>
                </a:solidFill>
                <a:prstDash val="solid"/>
                <a:miter lim="800000"/>
              </a:ln>
              <a:effectLst/>
            </p:spPr>
            <p:txBody>
              <a:bodyPr wrap="square" lIns="144000" rIns="144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7" name="Freihandform 26"/>
              <p:cNvSpPr/>
              <p:nvPr/>
            </p:nvSpPr>
            <p:spPr>
              <a:xfrm>
                <a:off x="5102604" y="1884307"/>
                <a:ext cx="868141" cy="968321"/>
              </a:xfrm>
              <a:custGeom>
                <a:avLst/>
                <a:gdLst>
                  <a:gd name="connsiteX0" fmla="*/ 362901 w 1080000"/>
                  <a:gd name="connsiteY0" fmla="*/ 735472 h 1594954"/>
                  <a:gd name="connsiteX1" fmla="*/ 363219 w 1080000"/>
                  <a:gd name="connsiteY1" fmla="*/ 735472 h 1594954"/>
                  <a:gd name="connsiteX2" fmla="*/ 399872 w 1080000"/>
                  <a:gd name="connsiteY2" fmla="*/ 755367 h 1594954"/>
                  <a:gd name="connsiteX3" fmla="*/ 540000 w 1080000"/>
                  <a:gd name="connsiteY3" fmla="*/ 783657 h 1594954"/>
                  <a:gd name="connsiteX4" fmla="*/ 680129 w 1080000"/>
                  <a:gd name="connsiteY4" fmla="*/ 755367 h 1594954"/>
                  <a:gd name="connsiteX5" fmla="*/ 716782 w 1080000"/>
                  <a:gd name="connsiteY5" fmla="*/ 735472 h 1594954"/>
                  <a:gd name="connsiteX6" fmla="*/ 717099 w 1080000"/>
                  <a:gd name="connsiteY6" fmla="*/ 735472 h 1594954"/>
                  <a:gd name="connsiteX7" fmla="*/ 1080000 w 1080000"/>
                  <a:gd name="connsiteY7" fmla="*/ 936327 h 1594954"/>
                  <a:gd name="connsiteX8" fmla="*/ 1080000 w 1080000"/>
                  <a:gd name="connsiteY8" fmla="*/ 1396511 h 1594954"/>
                  <a:gd name="connsiteX9" fmla="*/ 0 w 1080000"/>
                  <a:gd name="connsiteY9" fmla="*/ 1396511 h 1594954"/>
                  <a:gd name="connsiteX10" fmla="*/ 0 w 1080000"/>
                  <a:gd name="connsiteY10" fmla="*/ 936327 h 1594954"/>
                  <a:gd name="connsiteX11" fmla="*/ 362901 w 1080000"/>
                  <a:gd name="connsiteY11" fmla="*/ 735472 h 1594954"/>
                  <a:gd name="connsiteX12" fmla="*/ 540000 w 1080000"/>
                  <a:gd name="connsiteY12" fmla="*/ 0 h 1594954"/>
                  <a:gd name="connsiteX13" fmla="*/ 900000 w 1080000"/>
                  <a:gd name="connsiteY13" fmla="*/ 360000 h 1594954"/>
                  <a:gd name="connsiteX14" fmla="*/ 540000 w 1080000"/>
                  <a:gd name="connsiteY14" fmla="*/ 720000 h 1594954"/>
                  <a:gd name="connsiteX15" fmla="*/ 180000 w 1080000"/>
                  <a:gd name="connsiteY15" fmla="*/ 360000 h 1594954"/>
                  <a:gd name="connsiteX16" fmla="*/ 540000 w 1080000"/>
                  <a:gd name="connsiteY16" fmla="*/ 0 h 159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000" h="1594954">
                    <a:moveTo>
                      <a:pt x="362901" y="735472"/>
                    </a:moveTo>
                    <a:lnTo>
                      <a:pt x="363219" y="735472"/>
                    </a:lnTo>
                    <a:lnTo>
                      <a:pt x="399872" y="755367"/>
                    </a:lnTo>
                    <a:cubicBezTo>
                      <a:pt x="442942" y="773584"/>
                      <a:pt x="490295" y="783657"/>
                      <a:pt x="540000" y="783657"/>
                    </a:cubicBezTo>
                    <a:cubicBezTo>
                      <a:pt x="589706" y="783657"/>
                      <a:pt x="637059" y="773584"/>
                      <a:pt x="680129" y="755367"/>
                    </a:cubicBezTo>
                    <a:lnTo>
                      <a:pt x="716782" y="735472"/>
                    </a:lnTo>
                    <a:lnTo>
                      <a:pt x="717099" y="735472"/>
                    </a:lnTo>
                    <a:cubicBezTo>
                      <a:pt x="917524" y="735472"/>
                      <a:pt x="1080000" y="825398"/>
                      <a:pt x="1080000" y="936327"/>
                    </a:cubicBezTo>
                    <a:lnTo>
                      <a:pt x="1080000" y="1396511"/>
                    </a:lnTo>
                    <a:cubicBezTo>
                      <a:pt x="691917" y="1681653"/>
                      <a:pt x="253274" y="1639722"/>
                      <a:pt x="0" y="1396511"/>
                    </a:cubicBezTo>
                    <a:lnTo>
                      <a:pt x="0" y="936327"/>
                    </a:lnTo>
                    <a:cubicBezTo>
                      <a:pt x="0" y="825398"/>
                      <a:pt x="162477" y="735472"/>
                      <a:pt x="362901" y="735472"/>
                    </a:cubicBezTo>
                    <a:close/>
                    <a:moveTo>
                      <a:pt x="540000" y="0"/>
                    </a:moveTo>
                    <a:cubicBezTo>
                      <a:pt x="738823" y="0"/>
                      <a:pt x="900000" y="161177"/>
                      <a:pt x="900000" y="360000"/>
                    </a:cubicBezTo>
                    <a:cubicBezTo>
                      <a:pt x="900000" y="558823"/>
                      <a:pt x="738823" y="720000"/>
                      <a:pt x="540000" y="720000"/>
                    </a:cubicBezTo>
                    <a:cubicBezTo>
                      <a:pt x="341177" y="720000"/>
                      <a:pt x="180000" y="558823"/>
                      <a:pt x="180000" y="360000"/>
                    </a:cubicBezTo>
                    <a:cubicBezTo>
                      <a:pt x="180000" y="161177"/>
                      <a:pt x="341177" y="0"/>
                      <a:pt x="540000" y="0"/>
                    </a:cubicBezTo>
                    <a:close/>
                  </a:path>
                </a:pathLst>
              </a:custGeom>
              <a:solidFill>
                <a:srgbClr val="229FAA"/>
              </a:solidFill>
              <a:ln w="57150" cap="flat" cmpd="sng" algn="ctr">
                <a:solidFill>
                  <a:srgbClr val="FFFFFF">
                    <a:lumMod val="75000"/>
                  </a:srgbClr>
                </a:solidFill>
                <a:prstDash val="solid"/>
                <a:miter lim="800000"/>
              </a:ln>
              <a:effectLst/>
            </p:spPr>
            <p:txBody>
              <a:bodyPr wrap="square" lIns="144000" rIns="144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Arial"/>
                  <a:ea typeface="+mn-ea"/>
                  <a:cs typeface="+mn-cs"/>
                </a:endParaRPr>
              </a:p>
            </p:txBody>
          </p:sp>
        </p:grpSp>
        <p:sp>
          <p:nvSpPr>
            <p:cNvPr id="24" name="Freihandform 23"/>
            <p:cNvSpPr/>
            <p:nvPr/>
          </p:nvSpPr>
          <p:spPr>
            <a:xfrm>
              <a:off x="6037779" y="1248762"/>
              <a:ext cx="593807" cy="776966"/>
            </a:xfrm>
            <a:custGeom>
              <a:avLst/>
              <a:gdLst>
                <a:gd name="connsiteX0" fmla="*/ 362901 w 1080000"/>
                <a:gd name="connsiteY0" fmla="*/ 735472 h 1594954"/>
                <a:gd name="connsiteX1" fmla="*/ 363219 w 1080000"/>
                <a:gd name="connsiteY1" fmla="*/ 735472 h 1594954"/>
                <a:gd name="connsiteX2" fmla="*/ 399872 w 1080000"/>
                <a:gd name="connsiteY2" fmla="*/ 755367 h 1594954"/>
                <a:gd name="connsiteX3" fmla="*/ 540000 w 1080000"/>
                <a:gd name="connsiteY3" fmla="*/ 783657 h 1594954"/>
                <a:gd name="connsiteX4" fmla="*/ 680129 w 1080000"/>
                <a:gd name="connsiteY4" fmla="*/ 755367 h 1594954"/>
                <a:gd name="connsiteX5" fmla="*/ 716782 w 1080000"/>
                <a:gd name="connsiteY5" fmla="*/ 735472 h 1594954"/>
                <a:gd name="connsiteX6" fmla="*/ 717099 w 1080000"/>
                <a:gd name="connsiteY6" fmla="*/ 735472 h 1594954"/>
                <a:gd name="connsiteX7" fmla="*/ 1080000 w 1080000"/>
                <a:gd name="connsiteY7" fmla="*/ 936327 h 1594954"/>
                <a:gd name="connsiteX8" fmla="*/ 1080000 w 1080000"/>
                <a:gd name="connsiteY8" fmla="*/ 1396511 h 1594954"/>
                <a:gd name="connsiteX9" fmla="*/ 0 w 1080000"/>
                <a:gd name="connsiteY9" fmla="*/ 1396511 h 1594954"/>
                <a:gd name="connsiteX10" fmla="*/ 0 w 1080000"/>
                <a:gd name="connsiteY10" fmla="*/ 936327 h 1594954"/>
                <a:gd name="connsiteX11" fmla="*/ 362901 w 1080000"/>
                <a:gd name="connsiteY11" fmla="*/ 735472 h 1594954"/>
                <a:gd name="connsiteX12" fmla="*/ 540000 w 1080000"/>
                <a:gd name="connsiteY12" fmla="*/ 0 h 1594954"/>
                <a:gd name="connsiteX13" fmla="*/ 900000 w 1080000"/>
                <a:gd name="connsiteY13" fmla="*/ 360000 h 1594954"/>
                <a:gd name="connsiteX14" fmla="*/ 540000 w 1080000"/>
                <a:gd name="connsiteY14" fmla="*/ 720000 h 1594954"/>
                <a:gd name="connsiteX15" fmla="*/ 180000 w 1080000"/>
                <a:gd name="connsiteY15" fmla="*/ 360000 h 1594954"/>
                <a:gd name="connsiteX16" fmla="*/ 540000 w 1080000"/>
                <a:gd name="connsiteY16" fmla="*/ 0 h 159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000" h="1594954">
                  <a:moveTo>
                    <a:pt x="362901" y="735472"/>
                  </a:moveTo>
                  <a:lnTo>
                    <a:pt x="363219" y="735472"/>
                  </a:lnTo>
                  <a:lnTo>
                    <a:pt x="399872" y="755367"/>
                  </a:lnTo>
                  <a:cubicBezTo>
                    <a:pt x="442942" y="773584"/>
                    <a:pt x="490295" y="783657"/>
                    <a:pt x="540000" y="783657"/>
                  </a:cubicBezTo>
                  <a:cubicBezTo>
                    <a:pt x="589706" y="783657"/>
                    <a:pt x="637059" y="773584"/>
                    <a:pt x="680129" y="755367"/>
                  </a:cubicBezTo>
                  <a:lnTo>
                    <a:pt x="716782" y="735472"/>
                  </a:lnTo>
                  <a:lnTo>
                    <a:pt x="717099" y="735472"/>
                  </a:lnTo>
                  <a:cubicBezTo>
                    <a:pt x="917524" y="735472"/>
                    <a:pt x="1080000" y="825398"/>
                    <a:pt x="1080000" y="936327"/>
                  </a:cubicBezTo>
                  <a:lnTo>
                    <a:pt x="1080000" y="1396511"/>
                  </a:lnTo>
                  <a:cubicBezTo>
                    <a:pt x="691917" y="1681653"/>
                    <a:pt x="253274" y="1639722"/>
                    <a:pt x="0" y="1396511"/>
                  </a:cubicBezTo>
                  <a:lnTo>
                    <a:pt x="0" y="936327"/>
                  </a:lnTo>
                  <a:cubicBezTo>
                    <a:pt x="0" y="825398"/>
                    <a:pt x="162477" y="735472"/>
                    <a:pt x="362901" y="735472"/>
                  </a:cubicBezTo>
                  <a:close/>
                  <a:moveTo>
                    <a:pt x="540000" y="0"/>
                  </a:moveTo>
                  <a:cubicBezTo>
                    <a:pt x="738823" y="0"/>
                    <a:pt x="900000" y="161177"/>
                    <a:pt x="900000" y="360000"/>
                  </a:cubicBezTo>
                  <a:cubicBezTo>
                    <a:pt x="900000" y="558823"/>
                    <a:pt x="738823" y="720000"/>
                    <a:pt x="540000" y="720000"/>
                  </a:cubicBezTo>
                  <a:cubicBezTo>
                    <a:pt x="341177" y="720000"/>
                    <a:pt x="180000" y="558823"/>
                    <a:pt x="180000" y="360000"/>
                  </a:cubicBezTo>
                  <a:cubicBezTo>
                    <a:pt x="180000" y="161177"/>
                    <a:pt x="341177" y="0"/>
                    <a:pt x="540000" y="0"/>
                  </a:cubicBezTo>
                  <a:close/>
                </a:path>
              </a:pathLst>
            </a:custGeom>
            <a:solidFill>
              <a:srgbClr val="96AC26"/>
            </a:solidFill>
            <a:ln w="57150" cap="flat" cmpd="sng" algn="ctr">
              <a:solidFill>
                <a:srgbClr val="FFFFFF">
                  <a:lumMod val="75000"/>
                </a:srgbClr>
              </a:solidFill>
              <a:prstDash val="solid"/>
              <a:miter lim="800000"/>
            </a:ln>
            <a:effectLst/>
          </p:spPr>
          <p:txBody>
            <a:bodyPr wrap="square" lIns="144000" rIns="144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Arial"/>
                <a:ea typeface="+mn-ea"/>
                <a:cs typeface="+mn-cs"/>
              </a:endParaRPr>
            </a:p>
          </p:txBody>
        </p:sp>
      </p:grpSp>
      <p:grpSp>
        <p:nvGrpSpPr>
          <p:cNvPr id="28" name="Gruppieren 27"/>
          <p:cNvGrpSpPr/>
          <p:nvPr/>
        </p:nvGrpSpPr>
        <p:grpSpPr>
          <a:xfrm>
            <a:off x="2656429" y="4243704"/>
            <a:ext cx="1008000" cy="878400"/>
            <a:chOff x="4778082" y="1757891"/>
            <a:chExt cx="1473689" cy="1094737"/>
          </a:xfrm>
          <a:solidFill>
            <a:srgbClr val="414141">
              <a:lumMod val="60000"/>
              <a:lumOff val="40000"/>
            </a:srgbClr>
          </a:solidFill>
        </p:grpSpPr>
        <p:sp>
          <p:nvSpPr>
            <p:cNvPr id="29" name="Freihandform 28"/>
            <p:cNvSpPr/>
            <p:nvPr/>
          </p:nvSpPr>
          <p:spPr>
            <a:xfrm>
              <a:off x="5383630" y="1757891"/>
              <a:ext cx="868141" cy="968321"/>
            </a:xfrm>
            <a:custGeom>
              <a:avLst/>
              <a:gdLst>
                <a:gd name="connsiteX0" fmla="*/ 362901 w 1080000"/>
                <a:gd name="connsiteY0" fmla="*/ 735472 h 1594954"/>
                <a:gd name="connsiteX1" fmla="*/ 363219 w 1080000"/>
                <a:gd name="connsiteY1" fmla="*/ 735472 h 1594954"/>
                <a:gd name="connsiteX2" fmla="*/ 399872 w 1080000"/>
                <a:gd name="connsiteY2" fmla="*/ 755367 h 1594954"/>
                <a:gd name="connsiteX3" fmla="*/ 540000 w 1080000"/>
                <a:gd name="connsiteY3" fmla="*/ 783657 h 1594954"/>
                <a:gd name="connsiteX4" fmla="*/ 680129 w 1080000"/>
                <a:gd name="connsiteY4" fmla="*/ 755367 h 1594954"/>
                <a:gd name="connsiteX5" fmla="*/ 716782 w 1080000"/>
                <a:gd name="connsiteY5" fmla="*/ 735472 h 1594954"/>
                <a:gd name="connsiteX6" fmla="*/ 717099 w 1080000"/>
                <a:gd name="connsiteY6" fmla="*/ 735472 h 1594954"/>
                <a:gd name="connsiteX7" fmla="*/ 1080000 w 1080000"/>
                <a:gd name="connsiteY7" fmla="*/ 936327 h 1594954"/>
                <a:gd name="connsiteX8" fmla="*/ 1080000 w 1080000"/>
                <a:gd name="connsiteY8" fmla="*/ 1396511 h 1594954"/>
                <a:gd name="connsiteX9" fmla="*/ 0 w 1080000"/>
                <a:gd name="connsiteY9" fmla="*/ 1396511 h 1594954"/>
                <a:gd name="connsiteX10" fmla="*/ 0 w 1080000"/>
                <a:gd name="connsiteY10" fmla="*/ 936327 h 1594954"/>
                <a:gd name="connsiteX11" fmla="*/ 362901 w 1080000"/>
                <a:gd name="connsiteY11" fmla="*/ 735472 h 1594954"/>
                <a:gd name="connsiteX12" fmla="*/ 540000 w 1080000"/>
                <a:gd name="connsiteY12" fmla="*/ 0 h 1594954"/>
                <a:gd name="connsiteX13" fmla="*/ 900000 w 1080000"/>
                <a:gd name="connsiteY13" fmla="*/ 360000 h 1594954"/>
                <a:gd name="connsiteX14" fmla="*/ 540000 w 1080000"/>
                <a:gd name="connsiteY14" fmla="*/ 720000 h 1594954"/>
                <a:gd name="connsiteX15" fmla="*/ 180000 w 1080000"/>
                <a:gd name="connsiteY15" fmla="*/ 360000 h 1594954"/>
                <a:gd name="connsiteX16" fmla="*/ 540000 w 1080000"/>
                <a:gd name="connsiteY16" fmla="*/ 0 h 159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000" h="1594954">
                  <a:moveTo>
                    <a:pt x="362901" y="735472"/>
                  </a:moveTo>
                  <a:lnTo>
                    <a:pt x="363219" y="735472"/>
                  </a:lnTo>
                  <a:lnTo>
                    <a:pt x="399872" y="755367"/>
                  </a:lnTo>
                  <a:cubicBezTo>
                    <a:pt x="442942" y="773584"/>
                    <a:pt x="490295" y="783657"/>
                    <a:pt x="540000" y="783657"/>
                  </a:cubicBezTo>
                  <a:cubicBezTo>
                    <a:pt x="589706" y="783657"/>
                    <a:pt x="637059" y="773584"/>
                    <a:pt x="680129" y="755367"/>
                  </a:cubicBezTo>
                  <a:lnTo>
                    <a:pt x="716782" y="735472"/>
                  </a:lnTo>
                  <a:lnTo>
                    <a:pt x="717099" y="735472"/>
                  </a:lnTo>
                  <a:cubicBezTo>
                    <a:pt x="917524" y="735472"/>
                    <a:pt x="1080000" y="825398"/>
                    <a:pt x="1080000" y="936327"/>
                  </a:cubicBezTo>
                  <a:lnTo>
                    <a:pt x="1080000" y="1396511"/>
                  </a:lnTo>
                  <a:cubicBezTo>
                    <a:pt x="691917" y="1681653"/>
                    <a:pt x="253274" y="1639722"/>
                    <a:pt x="0" y="1396511"/>
                  </a:cubicBezTo>
                  <a:lnTo>
                    <a:pt x="0" y="936327"/>
                  </a:lnTo>
                  <a:cubicBezTo>
                    <a:pt x="0" y="825398"/>
                    <a:pt x="162477" y="735472"/>
                    <a:pt x="362901" y="735472"/>
                  </a:cubicBezTo>
                  <a:close/>
                  <a:moveTo>
                    <a:pt x="540000" y="0"/>
                  </a:moveTo>
                  <a:cubicBezTo>
                    <a:pt x="738823" y="0"/>
                    <a:pt x="900000" y="161177"/>
                    <a:pt x="900000" y="360000"/>
                  </a:cubicBezTo>
                  <a:cubicBezTo>
                    <a:pt x="900000" y="558823"/>
                    <a:pt x="738823" y="720000"/>
                    <a:pt x="540000" y="720000"/>
                  </a:cubicBezTo>
                  <a:cubicBezTo>
                    <a:pt x="341177" y="720000"/>
                    <a:pt x="180000" y="558823"/>
                    <a:pt x="180000" y="360000"/>
                  </a:cubicBezTo>
                  <a:cubicBezTo>
                    <a:pt x="180000" y="161177"/>
                    <a:pt x="341177" y="0"/>
                    <a:pt x="540000" y="0"/>
                  </a:cubicBezTo>
                  <a:close/>
                </a:path>
              </a:pathLst>
            </a:custGeom>
            <a:grpFill/>
            <a:ln w="57150" cap="flat" cmpd="sng" algn="ctr">
              <a:solidFill>
                <a:srgbClr val="FFFFFF">
                  <a:lumMod val="75000"/>
                </a:srgbClr>
              </a:solidFill>
              <a:prstDash val="solid"/>
              <a:miter lim="800000"/>
            </a:ln>
            <a:effectLst/>
          </p:spPr>
          <p:txBody>
            <a:bodyPr wrap="square" lIns="144000" rIns="144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0" name="Freihandform 29"/>
            <p:cNvSpPr/>
            <p:nvPr/>
          </p:nvSpPr>
          <p:spPr>
            <a:xfrm>
              <a:off x="4778082" y="1757892"/>
              <a:ext cx="868141" cy="968321"/>
            </a:xfrm>
            <a:custGeom>
              <a:avLst/>
              <a:gdLst>
                <a:gd name="connsiteX0" fmla="*/ 362901 w 1080000"/>
                <a:gd name="connsiteY0" fmla="*/ 735472 h 1594954"/>
                <a:gd name="connsiteX1" fmla="*/ 363219 w 1080000"/>
                <a:gd name="connsiteY1" fmla="*/ 735472 h 1594954"/>
                <a:gd name="connsiteX2" fmla="*/ 399872 w 1080000"/>
                <a:gd name="connsiteY2" fmla="*/ 755367 h 1594954"/>
                <a:gd name="connsiteX3" fmla="*/ 540000 w 1080000"/>
                <a:gd name="connsiteY3" fmla="*/ 783657 h 1594954"/>
                <a:gd name="connsiteX4" fmla="*/ 680129 w 1080000"/>
                <a:gd name="connsiteY4" fmla="*/ 755367 h 1594954"/>
                <a:gd name="connsiteX5" fmla="*/ 716782 w 1080000"/>
                <a:gd name="connsiteY5" fmla="*/ 735472 h 1594954"/>
                <a:gd name="connsiteX6" fmla="*/ 717099 w 1080000"/>
                <a:gd name="connsiteY6" fmla="*/ 735472 h 1594954"/>
                <a:gd name="connsiteX7" fmla="*/ 1080000 w 1080000"/>
                <a:gd name="connsiteY7" fmla="*/ 936327 h 1594954"/>
                <a:gd name="connsiteX8" fmla="*/ 1080000 w 1080000"/>
                <a:gd name="connsiteY8" fmla="*/ 1396511 h 1594954"/>
                <a:gd name="connsiteX9" fmla="*/ 0 w 1080000"/>
                <a:gd name="connsiteY9" fmla="*/ 1396511 h 1594954"/>
                <a:gd name="connsiteX10" fmla="*/ 0 w 1080000"/>
                <a:gd name="connsiteY10" fmla="*/ 936327 h 1594954"/>
                <a:gd name="connsiteX11" fmla="*/ 362901 w 1080000"/>
                <a:gd name="connsiteY11" fmla="*/ 735472 h 1594954"/>
                <a:gd name="connsiteX12" fmla="*/ 540000 w 1080000"/>
                <a:gd name="connsiteY12" fmla="*/ 0 h 1594954"/>
                <a:gd name="connsiteX13" fmla="*/ 900000 w 1080000"/>
                <a:gd name="connsiteY13" fmla="*/ 360000 h 1594954"/>
                <a:gd name="connsiteX14" fmla="*/ 540000 w 1080000"/>
                <a:gd name="connsiteY14" fmla="*/ 720000 h 1594954"/>
                <a:gd name="connsiteX15" fmla="*/ 180000 w 1080000"/>
                <a:gd name="connsiteY15" fmla="*/ 360000 h 1594954"/>
                <a:gd name="connsiteX16" fmla="*/ 540000 w 1080000"/>
                <a:gd name="connsiteY16" fmla="*/ 0 h 159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000" h="1594954">
                  <a:moveTo>
                    <a:pt x="362901" y="735472"/>
                  </a:moveTo>
                  <a:lnTo>
                    <a:pt x="363219" y="735472"/>
                  </a:lnTo>
                  <a:lnTo>
                    <a:pt x="399872" y="755367"/>
                  </a:lnTo>
                  <a:cubicBezTo>
                    <a:pt x="442942" y="773584"/>
                    <a:pt x="490295" y="783657"/>
                    <a:pt x="540000" y="783657"/>
                  </a:cubicBezTo>
                  <a:cubicBezTo>
                    <a:pt x="589706" y="783657"/>
                    <a:pt x="637059" y="773584"/>
                    <a:pt x="680129" y="755367"/>
                  </a:cubicBezTo>
                  <a:lnTo>
                    <a:pt x="716782" y="735472"/>
                  </a:lnTo>
                  <a:lnTo>
                    <a:pt x="717099" y="735472"/>
                  </a:lnTo>
                  <a:cubicBezTo>
                    <a:pt x="917524" y="735472"/>
                    <a:pt x="1080000" y="825398"/>
                    <a:pt x="1080000" y="936327"/>
                  </a:cubicBezTo>
                  <a:lnTo>
                    <a:pt x="1080000" y="1396511"/>
                  </a:lnTo>
                  <a:cubicBezTo>
                    <a:pt x="691917" y="1681653"/>
                    <a:pt x="253274" y="1639722"/>
                    <a:pt x="0" y="1396511"/>
                  </a:cubicBezTo>
                  <a:lnTo>
                    <a:pt x="0" y="936327"/>
                  </a:lnTo>
                  <a:cubicBezTo>
                    <a:pt x="0" y="825398"/>
                    <a:pt x="162477" y="735472"/>
                    <a:pt x="362901" y="735472"/>
                  </a:cubicBezTo>
                  <a:close/>
                  <a:moveTo>
                    <a:pt x="540000" y="0"/>
                  </a:moveTo>
                  <a:cubicBezTo>
                    <a:pt x="738823" y="0"/>
                    <a:pt x="900000" y="161177"/>
                    <a:pt x="900000" y="360000"/>
                  </a:cubicBezTo>
                  <a:cubicBezTo>
                    <a:pt x="900000" y="558823"/>
                    <a:pt x="738823" y="720000"/>
                    <a:pt x="540000" y="720000"/>
                  </a:cubicBezTo>
                  <a:cubicBezTo>
                    <a:pt x="341177" y="720000"/>
                    <a:pt x="180000" y="558823"/>
                    <a:pt x="180000" y="360000"/>
                  </a:cubicBezTo>
                  <a:cubicBezTo>
                    <a:pt x="180000" y="161177"/>
                    <a:pt x="341177" y="0"/>
                    <a:pt x="540000" y="0"/>
                  </a:cubicBezTo>
                  <a:close/>
                </a:path>
              </a:pathLst>
            </a:custGeom>
            <a:grpFill/>
            <a:ln w="57150" cap="flat" cmpd="sng" algn="ctr">
              <a:solidFill>
                <a:srgbClr val="FFFFFF">
                  <a:lumMod val="75000"/>
                </a:srgbClr>
              </a:solidFill>
              <a:prstDash val="solid"/>
              <a:miter lim="800000"/>
            </a:ln>
            <a:effectLst/>
          </p:spPr>
          <p:txBody>
            <a:bodyPr wrap="square" lIns="144000" rIns="144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1" name="Freihandform 30"/>
            <p:cNvSpPr/>
            <p:nvPr/>
          </p:nvSpPr>
          <p:spPr>
            <a:xfrm>
              <a:off x="5102604" y="1884307"/>
              <a:ext cx="868141" cy="968321"/>
            </a:xfrm>
            <a:custGeom>
              <a:avLst/>
              <a:gdLst>
                <a:gd name="connsiteX0" fmla="*/ 362901 w 1080000"/>
                <a:gd name="connsiteY0" fmla="*/ 735472 h 1594954"/>
                <a:gd name="connsiteX1" fmla="*/ 363219 w 1080000"/>
                <a:gd name="connsiteY1" fmla="*/ 735472 h 1594954"/>
                <a:gd name="connsiteX2" fmla="*/ 399872 w 1080000"/>
                <a:gd name="connsiteY2" fmla="*/ 755367 h 1594954"/>
                <a:gd name="connsiteX3" fmla="*/ 540000 w 1080000"/>
                <a:gd name="connsiteY3" fmla="*/ 783657 h 1594954"/>
                <a:gd name="connsiteX4" fmla="*/ 680129 w 1080000"/>
                <a:gd name="connsiteY4" fmla="*/ 755367 h 1594954"/>
                <a:gd name="connsiteX5" fmla="*/ 716782 w 1080000"/>
                <a:gd name="connsiteY5" fmla="*/ 735472 h 1594954"/>
                <a:gd name="connsiteX6" fmla="*/ 717099 w 1080000"/>
                <a:gd name="connsiteY6" fmla="*/ 735472 h 1594954"/>
                <a:gd name="connsiteX7" fmla="*/ 1080000 w 1080000"/>
                <a:gd name="connsiteY7" fmla="*/ 936327 h 1594954"/>
                <a:gd name="connsiteX8" fmla="*/ 1080000 w 1080000"/>
                <a:gd name="connsiteY8" fmla="*/ 1396511 h 1594954"/>
                <a:gd name="connsiteX9" fmla="*/ 0 w 1080000"/>
                <a:gd name="connsiteY9" fmla="*/ 1396511 h 1594954"/>
                <a:gd name="connsiteX10" fmla="*/ 0 w 1080000"/>
                <a:gd name="connsiteY10" fmla="*/ 936327 h 1594954"/>
                <a:gd name="connsiteX11" fmla="*/ 362901 w 1080000"/>
                <a:gd name="connsiteY11" fmla="*/ 735472 h 1594954"/>
                <a:gd name="connsiteX12" fmla="*/ 540000 w 1080000"/>
                <a:gd name="connsiteY12" fmla="*/ 0 h 1594954"/>
                <a:gd name="connsiteX13" fmla="*/ 900000 w 1080000"/>
                <a:gd name="connsiteY13" fmla="*/ 360000 h 1594954"/>
                <a:gd name="connsiteX14" fmla="*/ 540000 w 1080000"/>
                <a:gd name="connsiteY14" fmla="*/ 720000 h 1594954"/>
                <a:gd name="connsiteX15" fmla="*/ 180000 w 1080000"/>
                <a:gd name="connsiteY15" fmla="*/ 360000 h 1594954"/>
                <a:gd name="connsiteX16" fmla="*/ 540000 w 1080000"/>
                <a:gd name="connsiteY16" fmla="*/ 0 h 159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000" h="1594954">
                  <a:moveTo>
                    <a:pt x="362901" y="735472"/>
                  </a:moveTo>
                  <a:lnTo>
                    <a:pt x="363219" y="735472"/>
                  </a:lnTo>
                  <a:lnTo>
                    <a:pt x="399872" y="755367"/>
                  </a:lnTo>
                  <a:cubicBezTo>
                    <a:pt x="442942" y="773584"/>
                    <a:pt x="490295" y="783657"/>
                    <a:pt x="540000" y="783657"/>
                  </a:cubicBezTo>
                  <a:cubicBezTo>
                    <a:pt x="589706" y="783657"/>
                    <a:pt x="637059" y="773584"/>
                    <a:pt x="680129" y="755367"/>
                  </a:cubicBezTo>
                  <a:lnTo>
                    <a:pt x="716782" y="735472"/>
                  </a:lnTo>
                  <a:lnTo>
                    <a:pt x="717099" y="735472"/>
                  </a:lnTo>
                  <a:cubicBezTo>
                    <a:pt x="917524" y="735472"/>
                    <a:pt x="1080000" y="825398"/>
                    <a:pt x="1080000" y="936327"/>
                  </a:cubicBezTo>
                  <a:lnTo>
                    <a:pt x="1080000" y="1396511"/>
                  </a:lnTo>
                  <a:cubicBezTo>
                    <a:pt x="691917" y="1681653"/>
                    <a:pt x="253274" y="1639722"/>
                    <a:pt x="0" y="1396511"/>
                  </a:cubicBezTo>
                  <a:lnTo>
                    <a:pt x="0" y="936327"/>
                  </a:lnTo>
                  <a:cubicBezTo>
                    <a:pt x="0" y="825398"/>
                    <a:pt x="162477" y="735472"/>
                    <a:pt x="362901" y="735472"/>
                  </a:cubicBezTo>
                  <a:close/>
                  <a:moveTo>
                    <a:pt x="540000" y="0"/>
                  </a:moveTo>
                  <a:cubicBezTo>
                    <a:pt x="738823" y="0"/>
                    <a:pt x="900000" y="161177"/>
                    <a:pt x="900000" y="360000"/>
                  </a:cubicBezTo>
                  <a:cubicBezTo>
                    <a:pt x="900000" y="558823"/>
                    <a:pt x="738823" y="720000"/>
                    <a:pt x="540000" y="720000"/>
                  </a:cubicBezTo>
                  <a:cubicBezTo>
                    <a:pt x="341177" y="720000"/>
                    <a:pt x="180000" y="558823"/>
                    <a:pt x="180000" y="360000"/>
                  </a:cubicBezTo>
                  <a:cubicBezTo>
                    <a:pt x="180000" y="161177"/>
                    <a:pt x="341177" y="0"/>
                    <a:pt x="540000" y="0"/>
                  </a:cubicBezTo>
                  <a:close/>
                </a:path>
              </a:pathLst>
            </a:custGeom>
            <a:grpFill/>
            <a:ln w="57150" cap="flat" cmpd="sng" algn="ctr">
              <a:solidFill>
                <a:srgbClr val="FFFFFF">
                  <a:lumMod val="75000"/>
                </a:srgbClr>
              </a:solidFill>
              <a:prstDash val="solid"/>
              <a:miter lim="800000"/>
            </a:ln>
            <a:effectLst/>
          </p:spPr>
          <p:txBody>
            <a:bodyPr wrap="square" lIns="144000" rIns="144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Arial"/>
                <a:ea typeface="+mn-ea"/>
                <a:cs typeface="+mn-cs"/>
              </a:endParaRPr>
            </a:p>
          </p:txBody>
        </p:sp>
      </p:grpSp>
      <p:grpSp>
        <p:nvGrpSpPr>
          <p:cNvPr id="32" name="Gruppieren 17"/>
          <p:cNvGrpSpPr/>
          <p:nvPr/>
        </p:nvGrpSpPr>
        <p:grpSpPr>
          <a:xfrm>
            <a:off x="4449717" y="4256056"/>
            <a:ext cx="1008000" cy="878400"/>
            <a:chOff x="4778082" y="1757891"/>
            <a:chExt cx="1473689" cy="1094737"/>
          </a:xfrm>
          <a:solidFill>
            <a:srgbClr val="414141">
              <a:lumMod val="60000"/>
              <a:lumOff val="40000"/>
            </a:srgbClr>
          </a:solidFill>
        </p:grpSpPr>
        <p:sp>
          <p:nvSpPr>
            <p:cNvPr id="33" name="Freihandform 18"/>
            <p:cNvSpPr/>
            <p:nvPr/>
          </p:nvSpPr>
          <p:spPr>
            <a:xfrm>
              <a:off x="5383630" y="1757891"/>
              <a:ext cx="868141" cy="968321"/>
            </a:xfrm>
            <a:custGeom>
              <a:avLst/>
              <a:gdLst>
                <a:gd name="connsiteX0" fmla="*/ 362901 w 1080000"/>
                <a:gd name="connsiteY0" fmla="*/ 735472 h 1594954"/>
                <a:gd name="connsiteX1" fmla="*/ 363219 w 1080000"/>
                <a:gd name="connsiteY1" fmla="*/ 735472 h 1594954"/>
                <a:gd name="connsiteX2" fmla="*/ 399872 w 1080000"/>
                <a:gd name="connsiteY2" fmla="*/ 755367 h 1594954"/>
                <a:gd name="connsiteX3" fmla="*/ 540000 w 1080000"/>
                <a:gd name="connsiteY3" fmla="*/ 783657 h 1594954"/>
                <a:gd name="connsiteX4" fmla="*/ 680129 w 1080000"/>
                <a:gd name="connsiteY4" fmla="*/ 755367 h 1594954"/>
                <a:gd name="connsiteX5" fmla="*/ 716782 w 1080000"/>
                <a:gd name="connsiteY5" fmla="*/ 735472 h 1594954"/>
                <a:gd name="connsiteX6" fmla="*/ 717099 w 1080000"/>
                <a:gd name="connsiteY6" fmla="*/ 735472 h 1594954"/>
                <a:gd name="connsiteX7" fmla="*/ 1080000 w 1080000"/>
                <a:gd name="connsiteY7" fmla="*/ 936327 h 1594954"/>
                <a:gd name="connsiteX8" fmla="*/ 1080000 w 1080000"/>
                <a:gd name="connsiteY8" fmla="*/ 1396511 h 1594954"/>
                <a:gd name="connsiteX9" fmla="*/ 0 w 1080000"/>
                <a:gd name="connsiteY9" fmla="*/ 1396511 h 1594954"/>
                <a:gd name="connsiteX10" fmla="*/ 0 w 1080000"/>
                <a:gd name="connsiteY10" fmla="*/ 936327 h 1594954"/>
                <a:gd name="connsiteX11" fmla="*/ 362901 w 1080000"/>
                <a:gd name="connsiteY11" fmla="*/ 735472 h 1594954"/>
                <a:gd name="connsiteX12" fmla="*/ 540000 w 1080000"/>
                <a:gd name="connsiteY12" fmla="*/ 0 h 1594954"/>
                <a:gd name="connsiteX13" fmla="*/ 900000 w 1080000"/>
                <a:gd name="connsiteY13" fmla="*/ 360000 h 1594954"/>
                <a:gd name="connsiteX14" fmla="*/ 540000 w 1080000"/>
                <a:gd name="connsiteY14" fmla="*/ 720000 h 1594954"/>
                <a:gd name="connsiteX15" fmla="*/ 180000 w 1080000"/>
                <a:gd name="connsiteY15" fmla="*/ 360000 h 1594954"/>
                <a:gd name="connsiteX16" fmla="*/ 540000 w 1080000"/>
                <a:gd name="connsiteY16" fmla="*/ 0 h 159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000" h="1594954">
                  <a:moveTo>
                    <a:pt x="362901" y="735472"/>
                  </a:moveTo>
                  <a:lnTo>
                    <a:pt x="363219" y="735472"/>
                  </a:lnTo>
                  <a:lnTo>
                    <a:pt x="399872" y="755367"/>
                  </a:lnTo>
                  <a:cubicBezTo>
                    <a:pt x="442942" y="773584"/>
                    <a:pt x="490295" y="783657"/>
                    <a:pt x="540000" y="783657"/>
                  </a:cubicBezTo>
                  <a:cubicBezTo>
                    <a:pt x="589706" y="783657"/>
                    <a:pt x="637059" y="773584"/>
                    <a:pt x="680129" y="755367"/>
                  </a:cubicBezTo>
                  <a:lnTo>
                    <a:pt x="716782" y="735472"/>
                  </a:lnTo>
                  <a:lnTo>
                    <a:pt x="717099" y="735472"/>
                  </a:lnTo>
                  <a:cubicBezTo>
                    <a:pt x="917524" y="735472"/>
                    <a:pt x="1080000" y="825398"/>
                    <a:pt x="1080000" y="936327"/>
                  </a:cubicBezTo>
                  <a:lnTo>
                    <a:pt x="1080000" y="1396511"/>
                  </a:lnTo>
                  <a:cubicBezTo>
                    <a:pt x="691917" y="1681653"/>
                    <a:pt x="253274" y="1639722"/>
                    <a:pt x="0" y="1396511"/>
                  </a:cubicBezTo>
                  <a:lnTo>
                    <a:pt x="0" y="936327"/>
                  </a:lnTo>
                  <a:cubicBezTo>
                    <a:pt x="0" y="825398"/>
                    <a:pt x="162477" y="735472"/>
                    <a:pt x="362901" y="735472"/>
                  </a:cubicBezTo>
                  <a:close/>
                  <a:moveTo>
                    <a:pt x="540000" y="0"/>
                  </a:moveTo>
                  <a:cubicBezTo>
                    <a:pt x="738823" y="0"/>
                    <a:pt x="900000" y="161177"/>
                    <a:pt x="900000" y="360000"/>
                  </a:cubicBezTo>
                  <a:cubicBezTo>
                    <a:pt x="900000" y="558823"/>
                    <a:pt x="738823" y="720000"/>
                    <a:pt x="540000" y="720000"/>
                  </a:cubicBezTo>
                  <a:cubicBezTo>
                    <a:pt x="341177" y="720000"/>
                    <a:pt x="180000" y="558823"/>
                    <a:pt x="180000" y="360000"/>
                  </a:cubicBezTo>
                  <a:cubicBezTo>
                    <a:pt x="180000" y="161177"/>
                    <a:pt x="341177" y="0"/>
                    <a:pt x="540000" y="0"/>
                  </a:cubicBezTo>
                  <a:close/>
                </a:path>
              </a:pathLst>
            </a:custGeom>
            <a:solidFill>
              <a:srgbClr val="414141">
                <a:lumMod val="50000"/>
              </a:srgbClr>
            </a:solidFill>
            <a:ln w="57150" cap="flat" cmpd="sng" algn="ctr">
              <a:solidFill>
                <a:srgbClr val="FFFFFF">
                  <a:lumMod val="75000"/>
                </a:srgbClr>
              </a:solidFill>
              <a:prstDash val="solid"/>
              <a:miter lim="800000"/>
            </a:ln>
            <a:effectLst/>
          </p:spPr>
          <p:txBody>
            <a:bodyPr wrap="square" lIns="144000" rIns="144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4" name="Freihandform 19"/>
            <p:cNvSpPr/>
            <p:nvPr/>
          </p:nvSpPr>
          <p:spPr>
            <a:xfrm>
              <a:off x="4778082" y="1757892"/>
              <a:ext cx="868141" cy="968321"/>
            </a:xfrm>
            <a:custGeom>
              <a:avLst/>
              <a:gdLst>
                <a:gd name="connsiteX0" fmla="*/ 362901 w 1080000"/>
                <a:gd name="connsiteY0" fmla="*/ 735472 h 1594954"/>
                <a:gd name="connsiteX1" fmla="*/ 363219 w 1080000"/>
                <a:gd name="connsiteY1" fmla="*/ 735472 h 1594954"/>
                <a:gd name="connsiteX2" fmla="*/ 399872 w 1080000"/>
                <a:gd name="connsiteY2" fmla="*/ 755367 h 1594954"/>
                <a:gd name="connsiteX3" fmla="*/ 540000 w 1080000"/>
                <a:gd name="connsiteY3" fmla="*/ 783657 h 1594954"/>
                <a:gd name="connsiteX4" fmla="*/ 680129 w 1080000"/>
                <a:gd name="connsiteY4" fmla="*/ 755367 h 1594954"/>
                <a:gd name="connsiteX5" fmla="*/ 716782 w 1080000"/>
                <a:gd name="connsiteY5" fmla="*/ 735472 h 1594954"/>
                <a:gd name="connsiteX6" fmla="*/ 717099 w 1080000"/>
                <a:gd name="connsiteY6" fmla="*/ 735472 h 1594954"/>
                <a:gd name="connsiteX7" fmla="*/ 1080000 w 1080000"/>
                <a:gd name="connsiteY7" fmla="*/ 936327 h 1594954"/>
                <a:gd name="connsiteX8" fmla="*/ 1080000 w 1080000"/>
                <a:gd name="connsiteY8" fmla="*/ 1396511 h 1594954"/>
                <a:gd name="connsiteX9" fmla="*/ 0 w 1080000"/>
                <a:gd name="connsiteY9" fmla="*/ 1396511 h 1594954"/>
                <a:gd name="connsiteX10" fmla="*/ 0 w 1080000"/>
                <a:gd name="connsiteY10" fmla="*/ 936327 h 1594954"/>
                <a:gd name="connsiteX11" fmla="*/ 362901 w 1080000"/>
                <a:gd name="connsiteY11" fmla="*/ 735472 h 1594954"/>
                <a:gd name="connsiteX12" fmla="*/ 540000 w 1080000"/>
                <a:gd name="connsiteY12" fmla="*/ 0 h 1594954"/>
                <a:gd name="connsiteX13" fmla="*/ 900000 w 1080000"/>
                <a:gd name="connsiteY13" fmla="*/ 360000 h 1594954"/>
                <a:gd name="connsiteX14" fmla="*/ 540000 w 1080000"/>
                <a:gd name="connsiteY14" fmla="*/ 720000 h 1594954"/>
                <a:gd name="connsiteX15" fmla="*/ 180000 w 1080000"/>
                <a:gd name="connsiteY15" fmla="*/ 360000 h 1594954"/>
                <a:gd name="connsiteX16" fmla="*/ 540000 w 1080000"/>
                <a:gd name="connsiteY16" fmla="*/ 0 h 159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000" h="1594954">
                  <a:moveTo>
                    <a:pt x="362901" y="735472"/>
                  </a:moveTo>
                  <a:lnTo>
                    <a:pt x="363219" y="735472"/>
                  </a:lnTo>
                  <a:lnTo>
                    <a:pt x="399872" y="755367"/>
                  </a:lnTo>
                  <a:cubicBezTo>
                    <a:pt x="442942" y="773584"/>
                    <a:pt x="490295" y="783657"/>
                    <a:pt x="540000" y="783657"/>
                  </a:cubicBezTo>
                  <a:cubicBezTo>
                    <a:pt x="589706" y="783657"/>
                    <a:pt x="637059" y="773584"/>
                    <a:pt x="680129" y="755367"/>
                  </a:cubicBezTo>
                  <a:lnTo>
                    <a:pt x="716782" y="735472"/>
                  </a:lnTo>
                  <a:lnTo>
                    <a:pt x="717099" y="735472"/>
                  </a:lnTo>
                  <a:cubicBezTo>
                    <a:pt x="917524" y="735472"/>
                    <a:pt x="1080000" y="825398"/>
                    <a:pt x="1080000" y="936327"/>
                  </a:cubicBezTo>
                  <a:lnTo>
                    <a:pt x="1080000" y="1396511"/>
                  </a:lnTo>
                  <a:cubicBezTo>
                    <a:pt x="691917" y="1681653"/>
                    <a:pt x="253274" y="1639722"/>
                    <a:pt x="0" y="1396511"/>
                  </a:cubicBezTo>
                  <a:lnTo>
                    <a:pt x="0" y="936327"/>
                  </a:lnTo>
                  <a:cubicBezTo>
                    <a:pt x="0" y="825398"/>
                    <a:pt x="162477" y="735472"/>
                    <a:pt x="362901" y="735472"/>
                  </a:cubicBezTo>
                  <a:close/>
                  <a:moveTo>
                    <a:pt x="540000" y="0"/>
                  </a:moveTo>
                  <a:cubicBezTo>
                    <a:pt x="738823" y="0"/>
                    <a:pt x="900000" y="161177"/>
                    <a:pt x="900000" y="360000"/>
                  </a:cubicBezTo>
                  <a:cubicBezTo>
                    <a:pt x="900000" y="558823"/>
                    <a:pt x="738823" y="720000"/>
                    <a:pt x="540000" y="720000"/>
                  </a:cubicBezTo>
                  <a:cubicBezTo>
                    <a:pt x="341177" y="720000"/>
                    <a:pt x="180000" y="558823"/>
                    <a:pt x="180000" y="360000"/>
                  </a:cubicBezTo>
                  <a:cubicBezTo>
                    <a:pt x="180000" y="161177"/>
                    <a:pt x="341177" y="0"/>
                    <a:pt x="540000" y="0"/>
                  </a:cubicBezTo>
                  <a:close/>
                </a:path>
              </a:pathLst>
            </a:custGeom>
            <a:solidFill>
              <a:srgbClr val="414141">
                <a:lumMod val="50000"/>
              </a:srgbClr>
            </a:solidFill>
            <a:ln w="57150" cap="flat" cmpd="sng" algn="ctr">
              <a:solidFill>
                <a:srgbClr val="FFFFFF">
                  <a:lumMod val="75000"/>
                </a:srgbClr>
              </a:solidFill>
              <a:prstDash val="solid"/>
              <a:miter lim="800000"/>
            </a:ln>
            <a:effectLst/>
          </p:spPr>
          <p:txBody>
            <a:bodyPr wrap="square" lIns="144000" rIns="144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5" name="Freihandform 20"/>
            <p:cNvSpPr/>
            <p:nvPr/>
          </p:nvSpPr>
          <p:spPr>
            <a:xfrm>
              <a:off x="5102604" y="1884307"/>
              <a:ext cx="868141" cy="968321"/>
            </a:xfrm>
            <a:custGeom>
              <a:avLst/>
              <a:gdLst>
                <a:gd name="connsiteX0" fmla="*/ 362901 w 1080000"/>
                <a:gd name="connsiteY0" fmla="*/ 735472 h 1594954"/>
                <a:gd name="connsiteX1" fmla="*/ 363219 w 1080000"/>
                <a:gd name="connsiteY1" fmla="*/ 735472 h 1594954"/>
                <a:gd name="connsiteX2" fmla="*/ 399872 w 1080000"/>
                <a:gd name="connsiteY2" fmla="*/ 755367 h 1594954"/>
                <a:gd name="connsiteX3" fmla="*/ 540000 w 1080000"/>
                <a:gd name="connsiteY3" fmla="*/ 783657 h 1594954"/>
                <a:gd name="connsiteX4" fmla="*/ 680129 w 1080000"/>
                <a:gd name="connsiteY4" fmla="*/ 755367 h 1594954"/>
                <a:gd name="connsiteX5" fmla="*/ 716782 w 1080000"/>
                <a:gd name="connsiteY5" fmla="*/ 735472 h 1594954"/>
                <a:gd name="connsiteX6" fmla="*/ 717099 w 1080000"/>
                <a:gd name="connsiteY6" fmla="*/ 735472 h 1594954"/>
                <a:gd name="connsiteX7" fmla="*/ 1080000 w 1080000"/>
                <a:gd name="connsiteY7" fmla="*/ 936327 h 1594954"/>
                <a:gd name="connsiteX8" fmla="*/ 1080000 w 1080000"/>
                <a:gd name="connsiteY8" fmla="*/ 1396511 h 1594954"/>
                <a:gd name="connsiteX9" fmla="*/ 0 w 1080000"/>
                <a:gd name="connsiteY9" fmla="*/ 1396511 h 1594954"/>
                <a:gd name="connsiteX10" fmla="*/ 0 w 1080000"/>
                <a:gd name="connsiteY10" fmla="*/ 936327 h 1594954"/>
                <a:gd name="connsiteX11" fmla="*/ 362901 w 1080000"/>
                <a:gd name="connsiteY11" fmla="*/ 735472 h 1594954"/>
                <a:gd name="connsiteX12" fmla="*/ 540000 w 1080000"/>
                <a:gd name="connsiteY12" fmla="*/ 0 h 1594954"/>
                <a:gd name="connsiteX13" fmla="*/ 900000 w 1080000"/>
                <a:gd name="connsiteY13" fmla="*/ 360000 h 1594954"/>
                <a:gd name="connsiteX14" fmla="*/ 540000 w 1080000"/>
                <a:gd name="connsiteY14" fmla="*/ 720000 h 1594954"/>
                <a:gd name="connsiteX15" fmla="*/ 180000 w 1080000"/>
                <a:gd name="connsiteY15" fmla="*/ 360000 h 1594954"/>
                <a:gd name="connsiteX16" fmla="*/ 540000 w 1080000"/>
                <a:gd name="connsiteY16" fmla="*/ 0 h 159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000" h="1594954">
                  <a:moveTo>
                    <a:pt x="362901" y="735472"/>
                  </a:moveTo>
                  <a:lnTo>
                    <a:pt x="363219" y="735472"/>
                  </a:lnTo>
                  <a:lnTo>
                    <a:pt x="399872" y="755367"/>
                  </a:lnTo>
                  <a:cubicBezTo>
                    <a:pt x="442942" y="773584"/>
                    <a:pt x="490295" y="783657"/>
                    <a:pt x="540000" y="783657"/>
                  </a:cubicBezTo>
                  <a:cubicBezTo>
                    <a:pt x="589706" y="783657"/>
                    <a:pt x="637059" y="773584"/>
                    <a:pt x="680129" y="755367"/>
                  </a:cubicBezTo>
                  <a:lnTo>
                    <a:pt x="716782" y="735472"/>
                  </a:lnTo>
                  <a:lnTo>
                    <a:pt x="717099" y="735472"/>
                  </a:lnTo>
                  <a:cubicBezTo>
                    <a:pt x="917524" y="735472"/>
                    <a:pt x="1080000" y="825398"/>
                    <a:pt x="1080000" y="936327"/>
                  </a:cubicBezTo>
                  <a:lnTo>
                    <a:pt x="1080000" y="1396511"/>
                  </a:lnTo>
                  <a:cubicBezTo>
                    <a:pt x="691917" y="1681653"/>
                    <a:pt x="253274" y="1639722"/>
                    <a:pt x="0" y="1396511"/>
                  </a:cubicBezTo>
                  <a:lnTo>
                    <a:pt x="0" y="936327"/>
                  </a:lnTo>
                  <a:cubicBezTo>
                    <a:pt x="0" y="825398"/>
                    <a:pt x="162477" y="735472"/>
                    <a:pt x="362901" y="735472"/>
                  </a:cubicBezTo>
                  <a:close/>
                  <a:moveTo>
                    <a:pt x="540000" y="0"/>
                  </a:moveTo>
                  <a:cubicBezTo>
                    <a:pt x="738823" y="0"/>
                    <a:pt x="900000" y="161177"/>
                    <a:pt x="900000" y="360000"/>
                  </a:cubicBezTo>
                  <a:cubicBezTo>
                    <a:pt x="900000" y="558823"/>
                    <a:pt x="738823" y="720000"/>
                    <a:pt x="540000" y="720000"/>
                  </a:cubicBezTo>
                  <a:cubicBezTo>
                    <a:pt x="341177" y="720000"/>
                    <a:pt x="180000" y="558823"/>
                    <a:pt x="180000" y="360000"/>
                  </a:cubicBezTo>
                  <a:cubicBezTo>
                    <a:pt x="180000" y="161177"/>
                    <a:pt x="341177" y="0"/>
                    <a:pt x="540000" y="0"/>
                  </a:cubicBezTo>
                  <a:close/>
                </a:path>
              </a:pathLst>
            </a:custGeom>
            <a:solidFill>
              <a:srgbClr val="414141">
                <a:lumMod val="50000"/>
              </a:srgbClr>
            </a:solidFill>
            <a:ln w="57150" cap="flat" cmpd="sng" algn="ctr">
              <a:solidFill>
                <a:srgbClr val="FFFFFF">
                  <a:lumMod val="75000"/>
                </a:srgbClr>
              </a:solidFill>
              <a:prstDash val="solid"/>
              <a:miter lim="800000"/>
            </a:ln>
            <a:effectLst/>
          </p:spPr>
          <p:txBody>
            <a:bodyPr wrap="square" lIns="144000" rIns="144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Arial"/>
                <a:ea typeface="+mn-ea"/>
                <a:cs typeface="+mn-cs"/>
              </a:endParaRPr>
            </a:p>
          </p:txBody>
        </p:sp>
      </p:grpSp>
      <p:sp>
        <p:nvSpPr>
          <p:cNvPr id="36" name="Textfeld 35"/>
          <p:cNvSpPr txBox="1"/>
          <p:nvPr/>
        </p:nvSpPr>
        <p:spPr>
          <a:xfrm>
            <a:off x="2507574" y="5277137"/>
            <a:ext cx="1707776" cy="400110"/>
          </a:xfrm>
          <a:prstGeom prst="rect">
            <a:avLst/>
          </a:prstGeom>
          <a:noFill/>
        </p:spPr>
        <p:txBody>
          <a:bodyPr wrap="square" rtlCol="0">
            <a:spAutoFit/>
          </a:bodyPr>
          <a:lstStyle/>
          <a:p>
            <a:r>
              <a:rPr lang="de-DE" sz="2000" dirty="0" smtClean="0">
                <a:latin typeface="Arial"/>
              </a:rPr>
              <a:t>Geduldete</a:t>
            </a:r>
            <a:endParaRPr lang="de-DE" sz="2000" dirty="0">
              <a:latin typeface="Arial"/>
            </a:endParaRPr>
          </a:p>
        </p:txBody>
      </p:sp>
      <p:sp>
        <p:nvSpPr>
          <p:cNvPr id="37" name="Textfeld 36"/>
          <p:cNvSpPr txBox="1"/>
          <p:nvPr/>
        </p:nvSpPr>
        <p:spPr>
          <a:xfrm>
            <a:off x="4316195" y="5279765"/>
            <a:ext cx="1769560" cy="400110"/>
          </a:xfrm>
          <a:prstGeom prst="rect">
            <a:avLst/>
          </a:prstGeom>
          <a:noFill/>
        </p:spPr>
        <p:txBody>
          <a:bodyPr wrap="square" rtlCol="0">
            <a:spAutoFit/>
          </a:bodyPr>
          <a:lstStyle/>
          <a:p>
            <a:r>
              <a:rPr lang="de-DE" sz="2000" dirty="0" smtClean="0">
                <a:latin typeface="Arial"/>
              </a:rPr>
              <a:t>Asylbewerber</a:t>
            </a:r>
            <a:endParaRPr lang="de-DE" sz="2000" dirty="0">
              <a:latin typeface="Arial"/>
            </a:endParaRPr>
          </a:p>
        </p:txBody>
      </p:sp>
      <p:sp>
        <p:nvSpPr>
          <p:cNvPr id="38" name="Textfeld 37"/>
          <p:cNvSpPr txBox="1"/>
          <p:nvPr/>
        </p:nvSpPr>
        <p:spPr>
          <a:xfrm>
            <a:off x="3123894" y="3311381"/>
            <a:ext cx="2854284" cy="400110"/>
          </a:xfrm>
          <a:prstGeom prst="rect">
            <a:avLst/>
          </a:prstGeom>
          <a:noFill/>
        </p:spPr>
        <p:txBody>
          <a:bodyPr wrap="square" rtlCol="0">
            <a:spAutoFit/>
          </a:bodyPr>
          <a:lstStyle/>
          <a:p>
            <a:r>
              <a:rPr lang="de-DE" sz="2000" dirty="0" smtClean="0">
                <a:latin typeface="Arial"/>
              </a:rPr>
              <a:t>anerkannte Flüchtlinge</a:t>
            </a:r>
            <a:endParaRPr lang="de-DE" sz="2000" dirty="0">
              <a:latin typeface="Arial"/>
            </a:endParaRPr>
          </a:p>
        </p:txBody>
      </p:sp>
    </p:spTree>
    <p:extLst>
      <p:ext uri="{BB962C8B-B14F-4D97-AF65-F5344CB8AC3E}">
        <p14:creationId xmlns:p14="http://schemas.microsoft.com/office/powerpoint/2010/main" val="88576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Sichere </a:t>
            </a:r>
            <a:r>
              <a:rPr lang="de-DE" dirty="0" smtClean="0"/>
              <a:t>Herkunftsstaaten</a:t>
            </a:r>
            <a:endParaRPr lang="de-DE" dirty="0"/>
          </a:p>
        </p:txBody>
      </p:sp>
      <p:sp>
        <p:nvSpPr>
          <p:cNvPr id="4" name="Inhaltsplatzhalter 3"/>
          <p:cNvSpPr>
            <a:spLocks noGrp="1"/>
          </p:cNvSpPr>
          <p:nvPr>
            <p:ph idx="1"/>
          </p:nvPr>
        </p:nvSpPr>
        <p:spPr>
          <a:xfrm>
            <a:off x="179388" y="1196752"/>
            <a:ext cx="8712480" cy="792088"/>
          </a:xfrm>
        </p:spPr>
        <p:txBody>
          <a:bodyPr/>
          <a:lstStyle/>
          <a:p>
            <a:pPr lvl="0"/>
            <a:r>
              <a:rPr lang="de-DE" dirty="0" smtClean="0"/>
              <a:t>Sichere Herkunftsstaaten: </a:t>
            </a:r>
            <a:r>
              <a:rPr lang="de-DE" dirty="0"/>
              <a:t>die Mitgliedsstaaten der EU sowie Norwegen und die Schweiz, Albanien, Bosnien und Herzegowina, Ghana, Kosovo, Mazedonien, Montenegro, Senegal, Serbien. </a:t>
            </a:r>
            <a:endParaRPr lang="de-DE" dirty="0" smtClean="0"/>
          </a:p>
          <a:p>
            <a:pPr lvl="0"/>
            <a:endParaRPr lang="de-DE" dirty="0"/>
          </a:p>
          <a:p>
            <a:r>
              <a:rPr lang="de-DE" dirty="0" smtClean="0"/>
              <a:t>Erweiterung geplant: Marokko</a:t>
            </a:r>
            <a:r>
              <a:rPr lang="de-DE" dirty="0"/>
              <a:t>, Algerien und </a:t>
            </a:r>
            <a:r>
              <a:rPr lang="de-DE" dirty="0" smtClean="0"/>
              <a:t>Tunesien</a:t>
            </a:r>
          </a:p>
          <a:p>
            <a:endParaRPr lang="de-DE" dirty="0"/>
          </a:p>
          <a:p>
            <a:r>
              <a:rPr lang="de-DE" dirty="0" smtClean="0"/>
              <a:t>Der </a:t>
            </a:r>
            <a:r>
              <a:rPr lang="de-DE" dirty="0"/>
              <a:t>Asylantrag </a:t>
            </a:r>
            <a:r>
              <a:rPr lang="de-DE" dirty="0" smtClean="0"/>
              <a:t>von Personen aus sicheren Herkunftsstaaten wird in der Regel abgelehnt</a:t>
            </a:r>
            <a:r>
              <a:rPr lang="de-DE" dirty="0"/>
              <a:t>.   </a:t>
            </a:r>
          </a:p>
        </p:txBody>
      </p:sp>
      <p:pic>
        <p:nvPicPr>
          <p:cNvPr id="21" name="Grafik 20"/>
          <p:cNvPicPr>
            <a:picLocks noChangeAspect="1"/>
          </p:cNvPicPr>
          <p:nvPr/>
        </p:nvPicPr>
        <p:blipFill>
          <a:blip r:embed="rId3"/>
          <a:stretch>
            <a:fillRect/>
          </a:stretch>
        </p:blipFill>
        <p:spPr>
          <a:xfrm>
            <a:off x="832951" y="4365104"/>
            <a:ext cx="7815749" cy="1146147"/>
          </a:xfrm>
          <a:prstGeom prst="rect">
            <a:avLst/>
          </a:prstGeom>
        </p:spPr>
      </p:pic>
      <p:pic>
        <p:nvPicPr>
          <p:cNvPr id="39" name="Grafik 38"/>
          <p:cNvPicPr>
            <a:picLocks noChangeAspect="1"/>
          </p:cNvPicPr>
          <p:nvPr/>
        </p:nvPicPr>
        <p:blipFill>
          <a:blip r:embed="rId4"/>
          <a:stretch>
            <a:fillRect/>
          </a:stretch>
        </p:blipFill>
        <p:spPr>
          <a:xfrm>
            <a:off x="468313" y="4679161"/>
            <a:ext cx="298730" cy="347502"/>
          </a:xfrm>
          <a:prstGeom prst="rect">
            <a:avLst/>
          </a:prstGeom>
        </p:spPr>
      </p:pic>
    </p:spTree>
    <p:extLst>
      <p:ext uri="{BB962C8B-B14F-4D97-AF65-F5344CB8AC3E}">
        <p14:creationId xmlns:p14="http://schemas.microsoft.com/office/powerpoint/2010/main" val="227800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Betriebliche Ausbildung &amp; Praktika</a:t>
            </a:r>
            <a:endParaRPr lang="de-DE" dirty="0"/>
          </a:p>
        </p:txBody>
      </p:sp>
      <p:graphicFrame>
        <p:nvGraphicFramePr>
          <p:cNvPr id="6" name="Diagramm 5"/>
          <p:cNvGraphicFramePr/>
          <p:nvPr>
            <p:extLst>
              <p:ext uri="{D42A27DB-BD31-4B8C-83A1-F6EECF244321}">
                <p14:modId xmlns:p14="http://schemas.microsoft.com/office/powerpoint/2010/main" val="1562321857"/>
              </p:ext>
            </p:extLst>
          </p:nvPr>
        </p:nvGraphicFramePr>
        <p:xfrm>
          <a:off x="1475656" y="155679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hteck 6"/>
          <p:cNvSpPr/>
          <p:nvPr/>
        </p:nvSpPr>
        <p:spPr>
          <a:xfrm>
            <a:off x="2068046" y="2735888"/>
            <a:ext cx="372218" cy="769441"/>
          </a:xfrm>
          <a:prstGeom prst="rect">
            <a:avLst/>
          </a:prstGeom>
        </p:spPr>
        <p:txBody>
          <a:bodyPr wrap="none">
            <a:spAutoFit/>
          </a:bodyPr>
          <a:lstStyle/>
          <a:p>
            <a:pPr algn="ctr" fontAlgn="b">
              <a:defRPr/>
            </a:pPr>
            <a:r>
              <a:rPr lang="de-DE" sz="4400" b="1" dirty="0">
                <a:solidFill>
                  <a:srgbClr val="E6AC19"/>
                </a:solidFill>
              </a:rPr>
              <a:t>!</a:t>
            </a:r>
            <a:endParaRPr lang="de-DE" sz="4400" b="1" dirty="0">
              <a:solidFill>
                <a:srgbClr val="E6AC19"/>
              </a:solidFill>
              <a:latin typeface="Marlett" pitchFamily="2" charset="2"/>
            </a:endParaRPr>
          </a:p>
        </p:txBody>
      </p:sp>
      <p:sp>
        <p:nvSpPr>
          <p:cNvPr id="8" name="Rechteck 7"/>
          <p:cNvSpPr/>
          <p:nvPr/>
        </p:nvSpPr>
        <p:spPr>
          <a:xfrm>
            <a:off x="2051720" y="3659344"/>
            <a:ext cx="372218" cy="769441"/>
          </a:xfrm>
          <a:prstGeom prst="rect">
            <a:avLst/>
          </a:prstGeom>
        </p:spPr>
        <p:txBody>
          <a:bodyPr wrap="none">
            <a:spAutoFit/>
          </a:bodyPr>
          <a:lstStyle/>
          <a:p>
            <a:pPr algn="ctr" fontAlgn="b">
              <a:defRPr/>
            </a:pPr>
            <a:r>
              <a:rPr lang="de-DE" sz="4400" b="1" dirty="0">
                <a:solidFill>
                  <a:srgbClr val="E6AC19"/>
                </a:solidFill>
              </a:rPr>
              <a:t>!</a:t>
            </a:r>
            <a:endParaRPr lang="de-DE" sz="4400" b="1" dirty="0">
              <a:solidFill>
                <a:srgbClr val="E6AC19"/>
              </a:solidFill>
              <a:latin typeface="Marlett" pitchFamily="2" charset="2"/>
            </a:endParaRPr>
          </a:p>
        </p:txBody>
      </p:sp>
      <p:sp>
        <p:nvSpPr>
          <p:cNvPr id="9" name="Multiplizieren 8"/>
          <p:cNvSpPr/>
          <p:nvPr/>
        </p:nvSpPr>
        <p:spPr>
          <a:xfrm>
            <a:off x="1691680" y="4741993"/>
            <a:ext cx="423745" cy="53233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rgbClr val="FFFFFF"/>
              </a:solidFill>
            </a:endParaRPr>
          </a:p>
        </p:txBody>
      </p:sp>
      <p:sp>
        <p:nvSpPr>
          <p:cNvPr id="10" name="Textfeld 9"/>
          <p:cNvSpPr txBox="1"/>
          <p:nvPr/>
        </p:nvSpPr>
        <p:spPr>
          <a:xfrm>
            <a:off x="1619672" y="1844824"/>
            <a:ext cx="546100" cy="769441"/>
          </a:xfrm>
          <a:prstGeom prst="rect">
            <a:avLst/>
          </a:prstGeom>
          <a:noFill/>
        </p:spPr>
        <p:txBody>
          <a:bodyPr wrap="square" rtlCol="0">
            <a:spAutoFit/>
          </a:bodyPr>
          <a:lstStyle/>
          <a:p>
            <a:r>
              <a:rPr lang="de-DE" sz="4400" b="1" dirty="0" smtClean="0">
                <a:solidFill>
                  <a:srgbClr val="96AC26"/>
                </a:solidFill>
                <a:sym typeface="Wingdings"/>
              </a:rPr>
              <a:t></a:t>
            </a:r>
            <a:endParaRPr lang="de-DE" sz="4400" b="1" dirty="0">
              <a:solidFill>
                <a:srgbClr val="96AC26"/>
              </a:solidFill>
            </a:endParaRPr>
          </a:p>
        </p:txBody>
      </p:sp>
    </p:spTree>
    <p:extLst>
      <p:ext uri="{BB962C8B-B14F-4D97-AF65-F5344CB8AC3E}">
        <p14:creationId xmlns:p14="http://schemas.microsoft.com/office/powerpoint/2010/main" val="2164936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Übersichten</a:t>
            </a:r>
            <a:endParaRPr lang="de-DE" dirty="0"/>
          </a:p>
        </p:txBody>
      </p:sp>
      <p:pic>
        <p:nvPicPr>
          <p:cNvPr id="6" name="Grafik 5"/>
          <p:cNvPicPr>
            <a:picLocks noChangeAspect="1"/>
          </p:cNvPicPr>
          <p:nvPr/>
        </p:nvPicPr>
        <p:blipFill>
          <a:blip r:embed="rId3"/>
          <a:stretch>
            <a:fillRect/>
          </a:stretch>
        </p:blipFill>
        <p:spPr>
          <a:xfrm>
            <a:off x="222504" y="2082569"/>
            <a:ext cx="2619799" cy="3708219"/>
          </a:xfrm>
          <a:prstGeom prst="rect">
            <a:avLst/>
          </a:prstGeom>
        </p:spPr>
        <p:style>
          <a:lnRef idx="2">
            <a:schemeClr val="accent1"/>
          </a:lnRef>
          <a:fillRef idx="1">
            <a:schemeClr val="lt1"/>
          </a:fillRef>
          <a:effectRef idx="0">
            <a:schemeClr val="accent1"/>
          </a:effectRef>
          <a:fontRef idx="minor">
            <a:schemeClr val="dk1"/>
          </a:fontRef>
        </p:style>
      </p:pic>
      <p:pic>
        <p:nvPicPr>
          <p:cNvPr id="7" name="Grafik 6"/>
          <p:cNvPicPr>
            <a:picLocks noChangeAspect="1"/>
          </p:cNvPicPr>
          <p:nvPr/>
        </p:nvPicPr>
        <p:blipFill>
          <a:blip r:embed="rId4"/>
          <a:stretch>
            <a:fillRect/>
          </a:stretch>
        </p:blipFill>
        <p:spPr>
          <a:xfrm>
            <a:off x="3097487" y="2093455"/>
            <a:ext cx="2650418" cy="3697333"/>
          </a:xfrm>
          <a:prstGeom prst="rect">
            <a:avLst/>
          </a:prstGeom>
        </p:spPr>
        <p:style>
          <a:lnRef idx="2">
            <a:schemeClr val="accent1"/>
          </a:lnRef>
          <a:fillRef idx="1">
            <a:schemeClr val="lt1"/>
          </a:fillRef>
          <a:effectRef idx="0">
            <a:schemeClr val="accent1"/>
          </a:effectRef>
          <a:fontRef idx="minor">
            <a:schemeClr val="dk1"/>
          </a:fontRef>
        </p:style>
      </p:pic>
      <p:pic>
        <p:nvPicPr>
          <p:cNvPr id="8" name="Grafik 7"/>
          <p:cNvPicPr>
            <a:picLocks noChangeAspect="1"/>
          </p:cNvPicPr>
          <p:nvPr/>
        </p:nvPicPr>
        <p:blipFill>
          <a:blip r:embed="rId5"/>
          <a:stretch>
            <a:fillRect/>
          </a:stretch>
        </p:blipFill>
        <p:spPr>
          <a:xfrm>
            <a:off x="6003089" y="2082569"/>
            <a:ext cx="2658221" cy="3708219"/>
          </a:xfrm>
          <a:prstGeom prst="rect">
            <a:avLst/>
          </a:prstGeom>
        </p:spPr>
        <p:style>
          <a:lnRef idx="2">
            <a:schemeClr val="accent1"/>
          </a:lnRef>
          <a:fillRef idx="1">
            <a:schemeClr val="lt1"/>
          </a:fillRef>
          <a:effectRef idx="0">
            <a:schemeClr val="accent1"/>
          </a:effectRef>
          <a:fontRef idx="minor">
            <a:schemeClr val="dk1"/>
          </a:fontRef>
        </p:style>
      </p:pic>
      <p:sp>
        <p:nvSpPr>
          <p:cNvPr id="2" name="Ellipse 1"/>
          <p:cNvSpPr/>
          <p:nvPr/>
        </p:nvSpPr>
        <p:spPr>
          <a:xfrm>
            <a:off x="7452445" y="1196752"/>
            <a:ext cx="1512168" cy="1512168"/>
          </a:xfrm>
          <a:prstGeom prst="ellipse">
            <a:avLst/>
          </a:prstGeom>
          <a:solidFill>
            <a:srgbClr val="EEF4CE"/>
          </a:solidFill>
          <a:ln>
            <a:solidFill>
              <a:srgbClr val="BFC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7596336" y="1556792"/>
            <a:ext cx="1224136" cy="754053"/>
          </a:xfrm>
          <a:prstGeom prst="rect">
            <a:avLst/>
          </a:prstGeom>
          <a:noFill/>
        </p:spPr>
        <p:txBody>
          <a:bodyPr wrap="square" rtlCol="0">
            <a:spAutoFit/>
          </a:bodyPr>
          <a:lstStyle/>
          <a:p>
            <a:r>
              <a:rPr lang="de-DE" sz="1200" b="1" dirty="0" smtClean="0">
                <a:latin typeface="Arial" panose="020B0604020202020204" pitchFamily="34" charset="0"/>
                <a:cs typeface="Arial" panose="020B0604020202020204" pitchFamily="34" charset="0"/>
              </a:rPr>
              <a:t>Weitere Infos</a:t>
            </a:r>
          </a:p>
          <a:p>
            <a:endParaRPr lang="de-DE" sz="700" dirty="0" smtClean="0">
              <a:latin typeface="Arial" panose="020B0604020202020204" pitchFamily="34" charset="0"/>
              <a:cs typeface="Arial" panose="020B0604020202020204" pitchFamily="34" charset="0"/>
              <a:hlinkClick r:id="rId6"/>
            </a:endParaRPr>
          </a:p>
          <a:p>
            <a:r>
              <a:rPr lang="de-DE" sz="1200" dirty="0" smtClean="0">
                <a:latin typeface="Arial" panose="020B0604020202020204" pitchFamily="34" charset="0"/>
                <a:cs typeface="Arial" panose="020B0604020202020204" pitchFamily="34" charset="0"/>
                <a:hlinkClick r:id="rId6"/>
              </a:rPr>
              <a:t>www.kofa.de/</a:t>
            </a:r>
            <a:br>
              <a:rPr lang="de-DE" sz="1200" dirty="0" smtClean="0">
                <a:latin typeface="Arial" panose="020B0604020202020204" pitchFamily="34" charset="0"/>
                <a:cs typeface="Arial" panose="020B0604020202020204" pitchFamily="34" charset="0"/>
                <a:hlinkClick r:id="rId6"/>
              </a:rPr>
            </a:br>
            <a:r>
              <a:rPr lang="de-DE" sz="1200" dirty="0" err="1" smtClean="0">
                <a:latin typeface="Arial" panose="020B0604020202020204" pitchFamily="34" charset="0"/>
                <a:cs typeface="Arial" panose="020B0604020202020204" pitchFamily="34" charset="0"/>
                <a:hlinkClick r:id="rId6"/>
              </a:rPr>
              <a:t>fluechtlinge</a:t>
            </a:r>
            <a:endParaRPr lang="de-DE" sz="1200" dirty="0">
              <a:latin typeface="Arial" panose="020B0604020202020204" pitchFamily="34" charset="0"/>
              <a:cs typeface="Arial" panose="020B0604020202020204" pitchFamily="34" charset="0"/>
            </a:endParaRPr>
          </a:p>
        </p:txBody>
      </p:sp>
      <p:sp>
        <p:nvSpPr>
          <p:cNvPr id="5" name="Textfeld 4"/>
          <p:cNvSpPr txBox="1"/>
          <p:nvPr/>
        </p:nvSpPr>
        <p:spPr>
          <a:xfrm>
            <a:off x="222504" y="1196752"/>
            <a:ext cx="7085800" cy="707886"/>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Was bei Praktikum, Ausbildung und Beschäftigung von Geflüchteten zu beachten </a:t>
            </a:r>
            <a:r>
              <a:rPr lang="de-DE" sz="2000" dirty="0" smtClean="0">
                <a:latin typeface="Arial" panose="020B0604020202020204" pitchFamily="34" charset="0"/>
                <a:cs typeface="Arial" panose="020B0604020202020204" pitchFamily="34" charset="0"/>
              </a:rPr>
              <a:t>ist.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4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89662" y="240666"/>
            <a:ext cx="5400112" cy="634008"/>
          </a:xfrm>
        </p:spPr>
        <p:txBody>
          <a:bodyPr/>
          <a:lstStyle/>
          <a:p>
            <a:r>
              <a:rPr lang="de-DE" dirty="0" smtClean="0"/>
              <a:t>Arbeitsmarktintegration </a:t>
            </a:r>
            <a:r>
              <a:rPr lang="de-DE" dirty="0"/>
              <a:t>von Flüchtlingen</a:t>
            </a:r>
          </a:p>
        </p:txBody>
      </p:sp>
      <p:sp>
        <p:nvSpPr>
          <p:cNvPr id="28" name="Rechteck 27"/>
          <p:cNvSpPr/>
          <p:nvPr/>
        </p:nvSpPr>
        <p:spPr>
          <a:xfrm>
            <a:off x="411377" y="1555341"/>
            <a:ext cx="469899" cy="4208541"/>
          </a:xfrm>
          <a:prstGeom prst="rect">
            <a:avLst/>
          </a:prstGeom>
          <a:solidFill>
            <a:srgbClr val="DCDCDC"/>
          </a:solidFill>
          <a:ln w="12700" cap="flat" cmpd="sng" algn="ctr">
            <a:noFill/>
            <a:prstDash val="solid"/>
            <a:miter lim="800000"/>
          </a:ln>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smtClean="0">
                <a:ln>
                  <a:noFill/>
                </a:ln>
                <a:solidFill>
                  <a:srgbClr val="000000"/>
                </a:solidFill>
                <a:effectLst/>
                <a:uLnTx/>
                <a:uFillTx/>
                <a:latin typeface="Arial"/>
                <a:ea typeface="+mn-ea"/>
                <a:cs typeface="+mn-cs"/>
              </a:rPr>
              <a:t>Ankunft in Deutschland </a:t>
            </a:r>
          </a:p>
        </p:txBody>
      </p:sp>
      <p:sp>
        <p:nvSpPr>
          <p:cNvPr id="29" name="Rechteck 28"/>
          <p:cNvSpPr/>
          <p:nvPr/>
        </p:nvSpPr>
        <p:spPr>
          <a:xfrm>
            <a:off x="8082076" y="1556792"/>
            <a:ext cx="791600" cy="4207088"/>
          </a:xfrm>
          <a:prstGeom prst="rect">
            <a:avLst/>
          </a:prstGeom>
          <a:solidFill>
            <a:srgbClr val="DCDCDC"/>
          </a:solidFill>
          <a:ln w="12700" cap="flat" cmpd="sng" algn="ctr">
            <a:noFill/>
            <a:prstDash val="solid"/>
            <a:miter lim="800000"/>
          </a:ln>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smtClean="0">
                <a:ln>
                  <a:noFill/>
                </a:ln>
                <a:solidFill>
                  <a:srgbClr val="000000"/>
                </a:solidFill>
                <a:effectLst/>
                <a:uLnTx/>
                <a:uFillTx/>
                <a:latin typeface="Arial"/>
                <a:ea typeface="+mn-ea"/>
                <a:cs typeface="+mn-cs"/>
              </a:rPr>
              <a:t>Probebeschäftigung / Arbeitsvermittlung / Erwerbstätigkeit</a:t>
            </a:r>
          </a:p>
        </p:txBody>
      </p:sp>
      <p:sp>
        <p:nvSpPr>
          <p:cNvPr id="30" name="Rechteck 29"/>
          <p:cNvSpPr/>
          <p:nvPr/>
        </p:nvSpPr>
        <p:spPr>
          <a:xfrm>
            <a:off x="879652" y="1555341"/>
            <a:ext cx="353726" cy="1236445"/>
          </a:xfrm>
          <a:prstGeom prst="rect">
            <a:avLst/>
          </a:prstGeom>
          <a:solidFill>
            <a:srgbClr val="BED9EC"/>
          </a:solidFill>
          <a:ln w="12700" cap="flat" cmpd="sng" algn="ctr">
            <a:noFill/>
            <a:prstDash val="solid"/>
            <a:miter lim="800000"/>
          </a:ln>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Arial"/>
                <a:ea typeface="+mn-ea"/>
                <a:cs typeface="+mn-cs"/>
              </a:rPr>
              <a:t>Minderjährige</a:t>
            </a:r>
          </a:p>
        </p:txBody>
      </p:sp>
      <p:sp>
        <p:nvSpPr>
          <p:cNvPr id="31" name="Richtungspfeil 30"/>
          <p:cNvSpPr/>
          <p:nvPr/>
        </p:nvSpPr>
        <p:spPr>
          <a:xfrm>
            <a:off x="1313324" y="1555341"/>
            <a:ext cx="1355287" cy="1120101"/>
          </a:xfrm>
          <a:prstGeom prst="homePlate">
            <a:avLst>
              <a:gd name="adj" fmla="val 43963"/>
            </a:avLst>
          </a:prstGeom>
          <a:solidFill>
            <a:srgbClr val="BED9EC"/>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Arial"/>
                <a:ea typeface="+mn-ea"/>
                <a:cs typeface="+mn-cs"/>
              </a:rPr>
              <a:t>Integrations- / Förderklassen</a:t>
            </a:r>
          </a:p>
        </p:txBody>
      </p:sp>
      <p:sp>
        <p:nvSpPr>
          <p:cNvPr id="32" name="Rechteck 31"/>
          <p:cNvSpPr/>
          <p:nvPr/>
        </p:nvSpPr>
        <p:spPr>
          <a:xfrm>
            <a:off x="2757051" y="1556792"/>
            <a:ext cx="1652617" cy="1101325"/>
          </a:xfrm>
          <a:prstGeom prst="rect">
            <a:avLst/>
          </a:prstGeom>
          <a:solidFill>
            <a:srgbClr val="BED9EC"/>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smtClean="0">
                <a:ln>
                  <a:noFill/>
                </a:ln>
                <a:solidFill>
                  <a:srgbClr val="000000"/>
                </a:solidFill>
                <a:effectLst/>
                <a:uLnTx/>
                <a:uFillTx/>
                <a:latin typeface="Arial"/>
                <a:ea typeface="+mn-ea"/>
                <a:cs typeface="+mn-cs"/>
              </a:rPr>
              <a:t>Regulärer Schulbesuch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smtClean="0">
                <a:ln>
                  <a:noFill/>
                </a:ln>
                <a:solidFill>
                  <a:srgbClr val="000000"/>
                </a:solidFill>
                <a:effectLst/>
                <a:uLnTx/>
                <a:uFillTx/>
                <a:latin typeface="Arial"/>
                <a:ea typeface="+mn-ea"/>
                <a:cs typeface="+mn-cs"/>
              </a:rPr>
              <a:t>Begleitende Berufsorientierung</a:t>
            </a:r>
          </a:p>
        </p:txBody>
      </p:sp>
      <p:sp>
        <p:nvSpPr>
          <p:cNvPr id="33" name="Rechteck 32"/>
          <p:cNvSpPr/>
          <p:nvPr/>
        </p:nvSpPr>
        <p:spPr>
          <a:xfrm>
            <a:off x="4572000" y="1556792"/>
            <a:ext cx="782909" cy="2808312"/>
          </a:xfrm>
          <a:prstGeom prst="rect">
            <a:avLst/>
          </a:prstGeom>
          <a:solidFill>
            <a:srgbClr val="00B050"/>
          </a:solidFill>
          <a:ln w="12700" cap="flat" cmpd="sng" algn="ctr">
            <a:noFill/>
            <a:prstDash val="solid"/>
            <a:miter lim="800000"/>
          </a:ln>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smtClean="0">
                <a:ln>
                  <a:noFill/>
                </a:ln>
                <a:solidFill>
                  <a:srgbClr val="FFFFFF"/>
                </a:solidFill>
                <a:effectLst/>
                <a:uLnTx/>
                <a:uFillTx/>
                <a:latin typeface="Arial"/>
                <a:ea typeface="+mn-ea"/>
                <a:cs typeface="+mn-cs"/>
              </a:rPr>
              <a:t>Schulabschluss</a:t>
            </a:r>
          </a:p>
        </p:txBody>
      </p:sp>
      <p:sp>
        <p:nvSpPr>
          <p:cNvPr id="34" name="Rechteck 33"/>
          <p:cNvSpPr/>
          <p:nvPr/>
        </p:nvSpPr>
        <p:spPr>
          <a:xfrm>
            <a:off x="879652" y="2791786"/>
            <a:ext cx="353726" cy="2972096"/>
          </a:xfrm>
          <a:prstGeom prst="rect">
            <a:avLst/>
          </a:prstGeom>
          <a:solidFill>
            <a:srgbClr val="006AB3"/>
          </a:solidFill>
          <a:ln w="12700" cap="flat" cmpd="sng" algn="ctr">
            <a:noFill/>
            <a:prstDash val="solid"/>
            <a:miter lim="800000"/>
          </a:ln>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FFFFFF"/>
                </a:solidFill>
                <a:effectLst/>
                <a:uLnTx/>
                <a:uFillTx/>
                <a:latin typeface="Arial"/>
                <a:ea typeface="+mn-ea"/>
                <a:cs typeface="+mn-cs"/>
              </a:rPr>
              <a:t>Junge Erwachsene</a:t>
            </a:r>
          </a:p>
        </p:txBody>
      </p:sp>
      <p:sp>
        <p:nvSpPr>
          <p:cNvPr id="35" name="Richtungspfeil 34"/>
          <p:cNvSpPr/>
          <p:nvPr/>
        </p:nvSpPr>
        <p:spPr>
          <a:xfrm>
            <a:off x="2987824" y="4437112"/>
            <a:ext cx="1587727" cy="1326769"/>
          </a:xfrm>
          <a:prstGeom prst="homePlate">
            <a:avLst>
              <a:gd name="adj" fmla="val 101499"/>
            </a:avLst>
          </a:prstGeom>
          <a:solidFill>
            <a:srgbClr val="FFCC00"/>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Arial"/>
                <a:ea typeface="+mn-ea"/>
                <a:cs typeface="+mn-cs"/>
              </a:rPr>
              <a:t>Beruflicher Abschluss vorhanden</a:t>
            </a:r>
          </a:p>
        </p:txBody>
      </p:sp>
      <p:sp>
        <p:nvSpPr>
          <p:cNvPr id="36" name="Rechteck 35"/>
          <p:cNvSpPr/>
          <p:nvPr/>
        </p:nvSpPr>
        <p:spPr>
          <a:xfrm>
            <a:off x="2757050" y="2784268"/>
            <a:ext cx="248239" cy="2979614"/>
          </a:xfrm>
          <a:prstGeom prst="rect">
            <a:avLst/>
          </a:prstGeom>
          <a:solidFill>
            <a:srgbClr val="FFCC00"/>
          </a:solidFill>
          <a:ln w="12700" cap="flat" cmpd="sng" algn="ctr">
            <a:noFill/>
            <a:prstDash val="solid"/>
            <a:miter lim="800000"/>
          </a:ln>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Arial"/>
                <a:ea typeface="+mn-ea"/>
                <a:cs typeface="+mn-cs"/>
              </a:rPr>
              <a:t>Kompetenzfeststellung</a:t>
            </a:r>
          </a:p>
        </p:txBody>
      </p:sp>
      <p:sp>
        <p:nvSpPr>
          <p:cNvPr id="37" name="Richtungspfeil 36"/>
          <p:cNvSpPr/>
          <p:nvPr/>
        </p:nvSpPr>
        <p:spPr>
          <a:xfrm>
            <a:off x="3005288" y="2780928"/>
            <a:ext cx="1544009" cy="796628"/>
          </a:xfrm>
          <a:prstGeom prst="homePlate">
            <a:avLst>
              <a:gd name="adj" fmla="val 27696"/>
            </a:avLst>
          </a:prstGeom>
          <a:solidFill>
            <a:srgbClr val="C00000"/>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FFFFFF"/>
                </a:solidFill>
                <a:effectLst/>
                <a:uLnTx/>
                <a:uFillTx/>
                <a:latin typeface="Arial"/>
                <a:ea typeface="+mn-ea"/>
                <a:cs typeface="+mn-cs"/>
              </a:rPr>
              <a:t>Kein Abschluss: Schulische Nach-qualifizierung</a:t>
            </a:r>
          </a:p>
        </p:txBody>
      </p:sp>
      <p:sp>
        <p:nvSpPr>
          <p:cNvPr id="38" name="Richtungspfeil 37"/>
          <p:cNvSpPr/>
          <p:nvPr/>
        </p:nvSpPr>
        <p:spPr>
          <a:xfrm>
            <a:off x="5417780" y="1556792"/>
            <a:ext cx="2641592" cy="497389"/>
          </a:xfrm>
          <a:prstGeom prst="homePlate">
            <a:avLst>
              <a:gd name="adj" fmla="val 110685"/>
            </a:avLst>
          </a:prstGeom>
          <a:solidFill>
            <a:srgbClr val="006AB3"/>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smtClean="0">
                <a:ln>
                  <a:noFill/>
                </a:ln>
                <a:solidFill>
                  <a:srgbClr val="FFFFFF"/>
                </a:solidFill>
                <a:effectLst/>
                <a:uLnTx/>
                <a:uFillTx/>
                <a:latin typeface="Arial"/>
                <a:ea typeface="+mn-ea"/>
                <a:cs typeface="+mn-cs"/>
              </a:rPr>
              <a:t>Studium / </a:t>
            </a:r>
            <a:br>
              <a:rPr kumimoji="0" lang="de-DE" sz="1600" b="0" i="0" u="none" strike="noStrike" kern="0" cap="none" spc="0" normalizeH="0" baseline="0" noProof="0" dirty="0" smtClean="0">
                <a:ln>
                  <a:noFill/>
                </a:ln>
                <a:solidFill>
                  <a:srgbClr val="FFFFFF"/>
                </a:solidFill>
                <a:effectLst/>
                <a:uLnTx/>
                <a:uFillTx/>
                <a:latin typeface="Arial"/>
                <a:ea typeface="+mn-ea"/>
                <a:cs typeface="+mn-cs"/>
              </a:rPr>
            </a:br>
            <a:r>
              <a:rPr kumimoji="0" lang="de-DE" sz="1600" b="0" i="0" u="none" strike="noStrike" kern="0" cap="none" spc="0" normalizeH="0" baseline="0" noProof="0" dirty="0" smtClean="0">
                <a:ln>
                  <a:noFill/>
                </a:ln>
                <a:solidFill>
                  <a:srgbClr val="FFFFFF"/>
                </a:solidFill>
                <a:effectLst/>
                <a:uLnTx/>
                <a:uFillTx/>
                <a:latin typeface="Arial"/>
                <a:ea typeface="+mn-ea"/>
                <a:cs typeface="+mn-cs"/>
              </a:rPr>
              <a:t>duales Studium</a:t>
            </a:r>
          </a:p>
        </p:txBody>
      </p:sp>
      <p:sp>
        <p:nvSpPr>
          <p:cNvPr id="39" name="Richtungspfeil 38"/>
          <p:cNvSpPr/>
          <p:nvPr/>
        </p:nvSpPr>
        <p:spPr>
          <a:xfrm>
            <a:off x="4553684" y="4437113"/>
            <a:ext cx="3456384" cy="216024"/>
          </a:xfrm>
          <a:prstGeom prst="homePlate">
            <a:avLst>
              <a:gd name="adj" fmla="val 258303"/>
            </a:avLst>
          </a:prstGeom>
          <a:solidFill>
            <a:srgbClr val="006AB3"/>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FFFFFF"/>
                </a:solidFill>
                <a:effectLst/>
                <a:uLnTx/>
                <a:uFillTx/>
                <a:latin typeface="Arial"/>
                <a:ea typeface="+mn-ea"/>
                <a:cs typeface="+mn-cs"/>
              </a:rPr>
              <a:t>Teilqualifikationen</a:t>
            </a:r>
          </a:p>
        </p:txBody>
      </p:sp>
      <p:sp>
        <p:nvSpPr>
          <p:cNvPr id="40" name="Richtungspfeil 39"/>
          <p:cNvSpPr/>
          <p:nvPr/>
        </p:nvSpPr>
        <p:spPr>
          <a:xfrm>
            <a:off x="1326998" y="2791786"/>
            <a:ext cx="1316963" cy="2972096"/>
          </a:xfrm>
          <a:prstGeom prst="homePlate">
            <a:avLst/>
          </a:prstGeom>
          <a:solidFill>
            <a:srgbClr val="FFCC00"/>
          </a:solidFill>
          <a:ln w="12700" cap="flat" cmpd="sng" algn="ctr">
            <a:noFill/>
            <a:prstDash val="solid"/>
            <a:miter lim="800000"/>
          </a:ln>
          <a:effectLst/>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smtClean="0">
                <a:ln>
                  <a:noFill/>
                </a:ln>
                <a:solidFill>
                  <a:srgbClr val="000000"/>
                </a:solidFill>
                <a:effectLst/>
                <a:uLnTx/>
                <a:uFillTx/>
                <a:latin typeface="Arial"/>
                <a:ea typeface="+mn-ea"/>
                <a:cs typeface="+mn-cs"/>
              </a:rPr>
              <a:t>Sprachstandsfeststellung</a:t>
            </a:r>
            <a:endParaRPr kumimoji="0" lang="de-DE" sz="1050" b="0" i="0" u="none" strike="noStrike" kern="0" cap="none" spc="0" normalizeH="0" baseline="0" noProof="0" dirty="0" smtClean="0">
              <a:ln>
                <a:noFill/>
              </a:ln>
              <a:solidFill>
                <a:srgbClr val="000000"/>
              </a:solidFill>
              <a:effectLst/>
              <a:uLnTx/>
              <a:uFillTx/>
              <a:latin typeface="Arial"/>
              <a:ea typeface="+mn-ea"/>
              <a:cs typeface="+mn-cs"/>
            </a:endParaRPr>
          </a:p>
        </p:txBody>
      </p:sp>
      <p:cxnSp>
        <p:nvCxnSpPr>
          <p:cNvPr id="41" name="Gerader Verbinder 40"/>
          <p:cNvCxnSpPr/>
          <p:nvPr/>
        </p:nvCxnSpPr>
        <p:spPr>
          <a:xfrm flipV="1">
            <a:off x="6497900" y="2492896"/>
            <a:ext cx="0" cy="1440160"/>
          </a:xfrm>
          <a:prstGeom prst="line">
            <a:avLst/>
          </a:prstGeom>
          <a:noFill/>
          <a:ln w="19050" cap="flat" cmpd="sng" algn="ctr">
            <a:solidFill>
              <a:srgbClr val="FFFFFF"/>
            </a:solidFill>
            <a:prstDash val="dash"/>
            <a:miter lim="800000"/>
          </a:ln>
          <a:effectLst/>
        </p:spPr>
      </p:cxnSp>
      <p:cxnSp>
        <p:nvCxnSpPr>
          <p:cNvPr id="42" name="Gerader Verbinder 41"/>
          <p:cNvCxnSpPr/>
          <p:nvPr/>
        </p:nvCxnSpPr>
        <p:spPr>
          <a:xfrm>
            <a:off x="5417780" y="4005064"/>
            <a:ext cx="1080120" cy="0"/>
          </a:xfrm>
          <a:prstGeom prst="line">
            <a:avLst/>
          </a:prstGeom>
          <a:noFill/>
          <a:ln w="19050" cap="flat" cmpd="sng" algn="ctr">
            <a:solidFill>
              <a:srgbClr val="FFFFFF"/>
            </a:solidFill>
            <a:prstDash val="dash"/>
            <a:miter lim="800000"/>
          </a:ln>
          <a:effectLst/>
        </p:spPr>
      </p:cxnSp>
      <p:grpSp>
        <p:nvGrpSpPr>
          <p:cNvPr id="43" name="Gruppieren 42"/>
          <p:cNvGrpSpPr/>
          <p:nvPr/>
        </p:nvGrpSpPr>
        <p:grpSpPr>
          <a:xfrm>
            <a:off x="5417780" y="2115391"/>
            <a:ext cx="2641592" cy="2236803"/>
            <a:chOff x="5508104" y="2619447"/>
            <a:chExt cx="2641592" cy="2236803"/>
          </a:xfrm>
        </p:grpSpPr>
        <p:sp>
          <p:nvSpPr>
            <p:cNvPr id="44" name="Richtungspfeil 43"/>
            <p:cNvSpPr/>
            <p:nvPr/>
          </p:nvSpPr>
          <p:spPr>
            <a:xfrm>
              <a:off x="5508104" y="2619447"/>
              <a:ext cx="2641592" cy="2236803"/>
            </a:xfrm>
            <a:prstGeom prst="homePlate">
              <a:avLst/>
            </a:prstGeom>
            <a:solidFill>
              <a:srgbClr val="006AB3"/>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5" name="Textfeld 44"/>
            <p:cNvSpPr txBox="1"/>
            <p:nvPr/>
          </p:nvSpPr>
          <p:spPr>
            <a:xfrm>
              <a:off x="5782612" y="3464470"/>
              <a:ext cx="1819336" cy="49244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smtClean="0">
                  <a:ln>
                    <a:noFill/>
                  </a:ln>
                  <a:solidFill>
                    <a:srgbClr val="FFFFFF"/>
                  </a:solidFill>
                  <a:effectLst/>
                  <a:uLnTx/>
                  <a:uFillTx/>
                  <a:latin typeface="Arial"/>
                </a:rPr>
                <a:t>Unterschiedliche Ausbildungsmodelle</a:t>
              </a:r>
            </a:p>
          </p:txBody>
        </p:sp>
      </p:grpSp>
      <p:sp>
        <p:nvSpPr>
          <p:cNvPr id="46" name="Richtungspfeil 45"/>
          <p:cNvSpPr/>
          <p:nvPr/>
        </p:nvSpPr>
        <p:spPr>
          <a:xfrm>
            <a:off x="3005289" y="3573016"/>
            <a:ext cx="1566712" cy="792088"/>
          </a:xfrm>
          <a:prstGeom prst="homePlate">
            <a:avLst/>
          </a:prstGeom>
          <a:solidFill>
            <a:srgbClr val="00B050"/>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FFFFFF"/>
                </a:solidFill>
                <a:effectLst/>
                <a:uLnTx/>
                <a:uFillTx/>
                <a:latin typeface="Arial"/>
                <a:ea typeface="+mn-ea"/>
                <a:cs typeface="+mn-cs"/>
              </a:rPr>
              <a:t>Schulabschluss vorhanden</a:t>
            </a:r>
          </a:p>
        </p:txBody>
      </p:sp>
      <p:grpSp>
        <p:nvGrpSpPr>
          <p:cNvPr id="47" name="Gruppieren 46"/>
          <p:cNvGrpSpPr/>
          <p:nvPr/>
        </p:nvGrpSpPr>
        <p:grpSpPr>
          <a:xfrm>
            <a:off x="4571115" y="4721804"/>
            <a:ext cx="3438953" cy="928518"/>
            <a:chOff x="4661439" y="5225860"/>
            <a:chExt cx="3438953" cy="928518"/>
          </a:xfrm>
        </p:grpSpPr>
        <p:sp>
          <p:nvSpPr>
            <p:cNvPr id="48" name="Richtungspfeil 47"/>
            <p:cNvSpPr/>
            <p:nvPr/>
          </p:nvSpPr>
          <p:spPr>
            <a:xfrm>
              <a:off x="4661439" y="5225860"/>
              <a:ext cx="3438953" cy="928518"/>
            </a:xfrm>
            <a:prstGeom prst="homePlate">
              <a:avLst/>
            </a:prstGeom>
            <a:solidFill>
              <a:srgbClr val="006AB3"/>
            </a:solidFill>
            <a:ln w="12700" cap="flat" cmpd="sng" algn="ctr">
              <a:no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9" name="Textfeld 48"/>
            <p:cNvSpPr txBox="1"/>
            <p:nvPr/>
          </p:nvSpPr>
          <p:spPr>
            <a:xfrm>
              <a:off x="5508104" y="5505453"/>
              <a:ext cx="1612498"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FFFFFF"/>
                  </a:solidFill>
                  <a:effectLst/>
                  <a:uLnTx/>
                  <a:uFillTx/>
                  <a:latin typeface="Arial"/>
                </a:rPr>
                <a:t>Anerkennungsprozess</a:t>
              </a:r>
            </a:p>
          </p:txBody>
        </p:sp>
      </p:grpSp>
      <p:sp>
        <p:nvSpPr>
          <p:cNvPr id="2" name="Textfeld 1"/>
          <p:cNvSpPr txBox="1"/>
          <p:nvPr/>
        </p:nvSpPr>
        <p:spPr>
          <a:xfrm>
            <a:off x="218355" y="5932050"/>
            <a:ext cx="3440543" cy="253916"/>
          </a:xfrm>
          <a:prstGeom prst="rect">
            <a:avLst/>
          </a:prstGeom>
          <a:noFill/>
        </p:spPr>
        <p:txBody>
          <a:bodyPr wrap="square" rtlCol="0">
            <a:spAutoFit/>
          </a:bodyPr>
          <a:lstStyle/>
          <a:p>
            <a:r>
              <a:rPr lang="de-DE" sz="1000" dirty="0" smtClean="0">
                <a:latin typeface="Arial" panose="020B0604020202020204" pitchFamily="34" charset="0"/>
                <a:cs typeface="Arial" panose="020B0604020202020204" pitchFamily="34" charset="0"/>
              </a:rPr>
              <a:t>Quelle</a:t>
            </a:r>
            <a:r>
              <a:rPr lang="de-DE" sz="1050" dirty="0" smtClean="0">
                <a:latin typeface="Arial" panose="020B0604020202020204" pitchFamily="34" charset="0"/>
                <a:cs typeface="Arial" panose="020B0604020202020204" pitchFamily="34" charset="0"/>
              </a:rPr>
              <a:t>: IW, 2016</a:t>
            </a:r>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187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Schulische Rahmenbedingungen</a:t>
            </a:r>
            <a:endParaRPr lang="de-DE" dirty="0"/>
          </a:p>
        </p:txBody>
      </p:sp>
      <p:sp>
        <p:nvSpPr>
          <p:cNvPr id="4" name="Inhaltsplatzhalter 3"/>
          <p:cNvSpPr>
            <a:spLocks noGrp="1"/>
          </p:cNvSpPr>
          <p:nvPr>
            <p:ph idx="1"/>
          </p:nvPr>
        </p:nvSpPr>
        <p:spPr>
          <a:xfrm>
            <a:off x="179999" y="1196752"/>
            <a:ext cx="8784613" cy="4104456"/>
          </a:xfrm>
        </p:spPr>
        <p:txBody>
          <a:bodyPr/>
          <a:lstStyle/>
          <a:p>
            <a:r>
              <a:rPr lang="de-DE" dirty="0" smtClean="0"/>
              <a:t>Die Schulpflicht ist auf Bundeslandebene in den jeweiligen Landesgesetzen geregelt.</a:t>
            </a:r>
          </a:p>
          <a:p>
            <a:r>
              <a:rPr lang="de-DE" dirty="0" smtClean="0"/>
              <a:t>In den meisten Bundesländern sind Kinder von Asylbewerbern und unbegleitete Minderjährige sowie Geduldete schulpflichtig oder haben zumindest das Recht, die Schule zu besuchen.</a:t>
            </a:r>
          </a:p>
          <a:p>
            <a:r>
              <a:rPr lang="de-DE" dirty="0" smtClean="0"/>
              <a:t>In fast allen Bundesländern existieren spezielle Klassen für diese Kinder und Jugendliche. Sie sind in den Ländern unterschiedlich organisiert und heißen beispielsweise Übergangs-, Sprachlern- oder Willkommensklassen.</a:t>
            </a:r>
          </a:p>
          <a:p>
            <a:r>
              <a:rPr lang="de-DE" dirty="0" smtClean="0"/>
              <a:t>Ziel dieser Klassen ist die Vermittlung von grundlegenden Deutschkenntnissen und ein rascher Wechsel in eine Regelklasse.</a:t>
            </a:r>
            <a:endParaRPr lang="de-DE" dirty="0"/>
          </a:p>
        </p:txBody>
      </p:sp>
    </p:spTree>
    <p:extLst>
      <p:ext uri="{BB962C8B-B14F-4D97-AF65-F5344CB8AC3E}">
        <p14:creationId xmlns:p14="http://schemas.microsoft.com/office/powerpoint/2010/main" val="130248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Agenda</a:t>
            </a:r>
            <a:endParaRPr lang="de-DE" b="1" dirty="0"/>
          </a:p>
        </p:txBody>
      </p:sp>
      <p:sp>
        <p:nvSpPr>
          <p:cNvPr id="3" name="Textplatzhalter 2"/>
          <p:cNvSpPr>
            <a:spLocks noGrp="1"/>
          </p:cNvSpPr>
          <p:nvPr>
            <p:ph type="body" sz="quarter" idx="12"/>
          </p:nvPr>
        </p:nvSpPr>
        <p:spPr/>
        <p:txBody>
          <a:bodyPr/>
          <a:lstStyle/>
          <a:p>
            <a:r>
              <a:rPr lang="de-DE" dirty="0" smtClean="0"/>
              <a:t>Zahlen &amp; Daten</a:t>
            </a:r>
            <a:endParaRPr lang="de-DE" dirty="0"/>
          </a:p>
        </p:txBody>
      </p:sp>
      <p:sp>
        <p:nvSpPr>
          <p:cNvPr id="4" name="Textplatzhalter 3"/>
          <p:cNvSpPr>
            <a:spLocks noGrp="1"/>
          </p:cNvSpPr>
          <p:nvPr>
            <p:ph type="body" sz="quarter" idx="13"/>
          </p:nvPr>
        </p:nvSpPr>
        <p:spPr/>
        <p:txBody>
          <a:bodyPr/>
          <a:lstStyle/>
          <a:p>
            <a:r>
              <a:rPr lang="de-DE" dirty="0"/>
              <a:t>Rechtliche </a:t>
            </a:r>
            <a:r>
              <a:rPr lang="de-DE" dirty="0" smtClean="0"/>
              <a:t>Grundlagen</a:t>
            </a:r>
            <a:endParaRPr lang="de-DE" dirty="0"/>
          </a:p>
        </p:txBody>
      </p:sp>
      <p:sp>
        <p:nvSpPr>
          <p:cNvPr id="5" name="Textplatzhalter 4"/>
          <p:cNvSpPr>
            <a:spLocks noGrp="1"/>
          </p:cNvSpPr>
          <p:nvPr>
            <p:ph type="body" sz="quarter" idx="14"/>
          </p:nvPr>
        </p:nvSpPr>
        <p:spPr/>
        <p:txBody>
          <a:bodyPr/>
          <a:lstStyle/>
          <a:p>
            <a:r>
              <a:rPr lang="de-DE" dirty="0"/>
              <a:t>Integration in Unternehmen &amp; Schulen</a:t>
            </a:r>
          </a:p>
        </p:txBody>
      </p:sp>
      <p:sp>
        <p:nvSpPr>
          <p:cNvPr id="6" name="Textplatzhalter 5"/>
          <p:cNvSpPr>
            <a:spLocks noGrp="1"/>
          </p:cNvSpPr>
          <p:nvPr>
            <p:ph type="body" sz="quarter" idx="15"/>
          </p:nvPr>
        </p:nvSpPr>
        <p:spPr/>
        <p:txBody>
          <a:bodyPr/>
          <a:lstStyle/>
          <a:p>
            <a:r>
              <a:rPr lang="de-DE" dirty="0"/>
              <a:t>Praxisbeispiele</a:t>
            </a:r>
          </a:p>
        </p:txBody>
      </p:sp>
    </p:spTree>
    <p:extLst>
      <p:ext uri="{BB962C8B-B14F-4D97-AF65-F5344CB8AC3E}">
        <p14:creationId xmlns:p14="http://schemas.microsoft.com/office/powerpoint/2010/main" val="3217295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BQ-Portal</a:t>
            </a:r>
            <a:endParaRPr lang="de-DE" dirty="0"/>
          </a:p>
        </p:txBody>
      </p:sp>
      <p:pic>
        <p:nvPicPr>
          <p:cNvPr id="2" name="Grafik 1"/>
          <p:cNvPicPr>
            <a:picLocks noChangeAspect="1"/>
          </p:cNvPicPr>
          <p:nvPr/>
        </p:nvPicPr>
        <p:blipFill>
          <a:blip r:embed="rId3"/>
          <a:stretch>
            <a:fillRect/>
          </a:stretch>
        </p:blipFill>
        <p:spPr>
          <a:xfrm>
            <a:off x="323528" y="1268760"/>
            <a:ext cx="4628753" cy="4742887"/>
          </a:xfrm>
          <a:prstGeom prst="rect">
            <a:avLst/>
          </a:prstGeom>
        </p:spPr>
      </p:pic>
      <p:cxnSp>
        <p:nvCxnSpPr>
          <p:cNvPr id="5" name="Gerader Verbinder 4"/>
          <p:cNvCxnSpPr/>
          <p:nvPr/>
        </p:nvCxnSpPr>
        <p:spPr>
          <a:xfrm>
            <a:off x="2915816" y="3717032"/>
            <a:ext cx="3528392" cy="115212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9" name="Grafik 38"/>
          <p:cNvPicPr>
            <a:picLocks noChangeAspect="1"/>
          </p:cNvPicPr>
          <p:nvPr/>
        </p:nvPicPr>
        <p:blipFill rotWithShape="1">
          <a:blip r:embed="rId4"/>
          <a:srcRect t="829"/>
          <a:stretch/>
        </p:blipFill>
        <p:spPr>
          <a:xfrm>
            <a:off x="6444208" y="2636912"/>
            <a:ext cx="2397534" cy="3402582"/>
          </a:xfrm>
          <a:prstGeom prst="rect">
            <a:avLst/>
          </a:prstGeom>
          <a:ln>
            <a:solidFill>
              <a:schemeClr val="tx1">
                <a:lumMod val="40000"/>
                <a:lumOff val="60000"/>
              </a:schemeClr>
            </a:solidFill>
          </a:ln>
        </p:spPr>
      </p:pic>
      <p:sp>
        <p:nvSpPr>
          <p:cNvPr id="8" name="Textfeld 7"/>
          <p:cNvSpPr txBox="1"/>
          <p:nvPr/>
        </p:nvSpPr>
        <p:spPr>
          <a:xfrm>
            <a:off x="5076055" y="1196752"/>
            <a:ext cx="3888557" cy="1569660"/>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 bietet Informationen zu den </a:t>
            </a:r>
            <a:r>
              <a:rPr lang="de-DE" sz="1600" b="1" dirty="0">
                <a:latin typeface="Arial" panose="020B0604020202020204" pitchFamily="34" charset="0"/>
                <a:cs typeface="Arial" panose="020B0604020202020204" pitchFamily="34" charset="0"/>
              </a:rPr>
              <a:t>Berufsbildungssystemen</a:t>
            </a:r>
            <a:r>
              <a:rPr lang="de-DE" sz="1600" dirty="0">
                <a:latin typeface="Arial" panose="020B0604020202020204" pitchFamily="34" charset="0"/>
                <a:cs typeface="Arial" panose="020B0604020202020204" pitchFamily="34" charset="0"/>
              </a:rPr>
              <a:t>, einzelnen </a:t>
            </a:r>
            <a:r>
              <a:rPr lang="de-DE" sz="1600" b="1" dirty="0">
                <a:latin typeface="Arial" panose="020B0604020202020204" pitchFamily="34" charset="0"/>
                <a:cs typeface="Arial" panose="020B0604020202020204" pitchFamily="34" charset="0"/>
              </a:rPr>
              <a:t>Berufsbildern</a:t>
            </a:r>
            <a:r>
              <a:rPr lang="de-DE" sz="1600" dirty="0">
                <a:latin typeface="Arial" panose="020B0604020202020204" pitchFamily="34" charset="0"/>
                <a:cs typeface="Arial" panose="020B0604020202020204" pitchFamily="34" charset="0"/>
              </a:rPr>
              <a:t> und Ländersteckbriefen mit </a:t>
            </a:r>
            <a:r>
              <a:rPr lang="de-DE" sz="1600" b="1" dirty="0">
                <a:latin typeface="Arial" panose="020B0604020202020204" pitchFamily="34" charset="0"/>
                <a:cs typeface="Arial" panose="020B0604020202020204" pitchFamily="34" charset="0"/>
              </a:rPr>
              <a:t>Kennzahlen</a:t>
            </a:r>
            <a:r>
              <a:rPr lang="de-DE" sz="1600" dirty="0">
                <a:latin typeface="Arial" panose="020B0604020202020204" pitchFamily="34" charset="0"/>
                <a:cs typeface="Arial" panose="020B0604020202020204" pitchFamily="34" charset="0"/>
              </a:rPr>
              <a:t> zu den </a:t>
            </a:r>
            <a:r>
              <a:rPr lang="de-DE" sz="1600" b="1" dirty="0">
                <a:latin typeface="Arial" panose="020B0604020202020204" pitchFamily="34" charset="0"/>
                <a:cs typeface="Arial" panose="020B0604020202020204" pitchFamily="34" charset="0"/>
              </a:rPr>
              <a:t>Herkunftsländern von Flüchtlingen.</a:t>
            </a:r>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
        <p:nvSpPr>
          <p:cNvPr id="9" name="Ellipse 8"/>
          <p:cNvSpPr/>
          <p:nvPr/>
        </p:nvSpPr>
        <p:spPr>
          <a:xfrm>
            <a:off x="4716016" y="2852936"/>
            <a:ext cx="1512168" cy="1512168"/>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4788024" y="3140968"/>
            <a:ext cx="1656184" cy="738664"/>
          </a:xfrm>
          <a:prstGeom prst="rect">
            <a:avLst/>
          </a:prstGeom>
          <a:noFill/>
        </p:spPr>
        <p:txBody>
          <a:bodyPr wrap="square" rtlCol="0">
            <a:spAutoFit/>
          </a:bodyPr>
          <a:lstStyle/>
          <a:p>
            <a:r>
              <a:rPr lang="de-DE" sz="1400" b="1" dirty="0" smtClean="0">
                <a:latin typeface="Arial" panose="020B0604020202020204" pitchFamily="34" charset="0"/>
                <a:cs typeface="Arial" panose="020B0604020202020204" pitchFamily="34" charset="0"/>
              </a:rPr>
              <a:t>Weitere Infos</a:t>
            </a:r>
          </a:p>
          <a:p>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hlinkClick r:id="rId5"/>
              </a:rPr>
              <a:t>www.bq-portal.de</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798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Beispiel: formale Bildung in </a:t>
            </a:r>
            <a:r>
              <a:rPr lang="de-DE" dirty="0"/>
              <a:t>Syrien</a:t>
            </a:r>
          </a:p>
        </p:txBody>
      </p:sp>
      <p:sp>
        <p:nvSpPr>
          <p:cNvPr id="7" name="Inhaltsplatzhalter 6"/>
          <p:cNvSpPr>
            <a:spLocks noGrp="1"/>
          </p:cNvSpPr>
          <p:nvPr>
            <p:ph idx="1"/>
          </p:nvPr>
        </p:nvSpPr>
        <p:spPr>
          <a:xfrm>
            <a:off x="5724128" y="1196752"/>
            <a:ext cx="3096344" cy="4752528"/>
          </a:xfrm>
        </p:spPr>
        <p:txBody>
          <a:bodyPr/>
          <a:lstStyle/>
          <a:p>
            <a:pPr marL="0" indent="0">
              <a:buNone/>
            </a:pPr>
            <a:r>
              <a:rPr lang="de-DE" sz="1600" dirty="0" smtClean="0"/>
              <a:t>Stand 2011:</a:t>
            </a:r>
          </a:p>
          <a:p>
            <a:r>
              <a:rPr lang="de-DE" sz="1600" dirty="0" smtClean="0"/>
              <a:t>Hohe </a:t>
            </a:r>
            <a:r>
              <a:rPr lang="de-DE" sz="1600" dirty="0"/>
              <a:t>Einschulungsquote: </a:t>
            </a:r>
            <a:r>
              <a:rPr lang="de-DE" sz="1600" dirty="0" smtClean="0"/>
              <a:t>97% </a:t>
            </a:r>
            <a:r>
              <a:rPr lang="de-DE" sz="1600" dirty="0"/>
              <a:t>eines Altersjahrgangs</a:t>
            </a:r>
          </a:p>
          <a:p>
            <a:r>
              <a:rPr lang="de-DE" sz="1600" dirty="0"/>
              <a:t>Relativ hohe Quote beim Besuch der Sekundarstufe: 70% eines Altersjahrgangs</a:t>
            </a:r>
          </a:p>
          <a:p>
            <a:r>
              <a:rPr lang="de-DE" sz="1600" dirty="0" smtClean="0"/>
              <a:t>Relativ geringe Popularität der </a:t>
            </a:r>
            <a:r>
              <a:rPr lang="de-DE" sz="1600" dirty="0"/>
              <a:t>beruflichen Bildung: nur 22% der </a:t>
            </a:r>
            <a:r>
              <a:rPr lang="de-DE" sz="1600" dirty="0" smtClean="0"/>
              <a:t>Sekundarschüler/innen </a:t>
            </a:r>
            <a:r>
              <a:rPr lang="de-DE" sz="1600" dirty="0"/>
              <a:t>besuchen eine berufliche Sekundarschule</a:t>
            </a:r>
          </a:p>
          <a:p>
            <a:r>
              <a:rPr lang="de-DE" sz="1600" dirty="0"/>
              <a:t>Bildungsbeteiligung von Männern und Frauen in etwa gleich </a:t>
            </a:r>
            <a:r>
              <a:rPr lang="de-DE" sz="1600" dirty="0" smtClean="0"/>
              <a:t>hoch</a:t>
            </a:r>
          </a:p>
        </p:txBody>
      </p:sp>
      <p:pic>
        <p:nvPicPr>
          <p:cNvPr id="8" name="Grafik 7"/>
          <p:cNvPicPr>
            <a:picLocks noChangeAspect="1"/>
          </p:cNvPicPr>
          <p:nvPr/>
        </p:nvPicPr>
        <p:blipFill>
          <a:blip r:embed="rId3"/>
          <a:stretch>
            <a:fillRect/>
          </a:stretch>
        </p:blipFill>
        <p:spPr>
          <a:xfrm>
            <a:off x="179388" y="1124743"/>
            <a:ext cx="5616748" cy="4270723"/>
          </a:xfrm>
          <a:prstGeom prst="rect">
            <a:avLst/>
          </a:prstGeom>
        </p:spPr>
      </p:pic>
      <p:sp>
        <p:nvSpPr>
          <p:cNvPr id="2" name="Textfeld 1"/>
          <p:cNvSpPr txBox="1"/>
          <p:nvPr/>
        </p:nvSpPr>
        <p:spPr>
          <a:xfrm>
            <a:off x="323528" y="5395466"/>
            <a:ext cx="8496944" cy="553814"/>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820009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Berufsbildungssysteme der </a:t>
            </a:r>
            <a:r>
              <a:rPr lang="de-DE" dirty="0" smtClean="0"/>
              <a:t>Herkunftsländer</a:t>
            </a:r>
            <a:endParaRPr lang="de-DE" dirty="0"/>
          </a:p>
        </p:txBody>
      </p:sp>
      <p:sp>
        <p:nvSpPr>
          <p:cNvPr id="4" name="Inhaltsplatzhalter 3"/>
          <p:cNvSpPr>
            <a:spLocks noGrp="1"/>
          </p:cNvSpPr>
          <p:nvPr>
            <p:ph idx="1"/>
          </p:nvPr>
        </p:nvSpPr>
        <p:spPr/>
        <p:txBody>
          <a:bodyPr/>
          <a:lstStyle/>
          <a:p>
            <a:r>
              <a:rPr lang="de-DE" dirty="0" smtClean="0"/>
              <a:t>Viele </a:t>
            </a:r>
            <a:r>
              <a:rPr lang="de-DE" dirty="0"/>
              <a:t>Flüchtlinge bringen neben (beruflichen) </a:t>
            </a:r>
            <a:r>
              <a:rPr lang="de-DE" b="1" dirty="0"/>
              <a:t>Qualifikationen</a:t>
            </a:r>
            <a:r>
              <a:rPr lang="de-DE" dirty="0"/>
              <a:t> auch besondere </a:t>
            </a:r>
            <a:r>
              <a:rPr lang="de-DE" b="1" dirty="0"/>
              <a:t>Kompetenzen</a:t>
            </a:r>
            <a:r>
              <a:rPr lang="de-DE" dirty="0"/>
              <a:t> und </a:t>
            </a:r>
            <a:r>
              <a:rPr lang="de-DE" b="1" dirty="0"/>
              <a:t>Ressourcen</a:t>
            </a:r>
            <a:r>
              <a:rPr lang="de-DE" dirty="0"/>
              <a:t> mit, die für berufliche Tätigkeiten wertvoll sein können. Ermutigen Sie Unternehmen dazu, sich einen Eindruck von den </a:t>
            </a:r>
            <a:r>
              <a:rPr lang="de-DE" b="1" dirty="0"/>
              <a:t>individuellen Kompetenzen</a:t>
            </a:r>
            <a:r>
              <a:rPr lang="de-DE" dirty="0"/>
              <a:t> eines Geflüchteten zu machen.</a:t>
            </a:r>
          </a:p>
          <a:p>
            <a:r>
              <a:rPr lang="de-DE" dirty="0"/>
              <a:t>Das </a:t>
            </a:r>
            <a:r>
              <a:rPr lang="de-DE" b="1" dirty="0"/>
              <a:t>Ansehen der beruflichen Bildung </a:t>
            </a:r>
            <a:r>
              <a:rPr lang="de-DE" dirty="0"/>
              <a:t>ist in vielen Herkunftsländern im Vergleich zur Hochschulbildung eher </a:t>
            </a:r>
            <a:r>
              <a:rPr lang="de-DE" b="1" dirty="0"/>
              <a:t>niedrig</a:t>
            </a:r>
            <a:r>
              <a:rPr lang="de-DE" dirty="0"/>
              <a:t>. Sensibilisieren Sie Flüchtlinge dafür, dass die </a:t>
            </a:r>
            <a:r>
              <a:rPr lang="de-DE" b="1" dirty="0"/>
              <a:t>duale Berufsausbildung in Deutschland </a:t>
            </a:r>
            <a:r>
              <a:rPr lang="de-DE" dirty="0"/>
              <a:t>einen </a:t>
            </a:r>
            <a:r>
              <a:rPr lang="de-DE" b="1" dirty="0"/>
              <a:t>hohen Stellenwert </a:t>
            </a:r>
            <a:r>
              <a:rPr lang="de-DE" dirty="0"/>
              <a:t>hat.</a:t>
            </a:r>
          </a:p>
          <a:p>
            <a:endParaRPr lang="de-DE" dirty="0"/>
          </a:p>
        </p:txBody>
      </p:sp>
    </p:spTree>
    <p:extLst>
      <p:ext uri="{BB962C8B-B14F-4D97-AF65-F5344CB8AC3E}">
        <p14:creationId xmlns:p14="http://schemas.microsoft.com/office/powerpoint/2010/main" val="1221928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Agenda</a:t>
            </a:r>
            <a:endParaRPr lang="de-DE" b="1" dirty="0"/>
          </a:p>
        </p:txBody>
      </p:sp>
      <p:sp>
        <p:nvSpPr>
          <p:cNvPr id="3" name="Textplatzhalter 2"/>
          <p:cNvSpPr>
            <a:spLocks noGrp="1"/>
          </p:cNvSpPr>
          <p:nvPr>
            <p:ph type="body" sz="quarter" idx="12"/>
          </p:nvPr>
        </p:nvSpPr>
        <p:spPr>
          <a:solidFill>
            <a:schemeClr val="accent3"/>
          </a:solidFill>
        </p:spPr>
        <p:txBody>
          <a:bodyPr/>
          <a:lstStyle/>
          <a:p>
            <a:r>
              <a:rPr lang="de-DE" dirty="0" smtClean="0"/>
              <a:t>Zahlen &amp; Daten</a:t>
            </a:r>
            <a:endParaRPr lang="de-DE" dirty="0"/>
          </a:p>
        </p:txBody>
      </p:sp>
      <p:sp>
        <p:nvSpPr>
          <p:cNvPr id="4" name="Textplatzhalter 3"/>
          <p:cNvSpPr>
            <a:spLocks noGrp="1"/>
          </p:cNvSpPr>
          <p:nvPr>
            <p:ph type="body" sz="quarter" idx="13"/>
          </p:nvPr>
        </p:nvSpPr>
        <p:spPr>
          <a:solidFill>
            <a:schemeClr val="accent3"/>
          </a:solidFill>
        </p:spPr>
        <p:txBody>
          <a:bodyPr/>
          <a:lstStyle/>
          <a:p>
            <a:r>
              <a:rPr lang="de-DE" dirty="0"/>
              <a:t>Rechtliche </a:t>
            </a:r>
            <a:r>
              <a:rPr lang="de-DE" dirty="0" smtClean="0"/>
              <a:t>Grundlagen</a:t>
            </a:r>
            <a:endParaRPr lang="de-DE" dirty="0"/>
          </a:p>
        </p:txBody>
      </p:sp>
      <p:sp>
        <p:nvSpPr>
          <p:cNvPr id="5" name="Textplatzhalter 4"/>
          <p:cNvSpPr>
            <a:spLocks noGrp="1"/>
          </p:cNvSpPr>
          <p:nvPr>
            <p:ph type="body" sz="quarter" idx="14"/>
          </p:nvPr>
        </p:nvSpPr>
        <p:spPr/>
        <p:txBody>
          <a:bodyPr/>
          <a:lstStyle/>
          <a:p>
            <a:r>
              <a:rPr lang="de-DE" dirty="0" smtClean="0"/>
              <a:t>Integration </a:t>
            </a:r>
            <a:r>
              <a:rPr lang="de-DE" dirty="0"/>
              <a:t>in </a:t>
            </a:r>
            <a:r>
              <a:rPr lang="de-DE" dirty="0" smtClean="0"/>
              <a:t>Unternehmen &amp; Schulen</a:t>
            </a:r>
            <a:endParaRPr lang="de-DE" dirty="0"/>
          </a:p>
        </p:txBody>
      </p:sp>
      <p:sp>
        <p:nvSpPr>
          <p:cNvPr id="6" name="Textplatzhalter 5"/>
          <p:cNvSpPr>
            <a:spLocks noGrp="1"/>
          </p:cNvSpPr>
          <p:nvPr>
            <p:ph type="body" sz="quarter" idx="15"/>
          </p:nvPr>
        </p:nvSpPr>
        <p:spPr>
          <a:solidFill>
            <a:schemeClr val="accent3"/>
          </a:solidFill>
        </p:spPr>
        <p:txBody>
          <a:bodyPr/>
          <a:lstStyle/>
          <a:p>
            <a:r>
              <a:rPr lang="de-DE" dirty="0"/>
              <a:t>Praxisbeispiele</a:t>
            </a:r>
          </a:p>
        </p:txBody>
      </p:sp>
    </p:spTree>
    <p:extLst>
      <p:ext uri="{BB962C8B-B14F-4D97-AF65-F5344CB8AC3E}">
        <p14:creationId xmlns:p14="http://schemas.microsoft.com/office/powerpoint/2010/main" val="1973264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Unternehmensbefragung 2016 – </a:t>
            </a:r>
            <a:r>
              <a:rPr lang="de-DE" dirty="0" smtClean="0"/>
              <a:t>I</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433598062"/>
              </p:ext>
            </p:extLst>
          </p:nvPr>
        </p:nvGraphicFramePr>
        <p:xfrm>
          <a:off x="467544" y="1700808"/>
          <a:ext cx="8136904"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hteck 4"/>
          <p:cNvSpPr/>
          <p:nvPr/>
        </p:nvSpPr>
        <p:spPr>
          <a:xfrm>
            <a:off x="179388" y="5445224"/>
            <a:ext cx="8497068" cy="528350"/>
          </a:xfrm>
          <a:prstGeom prst="rect">
            <a:avLst/>
          </a:prstGeom>
        </p:spPr>
        <p:txBody>
          <a:bodyPr wrap="square">
            <a:spAutoFit/>
          </a:bodyPr>
          <a:lstStyle/>
          <a:p>
            <a:pPr>
              <a:lnSpc>
                <a:spcPts val="1700"/>
              </a:lnSpc>
              <a:spcAft>
                <a:spcPts val="0"/>
              </a:spcAft>
            </a:pPr>
            <a:r>
              <a:rPr lang="de-DE" sz="1000" dirty="0">
                <a:latin typeface="Arial" panose="020B0604020202020204" pitchFamily="34" charset="0"/>
                <a:ea typeface="Arial" panose="020B0604020202020204" pitchFamily="34" charset="0"/>
              </a:rPr>
              <a:t>Rest zu 100: nein und weiß </a:t>
            </a:r>
            <a:r>
              <a:rPr lang="de-DE" sz="1000" dirty="0" smtClean="0">
                <a:latin typeface="Arial" panose="020B0604020202020204" pitchFamily="34" charset="0"/>
                <a:ea typeface="Arial" panose="020B0604020202020204" pitchFamily="34" charset="0"/>
              </a:rPr>
              <a:t>nicht, Fallzahl</a:t>
            </a:r>
            <a:r>
              <a:rPr lang="de-DE" sz="1000" dirty="0">
                <a:latin typeface="Arial" panose="020B0604020202020204" pitchFamily="34" charset="0"/>
                <a:ea typeface="Arial" panose="020B0604020202020204" pitchFamily="34" charset="0"/>
              </a:rPr>
              <a:t>: </a:t>
            </a:r>
            <a:r>
              <a:rPr lang="de-DE" sz="1000" dirty="0" smtClean="0">
                <a:latin typeface="Arial" panose="020B0604020202020204" pitchFamily="34" charset="0"/>
                <a:ea typeface="Arial" panose="020B0604020202020204" pitchFamily="34" charset="0"/>
              </a:rPr>
              <a:t>N= 829 </a:t>
            </a:r>
            <a:r>
              <a:rPr lang="de-DE" sz="1000" dirty="0">
                <a:latin typeface="Arial" panose="020B0604020202020204" pitchFamily="34" charset="0"/>
                <a:ea typeface="Arial" panose="020B0604020202020204" pitchFamily="34" charset="0"/>
              </a:rPr>
              <a:t>Unternehmen ohne Erfahrung, 79 Unternehmen mit Erfahrung</a:t>
            </a:r>
          </a:p>
          <a:p>
            <a:pPr>
              <a:lnSpc>
                <a:spcPts val="1700"/>
              </a:lnSpc>
              <a:spcAft>
                <a:spcPts val="0"/>
              </a:spcAft>
            </a:pPr>
            <a:r>
              <a:rPr lang="de-DE" sz="1000" dirty="0">
                <a:latin typeface="Arial" panose="020B0604020202020204" pitchFamily="34" charset="0"/>
                <a:ea typeface="Arial" panose="020B0604020202020204" pitchFamily="34" charset="0"/>
              </a:rPr>
              <a:t>Quelle: Befragung der </a:t>
            </a:r>
            <a:r>
              <a:rPr lang="de-DE" sz="1000" dirty="0" smtClean="0">
                <a:latin typeface="Arial" panose="020B0604020202020204" pitchFamily="34" charset="0"/>
                <a:ea typeface="Arial" panose="020B0604020202020204" pitchFamily="34" charset="0"/>
              </a:rPr>
              <a:t>IW-</a:t>
            </a:r>
            <a:r>
              <a:rPr lang="de-DE" sz="1000" dirty="0" err="1" smtClean="0">
                <a:latin typeface="Arial" panose="020B0604020202020204" pitchFamily="34" charset="0"/>
                <a:ea typeface="Arial" panose="020B0604020202020204" pitchFamily="34" charset="0"/>
              </a:rPr>
              <a:t>Consult</a:t>
            </a:r>
            <a:r>
              <a:rPr lang="de-DE" sz="1000" dirty="0" smtClean="0">
                <a:latin typeface="Arial" panose="020B0604020202020204" pitchFamily="34" charset="0"/>
                <a:ea typeface="Arial" panose="020B0604020202020204" pitchFamily="34" charset="0"/>
              </a:rPr>
              <a:t>, 2016</a:t>
            </a:r>
            <a:endParaRPr lang="de-DE" sz="1000" dirty="0">
              <a:effectLst/>
              <a:latin typeface="Arial" panose="020B0604020202020204" pitchFamily="34" charset="0"/>
              <a:ea typeface="Arial" panose="020B0604020202020204" pitchFamily="34" charset="0"/>
            </a:endParaRPr>
          </a:p>
        </p:txBody>
      </p:sp>
      <p:sp>
        <p:nvSpPr>
          <p:cNvPr id="6" name="Rechteck 5"/>
          <p:cNvSpPr/>
          <p:nvPr/>
        </p:nvSpPr>
        <p:spPr>
          <a:xfrm>
            <a:off x="198525" y="1190543"/>
            <a:ext cx="8766087" cy="310341"/>
          </a:xfrm>
          <a:prstGeom prst="rect">
            <a:avLst/>
          </a:prstGeom>
        </p:spPr>
        <p:txBody>
          <a:bodyPr wrap="square">
            <a:spAutoFit/>
          </a:bodyPr>
          <a:lstStyle/>
          <a:p>
            <a:pPr>
              <a:lnSpc>
                <a:spcPts val="1700"/>
              </a:lnSpc>
              <a:spcAft>
                <a:spcPts val="0"/>
              </a:spcAft>
            </a:pPr>
            <a:r>
              <a:rPr lang="de-DE" dirty="0" smtClean="0">
                <a:latin typeface="Arial" panose="020B0604020202020204" pitchFamily="34" charset="0"/>
                <a:ea typeface="Arial" panose="020B0604020202020204" pitchFamily="34" charset="0"/>
              </a:rPr>
              <a:t>Frage</a:t>
            </a:r>
            <a:r>
              <a:rPr lang="de-DE" dirty="0">
                <a:latin typeface="Arial" panose="020B0604020202020204" pitchFamily="34" charset="0"/>
                <a:ea typeface="Arial" panose="020B0604020202020204" pitchFamily="34" charset="0"/>
              </a:rPr>
              <a:t>: Gibt es in Ihrem Unternehmen konkrete Pläne, Flüchtlinge einzustellen?</a:t>
            </a:r>
            <a:endParaRPr lang="de-DE"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960853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Unternehmensbefragung 2016 – II</a:t>
            </a:r>
            <a:endParaRPr lang="de-DE" dirty="0"/>
          </a:p>
        </p:txBody>
      </p:sp>
      <p:graphicFrame>
        <p:nvGraphicFramePr>
          <p:cNvPr id="6" name="Inhaltsplatzhalter 9"/>
          <p:cNvGraphicFramePr>
            <a:graphicFrameLocks/>
          </p:cNvGraphicFramePr>
          <p:nvPr>
            <p:extLst>
              <p:ext uri="{D42A27DB-BD31-4B8C-83A1-F6EECF244321}">
                <p14:modId xmlns:p14="http://schemas.microsoft.com/office/powerpoint/2010/main" val="2104481121"/>
              </p:ext>
            </p:extLst>
          </p:nvPr>
        </p:nvGraphicFramePr>
        <p:xfrm>
          <a:off x="395536" y="1268760"/>
          <a:ext cx="8496944"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4"/>
          <p:cNvSpPr txBox="1">
            <a:spLocks/>
          </p:cNvSpPr>
          <p:nvPr/>
        </p:nvSpPr>
        <p:spPr>
          <a:xfrm>
            <a:off x="323528" y="5877272"/>
            <a:ext cx="7920000" cy="49371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baseline="0">
                <a:solidFill>
                  <a:schemeClr val="bg2"/>
                </a:solidFill>
                <a:latin typeface="+mn-lt"/>
                <a:ea typeface="+mn-ea"/>
                <a:cs typeface="+mn-cs"/>
              </a:defRPr>
            </a:lvl1pPr>
            <a:lvl2pPr marL="360000" indent="-358775" algn="l" defTabSz="914400" rtl="0" eaLnBrk="1" latinLnBrk="0" hangingPunct="1">
              <a:lnSpc>
                <a:spcPct val="100000"/>
              </a:lnSpc>
              <a:spcBef>
                <a:spcPts val="800"/>
              </a:spcBef>
              <a:buClr>
                <a:schemeClr val="accent1"/>
              </a:buClr>
              <a:buFont typeface="Arial" panose="020B0604020202020204" pitchFamily="34" charset="0"/>
              <a:buChar char="►"/>
              <a:defRPr sz="1600" kern="1200">
                <a:solidFill>
                  <a:schemeClr val="bg2"/>
                </a:solidFill>
                <a:latin typeface="+mn-lt"/>
                <a:ea typeface="+mn-ea"/>
                <a:cs typeface="+mn-cs"/>
              </a:defRPr>
            </a:lvl2pPr>
            <a:lvl3pPr marL="541338" indent="-180000"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3pPr>
            <a:lvl4pPr marL="720000" indent="-180000" algn="l" defTabSz="914400" rtl="0" eaLnBrk="1" latinLnBrk="0" hangingPunct="1">
              <a:lnSpc>
                <a:spcPct val="90000"/>
              </a:lnSpc>
              <a:spcBef>
                <a:spcPts val="600"/>
              </a:spcBef>
              <a:buFont typeface="Symbol" panose="05050102010706020507" pitchFamily="18" charset="2"/>
              <a:buChar char="-"/>
              <a:defRPr sz="14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200" b="0" dirty="0" smtClean="0">
                <a:solidFill>
                  <a:schemeClr val="tx1"/>
                </a:solidFill>
                <a:latin typeface="Arial" panose="020B0604020202020204" pitchFamily="34" charset="0"/>
                <a:cs typeface="Arial" panose="020B0604020202020204" pitchFamily="34" charset="0"/>
              </a:rPr>
              <a:t>Quelle: IW-Unternehmensbefragung, 2016, Februar 2016, N = 883</a:t>
            </a:r>
            <a:endParaRPr lang="de-DE" sz="1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4992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Initiativen zur Integration von Geflüchteten</a:t>
            </a:r>
            <a:endParaRPr lang="de-DE" dirty="0"/>
          </a:p>
        </p:txBody>
      </p:sp>
      <p:sp>
        <p:nvSpPr>
          <p:cNvPr id="8" name="Inhaltsplatzhalter 7"/>
          <p:cNvSpPr>
            <a:spLocks noGrp="1"/>
          </p:cNvSpPr>
          <p:nvPr>
            <p:ph idx="1"/>
          </p:nvPr>
        </p:nvSpPr>
        <p:spPr>
          <a:xfrm>
            <a:off x="180000" y="1196752"/>
            <a:ext cx="4752040" cy="4824536"/>
          </a:xfrm>
        </p:spPr>
        <p:txBody>
          <a:bodyPr/>
          <a:lstStyle/>
          <a:p>
            <a:r>
              <a:rPr lang="de-DE" dirty="0" smtClean="0"/>
              <a:t>Eine große Anzahl bundes- </a:t>
            </a:r>
            <a:r>
              <a:rPr lang="de-DE" dirty="0"/>
              <a:t>und </a:t>
            </a:r>
            <a:r>
              <a:rPr lang="de-DE" dirty="0" smtClean="0"/>
              <a:t>landesweiter </a:t>
            </a:r>
            <a:r>
              <a:rPr lang="de-DE" dirty="0"/>
              <a:t>Initiativen </a:t>
            </a:r>
            <a:r>
              <a:rPr lang="de-DE" dirty="0" smtClean="0"/>
              <a:t>unterstützt die Integration </a:t>
            </a:r>
            <a:r>
              <a:rPr lang="de-DE" dirty="0"/>
              <a:t>von </a:t>
            </a:r>
            <a:r>
              <a:rPr lang="de-DE" dirty="0" smtClean="0"/>
              <a:t>Flüchtlingen.</a:t>
            </a:r>
          </a:p>
          <a:p>
            <a:r>
              <a:rPr lang="de-DE" dirty="0" smtClean="0"/>
              <a:t>Die Schwerpunkte sind vielfältig, sie bieten beispielsweise Sprachkurse, Praktika oder Kompetenzfest-stellungsmaßnahmen.</a:t>
            </a:r>
          </a:p>
          <a:p>
            <a:r>
              <a:rPr lang="de-DE" dirty="0" smtClean="0"/>
              <a:t>Kurze Steckbriefe bieten einen ersten Überblick, zu finden bei: www.kofa.de/fluechtlinge</a:t>
            </a:r>
          </a:p>
        </p:txBody>
      </p:sp>
      <p:graphicFrame>
        <p:nvGraphicFramePr>
          <p:cNvPr id="6" name="Diagramm 5"/>
          <p:cNvGraphicFramePr/>
          <p:nvPr>
            <p:extLst>
              <p:ext uri="{D42A27DB-BD31-4B8C-83A1-F6EECF244321}">
                <p14:modId xmlns:p14="http://schemas.microsoft.com/office/powerpoint/2010/main" val="2091105394"/>
              </p:ext>
            </p:extLst>
          </p:nvPr>
        </p:nvGraphicFramePr>
        <p:xfrm>
          <a:off x="3851920" y="141277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p:cNvSpPr txBox="1"/>
          <p:nvPr/>
        </p:nvSpPr>
        <p:spPr>
          <a:xfrm>
            <a:off x="7596336" y="2924944"/>
            <a:ext cx="1224136" cy="1015663"/>
          </a:xfrm>
          <a:prstGeom prst="rect">
            <a:avLst/>
          </a:prstGeom>
          <a:noFill/>
        </p:spPr>
        <p:txBody>
          <a:bodyPr wrap="square" rtlCol="0">
            <a:spAutoFit/>
          </a:bodyPr>
          <a:lstStyle/>
          <a:p>
            <a:pPr lvl="0" algn="ctr"/>
            <a:r>
              <a:rPr lang="de-DE" sz="1200" dirty="0" smtClean="0">
                <a:latin typeface="Arial" panose="020B0604020202020204" pitchFamily="34" charset="0"/>
                <a:cs typeface="Arial" panose="020B0604020202020204" pitchFamily="34" charset="0"/>
              </a:rPr>
              <a:t>Willkommens-</a:t>
            </a:r>
          </a:p>
          <a:p>
            <a:pPr lvl="0" algn="ctr"/>
            <a:r>
              <a:rPr lang="de-DE" sz="1200" dirty="0" smtClean="0">
                <a:latin typeface="Arial" panose="020B0604020202020204" pitchFamily="34" charset="0"/>
                <a:cs typeface="Arial" panose="020B0604020202020204" pitchFamily="34" charset="0"/>
              </a:rPr>
              <a:t>lotsen, Kümmerer,</a:t>
            </a:r>
          </a:p>
          <a:p>
            <a:pPr lvl="0" algn="ctr"/>
            <a:r>
              <a:rPr lang="de-DE" sz="1200" dirty="0" smtClean="0">
                <a:latin typeface="Arial" panose="020B0604020202020204" pitchFamily="34" charset="0"/>
                <a:cs typeface="Arial" panose="020B0604020202020204" pitchFamily="34" charset="0"/>
              </a:rPr>
              <a:t>Integrations-</a:t>
            </a:r>
          </a:p>
          <a:p>
            <a:pPr lvl="0" algn="ctr"/>
            <a:r>
              <a:rPr lang="de-DE" sz="1200" dirty="0" smtClean="0">
                <a:latin typeface="Arial" panose="020B0604020202020204" pitchFamily="34" charset="0"/>
                <a:cs typeface="Arial" panose="020B0604020202020204" pitchFamily="34" charset="0"/>
              </a:rPr>
              <a:t>lotsen</a:t>
            </a:r>
          </a:p>
        </p:txBody>
      </p:sp>
    </p:spTree>
    <p:extLst>
      <p:ext uri="{BB962C8B-B14F-4D97-AF65-F5344CB8AC3E}">
        <p14:creationId xmlns:p14="http://schemas.microsoft.com/office/powerpoint/2010/main" val="3458365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Beispiel: BA-Programm </a:t>
            </a:r>
            <a:r>
              <a:rPr lang="de-DE" dirty="0" err="1" smtClean="0"/>
              <a:t>PerjuF</a:t>
            </a:r>
            <a:endParaRPr lang="de-DE" dirty="0"/>
          </a:p>
        </p:txBody>
      </p:sp>
      <p:sp>
        <p:nvSpPr>
          <p:cNvPr id="4" name="Inhaltsplatzhalter 3"/>
          <p:cNvSpPr>
            <a:spLocks noGrp="1"/>
          </p:cNvSpPr>
          <p:nvPr>
            <p:ph idx="1"/>
          </p:nvPr>
        </p:nvSpPr>
        <p:spPr>
          <a:xfrm>
            <a:off x="180000" y="1196752"/>
            <a:ext cx="4752040" cy="4824536"/>
          </a:xfrm>
        </p:spPr>
        <p:txBody>
          <a:bodyPr/>
          <a:lstStyle/>
          <a:p>
            <a:pPr marL="0" indent="0">
              <a:spcAft>
                <a:spcPts val="300"/>
              </a:spcAft>
              <a:buNone/>
            </a:pPr>
            <a:r>
              <a:rPr lang="de-DE" b="1" dirty="0"/>
              <a:t>Perspektiven für junge </a:t>
            </a:r>
            <a:r>
              <a:rPr lang="de-DE" b="1" dirty="0" smtClean="0"/>
              <a:t>Flüchtlinge</a:t>
            </a:r>
          </a:p>
          <a:p>
            <a:pPr marL="0" indent="0">
              <a:spcAft>
                <a:spcPts val="300"/>
              </a:spcAft>
              <a:buNone/>
            </a:pPr>
            <a:endParaRPr lang="de-DE" sz="1800" b="1" dirty="0"/>
          </a:p>
          <a:p>
            <a:pPr>
              <a:spcAft>
                <a:spcPts val="300"/>
              </a:spcAft>
            </a:pPr>
            <a:r>
              <a:rPr lang="de-DE" sz="1800" dirty="0" smtClean="0"/>
              <a:t>Ziel </a:t>
            </a:r>
            <a:r>
              <a:rPr lang="de-DE" sz="1800" dirty="0"/>
              <a:t>ist es, junge </a:t>
            </a:r>
            <a:r>
              <a:rPr lang="de-DE" sz="1800" b="1" dirty="0"/>
              <a:t>Flüchtlinge unter 25 Jahren</a:t>
            </a:r>
            <a:r>
              <a:rPr lang="de-DE" sz="1800" dirty="0"/>
              <a:t> bei der Orientierung im deutschen Ausbildungs- und Beschäftigungssystem zu unterstützen.</a:t>
            </a:r>
          </a:p>
          <a:p>
            <a:pPr>
              <a:spcAft>
                <a:spcPts val="300"/>
              </a:spcAft>
            </a:pPr>
            <a:r>
              <a:rPr lang="de-DE" sz="1800" dirty="0"/>
              <a:t>Der Fokus liegt auf dem Bereich Sprache sowie auf der Erkennung der eigenen Interessen und Fähigkeiten.</a:t>
            </a:r>
          </a:p>
          <a:p>
            <a:pPr>
              <a:spcAft>
                <a:spcPts val="300"/>
              </a:spcAft>
            </a:pPr>
            <a:r>
              <a:rPr lang="de-DE" sz="1800" dirty="0" smtClean="0"/>
              <a:t>Interessierte </a:t>
            </a:r>
            <a:r>
              <a:rPr lang="de-DE" sz="1800" dirty="0"/>
              <a:t>Unternehmen können sich mit der Bundesagentur für Arbeit in Verbindung setzen, um den praktischen Teil zu begleiten</a:t>
            </a:r>
            <a:r>
              <a:rPr lang="de-DE" sz="1800" dirty="0" smtClean="0"/>
              <a:t>.</a:t>
            </a:r>
          </a:p>
          <a:p>
            <a:pPr>
              <a:spcAft>
                <a:spcPts val="300"/>
              </a:spcAft>
            </a:pPr>
            <a:r>
              <a:rPr lang="de-DE" sz="1800" dirty="0" smtClean="0"/>
              <a:t>Weitere Informationen </a:t>
            </a:r>
            <a:r>
              <a:rPr lang="de-DE" sz="1800" dirty="0"/>
              <a:t>online auf den Seiten </a:t>
            </a:r>
            <a:r>
              <a:rPr lang="de-DE" sz="1800" dirty="0" smtClean="0"/>
              <a:t>der Arbeitsagentur.</a:t>
            </a:r>
            <a:endParaRPr lang="de-DE" sz="18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268760"/>
            <a:ext cx="3442280" cy="4869160"/>
          </a:xfrm>
          <a:prstGeom prst="rect">
            <a:avLst/>
          </a:prstGeom>
        </p:spPr>
      </p:pic>
    </p:spTree>
    <p:extLst>
      <p:ext uri="{BB962C8B-B14F-4D97-AF65-F5344CB8AC3E}">
        <p14:creationId xmlns:p14="http://schemas.microsoft.com/office/powerpoint/2010/main" val="2972722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Best Practice </a:t>
            </a:r>
            <a:r>
              <a:rPr lang="de-DE" dirty="0" smtClean="0"/>
              <a:t>Plattformen I</a:t>
            </a:r>
            <a:endParaRPr lang="de-DE" dirty="0"/>
          </a:p>
        </p:txBody>
      </p:sp>
      <p:sp>
        <p:nvSpPr>
          <p:cNvPr id="4" name="Inhaltsplatzhalter 3"/>
          <p:cNvSpPr>
            <a:spLocks noGrp="1"/>
          </p:cNvSpPr>
          <p:nvPr>
            <p:ph idx="1"/>
          </p:nvPr>
        </p:nvSpPr>
        <p:spPr/>
        <p:txBody>
          <a:bodyPr/>
          <a:lstStyle/>
          <a:p>
            <a:pPr marL="0" indent="0">
              <a:buNone/>
            </a:pPr>
            <a:r>
              <a:rPr lang="de-DE" b="1" dirty="0" smtClean="0"/>
              <a:t>Kompetenzzentrum Fachkräftesicherung (KOFA)</a:t>
            </a:r>
          </a:p>
          <a:p>
            <a:r>
              <a:rPr lang="de-DE" dirty="0" smtClean="0"/>
              <a:t>Auf der </a:t>
            </a:r>
            <a:r>
              <a:rPr lang="de-DE" dirty="0" err="1" smtClean="0"/>
              <a:t>Dossierseite</a:t>
            </a:r>
            <a:r>
              <a:rPr lang="de-DE" dirty="0" smtClean="0"/>
              <a:t> des KOFA finden Sie anschauliche Beispiele zu Ausbildung, Praktika und Beschäftigung von Flüchtlingen sowie Steckbriefe zu regionalen und bundesweiten Initiativen.</a:t>
            </a:r>
          </a:p>
          <a:p>
            <a:r>
              <a:rPr lang="de-DE" dirty="0" smtClean="0">
                <a:hlinkClick r:id="rId3"/>
              </a:rPr>
              <a:t>www.kofa.de/fluechtlinge</a:t>
            </a:r>
            <a:endParaRPr lang="de-DE" dirty="0" smtClean="0"/>
          </a:p>
          <a:p>
            <a:endParaRPr lang="de-DE" b="1" dirty="0"/>
          </a:p>
          <a:p>
            <a:pPr marL="0" indent="0">
              <a:buNone/>
            </a:pPr>
            <a:r>
              <a:rPr lang="de-DE" b="1" dirty="0" smtClean="0"/>
              <a:t>Faktor A – Das Arbeitgebermagazin</a:t>
            </a:r>
          </a:p>
          <a:p>
            <a:r>
              <a:rPr lang="de-DE" dirty="0" smtClean="0"/>
              <a:t>Auf der Seite der Bundesagentur für Arbeit sind Beispiele aus der Arbeitswelt und regionale Initiativen und Projekte verlinkt.</a:t>
            </a:r>
            <a:endParaRPr lang="de-DE" dirty="0" smtClean="0">
              <a:hlinkClick r:id="rId4"/>
            </a:endParaRPr>
          </a:p>
          <a:p>
            <a:r>
              <a:rPr lang="de-DE" dirty="0" smtClean="0">
                <a:hlinkClick r:id="rId4"/>
              </a:rPr>
              <a:t>http</a:t>
            </a:r>
            <a:r>
              <a:rPr lang="de-DE" dirty="0">
                <a:hlinkClick r:id="rId4"/>
              </a:rPr>
              <a:t>://faktor-a.arbeitsagentur.de/mitarbeiter-finden/hilfe-fuer-arbeitgeber-fluechtlinge-einstellen</a:t>
            </a:r>
            <a:r>
              <a:rPr lang="de-DE" dirty="0" smtClean="0">
                <a:hlinkClick r:id="rId4"/>
              </a:rPr>
              <a:t>/</a:t>
            </a:r>
            <a:endParaRPr lang="de-DE" dirty="0" smtClean="0"/>
          </a:p>
          <a:p>
            <a:endParaRPr lang="de-DE" b="1" dirty="0" smtClean="0"/>
          </a:p>
          <a:p>
            <a:pPr marL="0" indent="0">
              <a:buNone/>
            </a:pPr>
            <a:endParaRPr lang="de-DE" dirty="0"/>
          </a:p>
        </p:txBody>
      </p:sp>
    </p:spTree>
    <p:extLst>
      <p:ext uri="{BB962C8B-B14F-4D97-AF65-F5344CB8AC3E}">
        <p14:creationId xmlns:p14="http://schemas.microsoft.com/office/powerpoint/2010/main" val="3487009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Best Practice </a:t>
            </a:r>
            <a:r>
              <a:rPr lang="de-DE" dirty="0" smtClean="0"/>
              <a:t>Plattformen II</a:t>
            </a:r>
            <a:endParaRPr lang="de-DE" dirty="0"/>
          </a:p>
        </p:txBody>
      </p:sp>
      <p:sp>
        <p:nvSpPr>
          <p:cNvPr id="4" name="Inhaltsplatzhalter 3"/>
          <p:cNvSpPr>
            <a:spLocks noGrp="1"/>
          </p:cNvSpPr>
          <p:nvPr>
            <p:ph idx="1"/>
          </p:nvPr>
        </p:nvSpPr>
        <p:spPr/>
        <p:txBody>
          <a:bodyPr/>
          <a:lstStyle/>
          <a:p>
            <a:pPr marL="0" indent="0">
              <a:buNone/>
            </a:pPr>
            <a:r>
              <a:rPr lang="de-DE" b="1" dirty="0"/>
              <a:t>Arbeitsmarktmonitor </a:t>
            </a:r>
          </a:p>
          <a:p>
            <a:r>
              <a:rPr lang="de-DE" dirty="0"/>
              <a:t>Auf der gemeinsamen Plattform von BDA, BDI und BA werden seit März 2016 auch Initiativen und Projekte zum Thema „Asyl und Integration“ gesammelt.</a:t>
            </a:r>
          </a:p>
          <a:p>
            <a:r>
              <a:rPr lang="de-DE" dirty="0"/>
              <a:t>Ziel ist, den Austausch über Initiativen und Projekte zu fördern</a:t>
            </a:r>
            <a:r>
              <a:rPr lang="de-DE" dirty="0" smtClean="0"/>
              <a:t>.</a:t>
            </a:r>
          </a:p>
          <a:p>
            <a:r>
              <a:rPr lang="de-DE" dirty="0">
                <a:hlinkClick r:id="rId3"/>
              </a:rPr>
              <a:t>https://</a:t>
            </a:r>
            <a:r>
              <a:rPr lang="de-DE" dirty="0" smtClean="0">
                <a:hlinkClick r:id="rId3"/>
              </a:rPr>
              <a:t>arbeitsmarktmonitor.arbeitsagentur.de/netzwerke_und_erfolge/map</a:t>
            </a:r>
            <a:endParaRPr lang="de-DE" dirty="0"/>
          </a:p>
          <a:p>
            <a:pPr marL="0" indent="0">
              <a:buNone/>
            </a:pPr>
            <a:endParaRPr lang="de-DE" b="1" dirty="0" smtClean="0"/>
          </a:p>
          <a:p>
            <a:pPr marL="0" indent="0">
              <a:buNone/>
            </a:pPr>
            <a:r>
              <a:rPr lang="de-DE" b="1" dirty="0" smtClean="0"/>
              <a:t>Wir zusammen</a:t>
            </a:r>
          </a:p>
          <a:p>
            <a:r>
              <a:rPr lang="de-DE" dirty="0" smtClean="0"/>
              <a:t>Die Initiative stellt Integrationsprojekte diverser Unternehmen vor.</a:t>
            </a:r>
          </a:p>
          <a:p>
            <a:r>
              <a:rPr lang="de-DE" dirty="0" smtClean="0"/>
              <a:t>Unternehmen </a:t>
            </a:r>
            <a:r>
              <a:rPr lang="de-DE" dirty="0"/>
              <a:t>sollen inspiriert werden</a:t>
            </a:r>
            <a:r>
              <a:rPr lang="de-DE" dirty="0" smtClean="0"/>
              <a:t>, ebenfalls </a:t>
            </a:r>
            <a:r>
              <a:rPr lang="de-DE" dirty="0"/>
              <a:t>Integrationsprojekte ins Leben zu rufen oder sich den Projekten anzuschließen</a:t>
            </a:r>
            <a:r>
              <a:rPr lang="de-DE" dirty="0" smtClean="0"/>
              <a:t>.</a:t>
            </a:r>
          </a:p>
          <a:p>
            <a:pPr>
              <a:buFontTx/>
              <a:buChar char="-"/>
            </a:pPr>
            <a:r>
              <a:rPr lang="de-DE" dirty="0" smtClean="0">
                <a:hlinkClick r:id="rId4"/>
              </a:rPr>
              <a:t>https</a:t>
            </a:r>
            <a:r>
              <a:rPr lang="de-DE" dirty="0">
                <a:hlinkClick r:id="rId4"/>
              </a:rPr>
              <a:t>://</a:t>
            </a:r>
            <a:r>
              <a:rPr lang="de-DE" dirty="0" smtClean="0">
                <a:hlinkClick r:id="rId4"/>
              </a:rPr>
              <a:t>www.wir-zusammen.de/home</a:t>
            </a:r>
            <a:endParaRPr lang="de-DE" dirty="0" smtClean="0"/>
          </a:p>
          <a:p>
            <a:pPr marL="0" indent="0">
              <a:buNone/>
            </a:pPr>
            <a:endParaRPr lang="de-DE" dirty="0"/>
          </a:p>
        </p:txBody>
      </p:sp>
    </p:spTree>
    <p:extLst>
      <p:ext uri="{BB962C8B-B14F-4D97-AF65-F5344CB8AC3E}">
        <p14:creationId xmlns:p14="http://schemas.microsoft.com/office/powerpoint/2010/main" val="931548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Agenda</a:t>
            </a:r>
            <a:endParaRPr lang="de-DE" b="1" dirty="0"/>
          </a:p>
        </p:txBody>
      </p:sp>
      <p:sp>
        <p:nvSpPr>
          <p:cNvPr id="3" name="Textplatzhalter 2"/>
          <p:cNvSpPr>
            <a:spLocks noGrp="1"/>
          </p:cNvSpPr>
          <p:nvPr>
            <p:ph type="body" sz="quarter" idx="12"/>
          </p:nvPr>
        </p:nvSpPr>
        <p:spPr/>
        <p:txBody>
          <a:bodyPr/>
          <a:lstStyle/>
          <a:p>
            <a:r>
              <a:rPr lang="de-DE" dirty="0" smtClean="0"/>
              <a:t>Zahlen &amp; Daten</a:t>
            </a:r>
            <a:endParaRPr lang="de-DE" dirty="0"/>
          </a:p>
        </p:txBody>
      </p:sp>
      <p:sp>
        <p:nvSpPr>
          <p:cNvPr id="4" name="Textplatzhalter 3"/>
          <p:cNvSpPr>
            <a:spLocks noGrp="1"/>
          </p:cNvSpPr>
          <p:nvPr>
            <p:ph type="body" sz="quarter" idx="13"/>
          </p:nvPr>
        </p:nvSpPr>
        <p:spPr>
          <a:solidFill>
            <a:schemeClr val="accent3"/>
          </a:solidFill>
        </p:spPr>
        <p:txBody>
          <a:bodyPr/>
          <a:lstStyle/>
          <a:p>
            <a:r>
              <a:rPr lang="de-DE" dirty="0"/>
              <a:t>Rechtliche </a:t>
            </a:r>
            <a:r>
              <a:rPr lang="de-DE" dirty="0" smtClean="0"/>
              <a:t>Grundlagen</a:t>
            </a:r>
            <a:endParaRPr lang="de-DE" dirty="0"/>
          </a:p>
        </p:txBody>
      </p:sp>
      <p:sp>
        <p:nvSpPr>
          <p:cNvPr id="5" name="Textplatzhalter 4"/>
          <p:cNvSpPr>
            <a:spLocks noGrp="1"/>
          </p:cNvSpPr>
          <p:nvPr>
            <p:ph type="body" sz="quarter" idx="14"/>
          </p:nvPr>
        </p:nvSpPr>
        <p:spPr>
          <a:solidFill>
            <a:schemeClr val="accent3"/>
          </a:solidFill>
        </p:spPr>
        <p:txBody>
          <a:bodyPr/>
          <a:lstStyle/>
          <a:p>
            <a:r>
              <a:rPr lang="de-DE" dirty="0"/>
              <a:t>Integration in Unternehmen &amp; Schulen</a:t>
            </a:r>
          </a:p>
        </p:txBody>
      </p:sp>
      <p:sp>
        <p:nvSpPr>
          <p:cNvPr id="6" name="Textplatzhalter 5"/>
          <p:cNvSpPr>
            <a:spLocks noGrp="1"/>
          </p:cNvSpPr>
          <p:nvPr>
            <p:ph type="body" sz="quarter" idx="15"/>
          </p:nvPr>
        </p:nvSpPr>
        <p:spPr>
          <a:solidFill>
            <a:schemeClr val="accent3"/>
          </a:solidFill>
        </p:spPr>
        <p:txBody>
          <a:bodyPr/>
          <a:lstStyle/>
          <a:p>
            <a:r>
              <a:rPr lang="de-DE" dirty="0"/>
              <a:t>Praxisbeispiele</a:t>
            </a:r>
          </a:p>
        </p:txBody>
      </p:sp>
    </p:spTree>
    <p:extLst>
      <p:ext uri="{BB962C8B-B14F-4D97-AF65-F5344CB8AC3E}">
        <p14:creationId xmlns:p14="http://schemas.microsoft.com/office/powerpoint/2010/main" val="985885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Agenda</a:t>
            </a:r>
            <a:endParaRPr lang="de-DE" b="1" dirty="0"/>
          </a:p>
        </p:txBody>
      </p:sp>
      <p:sp>
        <p:nvSpPr>
          <p:cNvPr id="3" name="Textplatzhalter 2"/>
          <p:cNvSpPr>
            <a:spLocks noGrp="1"/>
          </p:cNvSpPr>
          <p:nvPr>
            <p:ph type="body" sz="quarter" idx="12"/>
          </p:nvPr>
        </p:nvSpPr>
        <p:spPr>
          <a:solidFill>
            <a:schemeClr val="accent3"/>
          </a:solidFill>
        </p:spPr>
        <p:txBody>
          <a:bodyPr/>
          <a:lstStyle/>
          <a:p>
            <a:r>
              <a:rPr lang="de-DE" dirty="0" smtClean="0"/>
              <a:t>Zahlen &amp; Daten</a:t>
            </a:r>
            <a:endParaRPr lang="de-DE" dirty="0"/>
          </a:p>
        </p:txBody>
      </p:sp>
      <p:sp>
        <p:nvSpPr>
          <p:cNvPr id="4" name="Textplatzhalter 3"/>
          <p:cNvSpPr>
            <a:spLocks noGrp="1"/>
          </p:cNvSpPr>
          <p:nvPr>
            <p:ph type="body" sz="quarter" idx="13"/>
          </p:nvPr>
        </p:nvSpPr>
        <p:spPr>
          <a:solidFill>
            <a:schemeClr val="accent3"/>
          </a:solidFill>
        </p:spPr>
        <p:txBody>
          <a:bodyPr/>
          <a:lstStyle/>
          <a:p>
            <a:r>
              <a:rPr lang="de-DE" dirty="0"/>
              <a:t>Rechtliche </a:t>
            </a:r>
            <a:r>
              <a:rPr lang="de-DE" dirty="0" smtClean="0"/>
              <a:t>Grundlagen</a:t>
            </a:r>
            <a:endParaRPr lang="de-DE" dirty="0"/>
          </a:p>
        </p:txBody>
      </p:sp>
      <p:sp>
        <p:nvSpPr>
          <p:cNvPr id="5" name="Textplatzhalter 4"/>
          <p:cNvSpPr>
            <a:spLocks noGrp="1"/>
          </p:cNvSpPr>
          <p:nvPr>
            <p:ph type="body" sz="quarter" idx="14"/>
          </p:nvPr>
        </p:nvSpPr>
        <p:spPr>
          <a:solidFill>
            <a:schemeClr val="accent3"/>
          </a:solidFill>
        </p:spPr>
        <p:txBody>
          <a:bodyPr/>
          <a:lstStyle/>
          <a:p>
            <a:r>
              <a:rPr lang="de-DE" dirty="0"/>
              <a:t>Integration in Unternehmen &amp; </a:t>
            </a:r>
            <a:r>
              <a:rPr lang="de-DE" dirty="0" smtClean="0"/>
              <a:t>Schulen</a:t>
            </a:r>
            <a:endParaRPr lang="de-DE" dirty="0"/>
          </a:p>
        </p:txBody>
      </p:sp>
      <p:sp>
        <p:nvSpPr>
          <p:cNvPr id="6" name="Textplatzhalter 5"/>
          <p:cNvSpPr>
            <a:spLocks noGrp="1"/>
          </p:cNvSpPr>
          <p:nvPr>
            <p:ph type="body" sz="quarter" idx="15"/>
          </p:nvPr>
        </p:nvSpPr>
        <p:spPr/>
        <p:txBody>
          <a:bodyPr/>
          <a:lstStyle/>
          <a:p>
            <a:r>
              <a:rPr lang="de-DE" dirty="0"/>
              <a:t>Praxisbeispiele</a:t>
            </a:r>
          </a:p>
        </p:txBody>
      </p:sp>
    </p:spTree>
    <p:extLst>
      <p:ext uri="{BB962C8B-B14F-4D97-AF65-F5344CB8AC3E}">
        <p14:creationId xmlns:p14="http://schemas.microsoft.com/office/powerpoint/2010/main" val="3549181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Praktikum &amp; Sprachförderung</a:t>
            </a:r>
            <a:endParaRPr lang="de-DE" dirty="0"/>
          </a:p>
        </p:txBody>
      </p:sp>
      <p:sp>
        <p:nvSpPr>
          <p:cNvPr id="4" name="Inhaltsplatzhalter 3"/>
          <p:cNvSpPr>
            <a:spLocks noGrp="1"/>
          </p:cNvSpPr>
          <p:nvPr>
            <p:ph idx="1"/>
          </p:nvPr>
        </p:nvSpPr>
        <p:spPr>
          <a:xfrm>
            <a:off x="180000" y="1196752"/>
            <a:ext cx="5112080" cy="4824536"/>
          </a:xfrm>
        </p:spPr>
        <p:txBody>
          <a:bodyPr/>
          <a:lstStyle/>
          <a:p>
            <a:pPr marL="0" indent="0">
              <a:buNone/>
            </a:pPr>
            <a:r>
              <a:rPr lang="de-DE" b="1" dirty="0"/>
              <a:t>SCHULEWIRTSCHAFT </a:t>
            </a:r>
            <a:r>
              <a:rPr lang="de-DE" b="1" dirty="0" smtClean="0"/>
              <a:t>Neu-Ulm: </a:t>
            </a:r>
            <a:br>
              <a:rPr lang="de-DE" b="1" dirty="0" smtClean="0"/>
            </a:br>
            <a:r>
              <a:rPr lang="de-DE" b="1" dirty="0" smtClean="0"/>
              <a:t>Projekt ANSCHUB</a:t>
            </a:r>
            <a:r>
              <a:rPr lang="de-DE" dirty="0" smtClean="0"/>
              <a:t/>
            </a:r>
            <a:br>
              <a:rPr lang="de-DE" dirty="0" smtClean="0"/>
            </a:br>
            <a:endParaRPr lang="de-DE" dirty="0" smtClean="0"/>
          </a:p>
          <a:p>
            <a:r>
              <a:rPr lang="de-DE" dirty="0" smtClean="0"/>
              <a:t>Das Projekt kombiniert </a:t>
            </a:r>
            <a:r>
              <a:rPr lang="de-DE" dirty="0"/>
              <a:t>den Schulbesuch mit Betriebspraktika. </a:t>
            </a:r>
            <a:endParaRPr lang="de-DE" dirty="0" smtClean="0"/>
          </a:p>
          <a:p>
            <a:r>
              <a:rPr lang="de-DE" dirty="0" smtClean="0"/>
              <a:t>An drei Tage in der Woche lernen die Jugendlichen an der Mittelschule vor allem Deutsch und Mathematik. Zwei Tage schnuppern sie in verschiedene regionale Unternehmen.</a:t>
            </a:r>
          </a:p>
          <a:p>
            <a:r>
              <a:rPr lang="de-DE" dirty="0"/>
              <a:t>Zielgruppe sind asylsuchende Jugendliche im Alter von 16 bis 17 </a:t>
            </a:r>
            <a:r>
              <a:rPr lang="de-DE" dirty="0" smtClean="0"/>
              <a:t>Jahren.</a:t>
            </a:r>
          </a:p>
        </p:txBody>
      </p:sp>
      <p:pic>
        <p:nvPicPr>
          <p:cNvPr id="10" name="Inhaltsplatzhalt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947010"/>
            <a:ext cx="2874867" cy="1916578"/>
          </a:xfrm>
          <a:prstGeom prst="rect">
            <a:avLst/>
          </a:prstGeom>
        </p:spPr>
      </p:pic>
      <p:sp>
        <p:nvSpPr>
          <p:cNvPr id="11" name="Textfeld 10"/>
          <p:cNvSpPr txBox="1"/>
          <p:nvPr/>
        </p:nvSpPr>
        <p:spPr>
          <a:xfrm>
            <a:off x="5580112" y="5035242"/>
            <a:ext cx="2880693" cy="553998"/>
          </a:xfrm>
          <a:prstGeom prst="rect">
            <a:avLst/>
          </a:prstGeom>
          <a:noFill/>
        </p:spPr>
        <p:txBody>
          <a:bodyPr wrap="square" lIns="0" tIns="0" rIns="0" bIns="0" rtlCol="0">
            <a:spAutoFit/>
          </a:bodyPr>
          <a:lstStyle/>
          <a:p>
            <a:r>
              <a:rPr lang="de-DE" sz="1200" dirty="0">
                <a:solidFill>
                  <a:srgbClr val="646464"/>
                </a:solidFill>
                <a:latin typeface="Arial"/>
              </a:rPr>
              <a:t>Teilnehmende </a:t>
            </a:r>
            <a:r>
              <a:rPr lang="de-DE" sz="1200" dirty="0" smtClean="0">
                <a:solidFill>
                  <a:srgbClr val="646464"/>
                </a:solidFill>
                <a:latin typeface="Arial"/>
              </a:rPr>
              <a:t>Jugendliche mit Monika </a:t>
            </a:r>
            <a:r>
              <a:rPr lang="de-DE" sz="1200" dirty="0">
                <a:solidFill>
                  <a:srgbClr val="646464"/>
                </a:solidFill>
                <a:latin typeface="Arial"/>
              </a:rPr>
              <a:t>Scherzer, Rektorin der </a:t>
            </a:r>
            <a:r>
              <a:rPr lang="de-DE" sz="1200" dirty="0" smtClean="0">
                <a:solidFill>
                  <a:srgbClr val="646464"/>
                </a:solidFill>
                <a:latin typeface="Arial"/>
              </a:rPr>
              <a:t>Peter-Schollhörn-Mittelschule in Neu-Ulm</a:t>
            </a:r>
            <a:endParaRPr lang="de-DE" sz="1200" dirty="0">
              <a:solidFill>
                <a:srgbClr val="646464"/>
              </a:solidFill>
              <a:latin typeface="Arial"/>
            </a:endParaRPr>
          </a:p>
        </p:txBody>
      </p:sp>
      <p:sp>
        <p:nvSpPr>
          <p:cNvPr id="12" name="Ellipse 11"/>
          <p:cNvSpPr/>
          <p:nvPr/>
        </p:nvSpPr>
        <p:spPr>
          <a:xfrm>
            <a:off x="7308304" y="1196752"/>
            <a:ext cx="1512168" cy="1512168"/>
          </a:xfrm>
          <a:prstGeom prst="ellipse">
            <a:avLst/>
          </a:prstGeom>
          <a:solidFill>
            <a:schemeClr val="accent5">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7452195" y="1556792"/>
            <a:ext cx="1224136" cy="754053"/>
          </a:xfrm>
          <a:prstGeom prst="rect">
            <a:avLst/>
          </a:prstGeom>
          <a:noFill/>
        </p:spPr>
        <p:txBody>
          <a:bodyPr wrap="square" rtlCol="0">
            <a:spAutoFit/>
          </a:bodyPr>
          <a:lstStyle/>
          <a:p>
            <a:r>
              <a:rPr lang="de-DE" sz="1200" b="1" dirty="0" smtClean="0">
                <a:latin typeface="Arial" panose="020B0604020202020204" pitchFamily="34" charset="0"/>
                <a:cs typeface="Arial" panose="020B0604020202020204" pitchFamily="34" charset="0"/>
              </a:rPr>
              <a:t>Weitere Infos</a:t>
            </a:r>
          </a:p>
          <a:p>
            <a:endParaRPr lang="de-DE" sz="700" dirty="0" smtClean="0">
              <a:latin typeface="Arial" panose="020B0604020202020204" pitchFamily="34" charset="0"/>
              <a:cs typeface="Arial" panose="020B0604020202020204" pitchFamily="34" charset="0"/>
            </a:endParaRPr>
          </a:p>
          <a:p>
            <a:pPr algn="ctr"/>
            <a:r>
              <a:rPr lang="de-DE" sz="1200" dirty="0" smtClean="0">
                <a:latin typeface="Arial" panose="020B0604020202020204" pitchFamily="34" charset="0"/>
                <a:cs typeface="Arial" panose="020B0604020202020204" pitchFamily="34" charset="0"/>
                <a:hlinkClick r:id="rId4"/>
              </a:rPr>
              <a:t>www.landder</a:t>
            </a:r>
            <a:br>
              <a:rPr lang="de-DE" sz="1200" dirty="0" smtClean="0">
                <a:latin typeface="Arial" panose="020B0604020202020204" pitchFamily="34" charset="0"/>
                <a:cs typeface="Arial" panose="020B0604020202020204" pitchFamily="34" charset="0"/>
                <a:hlinkClick r:id="rId4"/>
              </a:rPr>
            </a:br>
            <a:r>
              <a:rPr lang="de-DE" sz="1200" dirty="0" smtClean="0">
                <a:latin typeface="Arial" panose="020B0604020202020204" pitchFamily="34" charset="0"/>
                <a:cs typeface="Arial" panose="020B0604020202020204" pitchFamily="34" charset="0"/>
                <a:hlinkClick r:id="rId4"/>
              </a:rPr>
              <a:t>potenziale.de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997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Praktikumsbörse</a:t>
            </a:r>
            <a:endParaRPr lang="de-DE" dirty="0"/>
          </a:p>
        </p:txBody>
      </p:sp>
      <p:sp>
        <p:nvSpPr>
          <p:cNvPr id="4" name="Inhaltsplatzhalter 3"/>
          <p:cNvSpPr>
            <a:spLocks noGrp="1"/>
          </p:cNvSpPr>
          <p:nvPr>
            <p:ph idx="1"/>
          </p:nvPr>
        </p:nvSpPr>
        <p:spPr>
          <a:xfrm>
            <a:off x="180000" y="2132856"/>
            <a:ext cx="3455896" cy="3744416"/>
          </a:xfrm>
        </p:spPr>
        <p:txBody>
          <a:bodyPr/>
          <a:lstStyle/>
          <a:p>
            <a:r>
              <a:rPr lang="de-DE" dirty="0" smtClean="0"/>
              <a:t>Schüler-Praktikumsbörse für </a:t>
            </a:r>
            <a:r>
              <a:rPr lang="de-DE" dirty="0"/>
              <a:t>junge Geflüchtete in </a:t>
            </a:r>
            <a:r>
              <a:rPr lang="de-DE" dirty="0" smtClean="0"/>
              <a:t>Bayern.</a:t>
            </a:r>
          </a:p>
          <a:p>
            <a:r>
              <a:rPr lang="de-DE" dirty="0" smtClean="0"/>
              <a:t>Schülerinnen und Schüler erhalten Informationen zur Berufswahl und können direkten Kontakt mit Unternehmen aufnehmen.</a:t>
            </a:r>
          </a:p>
          <a:p>
            <a:r>
              <a:rPr lang="de-DE" dirty="0" smtClean="0"/>
              <a:t>Für Jugendliche an allen allgemeinbildenden Schulen in Bayern.</a:t>
            </a:r>
          </a:p>
        </p:txBody>
      </p:sp>
      <p:pic>
        <p:nvPicPr>
          <p:cNvPr id="5" name="Grafik 4"/>
          <p:cNvPicPr>
            <a:picLocks noChangeAspect="1"/>
          </p:cNvPicPr>
          <p:nvPr/>
        </p:nvPicPr>
        <p:blipFill>
          <a:blip r:embed="rId3"/>
          <a:stretch>
            <a:fillRect/>
          </a:stretch>
        </p:blipFill>
        <p:spPr>
          <a:xfrm>
            <a:off x="3851920" y="2204864"/>
            <a:ext cx="4957059" cy="2974235"/>
          </a:xfrm>
          <a:prstGeom prst="rect">
            <a:avLst/>
          </a:prstGeom>
        </p:spPr>
      </p:pic>
      <p:sp>
        <p:nvSpPr>
          <p:cNvPr id="2" name="Textfeld 1"/>
          <p:cNvSpPr txBox="1"/>
          <p:nvPr/>
        </p:nvSpPr>
        <p:spPr>
          <a:xfrm>
            <a:off x="179387" y="1268760"/>
            <a:ext cx="8785225" cy="400110"/>
          </a:xfrm>
          <a:prstGeom prst="rect">
            <a:avLst/>
          </a:prstGeom>
          <a:noFill/>
        </p:spPr>
        <p:txBody>
          <a:bodyPr wrap="square" rtlCol="0">
            <a:spAutoFit/>
          </a:bodyPr>
          <a:lstStyle/>
          <a:p>
            <a:r>
              <a:rPr lang="de-DE" sz="2000" b="1" dirty="0">
                <a:latin typeface="Arial" panose="020B0604020202020204" pitchFamily="34" charset="0"/>
                <a:cs typeface="Arial" panose="020B0604020202020204" pitchFamily="34" charset="0"/>
              </a:rPr>
              <a:t>SCHULEWIRTSCHAFT </a:t>
            </a:r>
            <a:r>
              <a:rPr lang="de-DE" sz="2000" b="1" dirty="0" smtClean="0">
                <a:latin typeface="Arial" panose="020B0604020202020204" pitchFamily="34" charset="0"/>
                <a:cs typeface="Arial" panose="020B0604020202020204" pitchFamily="34" charset="0"/>
              </a:rPr>
              <a:t>Bayern: www.sprungbrett-intowork.de</a:t>
            </a:r>
            <a:endParaRPr lang="de-DE" sz="2000" b="1" dirty="0">
              <a:latin typeface="Arial" panose="020B0604020202020204" pitchFamily="34" charset="0"/>
              <a:cs typeface="Arial" panose="020B0604020202020204" pitchFamily="34" charset="0"/>
            </a:endParaRPr>
          </a:p>
        </p:txBody>
      </p:sp>
      <p:sp>
        <p:nvSpPr>
          <p:cNvPr id="8" name="Ellipse 7"/>
          <p:cNvSpPr/>
          <p:nvPr/>
        </p:nvSpPr>
        <p:spPr>
          <a:xfrm>
            <a:off x="7164288" y="4365104"/>
            <a:ext cx="1512168" cy="1512168"/>
          </a:xfrm>
          <a:prstGeom prst="ellipse">
            <a:avLst/>
          </a:prstGeom>
          <a:solidFill>
            <a:schemeClr val="accent5">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7308179" y="4725144"/>
            <a:ext cx="1224136" cy="754053"/>
          </a:xfrm>
          <a:prstGeom prst="rect">
            <a:avLst/>
          </a:prstGeom>
          <a:noFill/>
        </p:spPr>
        <p:txBody>
          <a:bodyPr wrap="square" rtlCol="0">
            <a:spAutoFit/>
          </a:bodyPr>
          <a:lstStyle/>
          <a:p>
            <a:r>
              <a:rPr lang="de-DE" sz="1200" b="1" dirty="0" smtClean="0">
                <a:latin typeface="Arial" panose="020B0604020202020204" pitchFamily="34" charset="0"/>
                <a:cs typeface="Arial" panose="020B0604020202020204" pitchFamily="34" charset="0"/>
              </a:rPr>
              <a:t>Weitere Infos</a:t>
            </a:r>
          </a:p>
          <a:p>
            <a:endParaRPr lang="de-DE" sz="700" dirty="0" smtClean="0">
              <a:latin typeface="Arial" panose="020B0604020202020204" pitchFamily="34" charset="0"/>
              <a:cs typeface="Arial" panose="020B0604020202020204" pitchFamily="34" charset="0"/>
            </a:endParaRPr>
          </a:p>
          <a:p>
            <a:pPr algn="ctr"/>
            <a:r>
              <a:rPr lang="de-DE" sz="1200" dirty="0" smtClean="0">
                <a:latin typeface="Arial" panose="020B0604020202020204" pitchFamily="34" charset="0"/>
                <a:cs typeface="Arial" panose="020B0604020202020204" pitchFamily="34" charset="0"/>
                <a:hlinkClick r:id="rId4"/>
              </a:rPr>
              <a:t>www.landder</a:t>
            </a:r>
            <a:br>
              <a:rPr lang="de-DE" sz="1200" dirty="0" smtClean="0">
                <a:latin typeface="Arial" panose="020B0604020202020204" pitchFamily="34" charset="0"/>
                <a:cs typeface="Arial" panose="020B0604020202020204" pitchFamily="34" charset="0"/>
                <a:hlinkClick r:id="rId4"/>
              </a:rPr>
            </a:br>
            <a:r>
              <a:rPr lang="de-DE" sz="1200" dirty="0" smtClean="0">
                <a:latin typeface="Arial" panose="020B0604020202020204" pitchFamily="34" charset="0"/>
                <a:cs typeface="Arial" panose="020B0604020202020204" pitchFamily="34" charset="0"/>
                <a:hlinkClick r:id="rId4"/>
              </a:rPr>
              <a:t>potenziale.de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44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98526" y="236424"/>
            <a:ext cx="5813634" cy="634008"/>
          </a:xfrm>
        </p:spPr>
        <p:txBody>
          <a:bodyPr/>
          <a:lstStyle/>
          <a:p>
            <a:r>
              <a:rPr lang="de-DE" dirty="0" smtClean="0"/>
              <a:t>Ausbildung zum Metallbauer</a:t>
            </a:r>
            <a:endParaRPr lang="de-DE" dirty="0"/>
          </a:p>
        </p:txBody>
      </p:sp>
      <p:sp>
        <p:nvSpPr>
          <p:cNvPr id="10" name="Ellipse 9"/>
          <p:cNvSpPr/>
          <p:nvPr/>
        </p:nvSpPr>
        <p:spPr>
          <a:xfrm>
            <a:off x="7452445" y="1196752"/>
            <a:ext cx="1512168" cy="1512168"/>
          </a:xfrm>
          <a:prstGeom prst="ellipse">
            <a:avLst/>
          </a:prstGeom>
          <a:solidFill>
            <a:srgbClr val="EEF4CE"/>
          </a:solidFill>
          <a:ln>
            <a:solidFill>
              <a:srgbClr val="BFC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7596336" y="1556792"/>
            <a:ext cx="1224136" cy="754053"/>
          </a:xfrm>
          <a:prstGeom prst="rect">
            <a:avLst/>
          </a:prstGeom>
          <a:noFill/>
        </p:spPr>
        <p:txBody>
          <a:bodyPr wrap="square" rtlCol="0">
            <a:spAutoFit/>
          </a:bodyPr>
          <a:lstStyle/>
          <a:p>
            <a:r>
              <a:rPr lang="de-DE" sz="1200" b="1" dirty="0" smtClean="0">
                <a:latin typeface="Arial" panose="020B0604020202020204" pitchFamily="34" charset="0"/>
                <a:cs typeface="Arial" panose="020B0604020202020204" pitchFamily="34" charset="0"/>
              </a:rPr>
              <a:t>Weitere Infos</a:t>
            </a:r>
          </a:p>
          <a:p>
            <a:endParaRPr lang="de-DE" sz="700" dirty="0" smtClean="0">
              <a:latin typeface="Arial" panose="020B0604020202020204" pitchFamily="34" charset="0"/>
              <a:cs typeface="Arial" panose="020B0604020202020204" pitchFamily="34" charset="0"/>
              <a:hlinkClick r:id="rId3"/>
            </a:endParaRPr>
          </a:p>
          <a:p>
            <a:pPr algn="ctr"/>
            <a:r>
              <a:rPr lang="de-DE" sz="1200" dirty="0" smtClean="0">
                <a:latin typeface="Arial" panose="020B0604020202020204" pitchFamily="34" charset="0"/>
                <a:cs typeface="Arial" panose="020B0604020202020204" pitchFamily="34" charset="0"/>
                <a:hlinkClick r:id="rId3"/>
              </a:rPr>
              <a:t>www.kofa.de/</a:t>
            </a:r>
            <a:br>
              <a:rPr lang="de-DE" sz="1200" dirty="0" smtClean="0">
                <a:latin typeface="Arial" panose="020B0604020202020204" pitchFamily="34" charset="0"/>
                <a:cs typeface="Arial" panose="020B0604020202020204" pitchFamily="34" charset="0"/>
                <a:hlinkClick r:id="rId3"/>
              </a:rPr>
            </a:br>
            <a:r>
              <a:rPr lang="de-DE" sz="1200" dirty="0" err="1" smtClean="0">
                <a:latin typeface="Arial" panose="020B0604020202020204" pitchFamily="34" charset="0"/>
                <a:cs typeface="Arial" panose="020B0604020202020204" pitchFamily="34" charset="0"/>
                <a:hlinkClick r:id="rId3"/>
              </a:rPr>
              <a:t>fluechtlinge</a:t>
            </a:r>
            <a:endParaRPr lang="de-DE" sz="1200" dirty="0">
              <a:latin typeface="Arial" panose="020B0604020202020204" pitchFamily="34" charset="0"/>
              <a:cs typeface="Arial" panose="020B0604020202020204" pitchFamily="34" charset="0"/>
            </a:endParaRPr>
          </a:p>
        </p:txBody>
      </p:sp>
      <p:pic>
        <p:nvPicPr>
          <p:cNvPr id="12" name="Grafik 11"/>
          <p:cNvPicPr>
            <a:picLocks noChangeAspect="1"/>
          </p:cNvPicPr>
          <p:nvPr/>
        </p:nvPicPr>
        <p:blipFill>
          <a:blip r:embed="rId4"/>
          <a:stretch>
            <a:fillRect/>
          </a:stretch>
        </p:blipFill>
        <p:spPr>
          <a:xfrm>
            <a:off x="827584" y="1340768"/>
            <a:ext cx="5715000" cy="2886075"/>
          </a:xfrm>
          <a:prstGeom prst="rect">
            <a:avLst/>
          </a:prstGeom>
        </p:spPr>
      </p:pic>
      <p:sp>
        <p:nvSpPr>
          <p:cNvPr id="14" name="Rechteck 13"/>
          <p:cNvSpPr/>
          <p:nvPr/>
        </p:nvSpPr>
        <p:spPr>
          <a:xfrm>
            <a:off x="683568" y="4342135"/>
            <a:ext cx="8274745" cy="1323439"/>
          </a:xfrm>
          <a:prstGeom prst="rect">
            <a:avLst/>
          </a:prstGeom>
        </p:spPr>
        <p:txBody>
          <a:bodyPr wrap="square">
            <a:spAutoFit/>
          </a:bodyPr>
          <a:lstStyle/>
          <a:p>
            <a:r>
              <a:rPr lang="de-DE" sz="1600" i="1" dirty="0" smtClean="0"/>
              <a:t>„Wir </a:t>
            </a:r>
            <a:r>
              <a:rPr lang="de-DE" sz="1600" i="1" dirty="0"/>
              <a:t>hatten schon immer eine hohe Quote an Migranten unter unseren Auszubildenden. Es ist völlig egal, wo jemand herkommt: Ich suche engagierte Leute, die etwas lernen möchten und Leistung bringen</a:t>
            </a:r>
            <a:r>
              <a:rPr lang="de-DE" sz="1600" i="1" dirty="0" smtClean="0"/>
              <a:t>.“</a:t>
            </a:r>
          </a:p>
          <a:p>
            <a:endParaRPr lang="de-DE" sz="1600" i="1" dirty="0" smtClean="0"/>
          </a:p>
          <a:p>
            <a:r>
              <a:rPr lang="de-DE" sz="1600" i="1" dirty="0" smtClean="0"/>
              <a:t>Wolfgang </a:t>
            </a:r>
            <a:r>
              <a:rPr lang="de-DE" sz="1600" i="1" dirty="0" err="1" smtClean="0"/>
              <a:t>Herges</a:t>
            </a:r>
            <a:r>
              <a:rPr lang="de-DE" sz="1600" i="1" dirty="0" smtClean="0"/>
              <a:t>, Geschäftsführer der HERGES Stahl- und </a:t>
            </a:r>
            <a:r>
              <a:rPr lang="de-DE" sz="1600" i="1" dirty="0" err="1" smtClean="0"/>
              <a:t>Blechbau</a:t>
            </a:r>
            <a:r>
              <a:rPr lang="de-DE" sz="1600" i="1" dirty="0" smtClean="0"/>
              <a:t> GmbH</a:t>
            </a:r>
          </a:p>
        </p:txBody>
      </p:sp>
    </p:spTree>
    <p:extLst>
      <p:ext uri="{BB962C8B-B14F-4D97-AF65-F5344CB8AC3E}">
        <p14:creationId xmlns:p14="http://schemas.microsoft.com/office/powerpoint/2010/main" val="4198563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98526" y="236424"/>
            <a:ext cx="5813634" cy="634008"/>
          </a:xfrm>
        </p:spPr>
        <p:txBody>
          <a:bodyPr/>
          <a:lstStyle/>
          <a:p>
            <a:r>
              <a:rPr lang="de-DE" dirty="0" smtClean="0"/>
              <a:t>Ausbildung zum Industriemechaniker</a:t>
            </a:r>
            <a:endParaRPr lang="de-DE" dirty="0"/>
          </a:p>
        </p:txBody>
      </p:sp>
      <p:pic>
        <p:nvPicPr>
          <p:cNvPr id="7" name="Grafik 6"/>
          <p:cNvPicPr>
            <a:picLocks noChangeAspect="1"/>
          </p:cNvPicPr>
          <p:nvPr/>
        </p:nvPicPr>
        <p:blipFill>
          <a:blip r:embed="rId3"/>
          <a:stretch>
            <a:fillRect/>
          </a:stretch>
        </p:blipFill>
        <p:spPr>
          <a:xfrm>
            <a:off x="411736" y="1380230"/>
            <a:ext cx="5314950" cy="1400175"/>
          </a:xfrm>
          <a:prstGeom prst="rect">
            <a:avLst/>
          </a:prstGeom>
        </p:spPr>
      </p:pic>
      <p:pic>
        <p:nvPicPr>
          <p:cNvPr id="8" name="Grafik 7"/>
          <p:cNvPicPr>
            <a:picLocks noChangeAspect="1"/>
          </p:cNvPicPr>
          <p:nvPr/>
        </p:nvPicPr>
        <p:blipFill>
          <a:blip r:embed="rId4"/>
          <a:stretch>
            <a:fillRect/>
          </a:stretch>
        </p:blipFill>
        <p:spPr>
          <a:xfrm>
            <a:off x="477837" y="3004029"/>
            <a:ext cx="3442561" cy="2647121"/>
          </a:xfrm>
          <a:prstGeom prst="rect">
            <a:avLst/>
          </a:prstGeom>
        </p:spPr>
      </p:pic>
      <p:sp>
        <p:nvSpPr>
          <p:cNvPr id="9" name="Rechteck 8"/>
          <p:cNvSpPr/>
          <p:nvPr/>
        </p:nvSpPr>
        <p:spPr>
          <a:xfrm>
            <a:off x="4499905" y="3368014"/>
            <a:ext cx="4203879" cy="1754326"/>
          </a:xfrm>
          <a:prstGeom prst="rect">
            <a:avLst/>
          </a:prstGeom>
        </p:spPr>
        <p:txBody>
          <a:bodyPr wrap="square">
            <a:spAutoFit/>
          </a:bodyPr>
          <a:lstStyle/>
          <a:p>
            <a:r>
              <a:rPr lang="de-DE" b="1" dirty="0" smtClean="0"/>
              <a:t>Geschäftsführer Rösler</a:t>
            </a:r>
            <a:r>
              <a:rPr lang="de-DE" dirty="0"/>
              <a:t>: </a:t>
            </a:r>
            <a:endParaRPr lang="de-DE" dirty="0" smtClean="0"/>
          </a:p>
          <a:p>
            <a:r>
              <a:rPr lang="de-DE" dirty="0" smtClean="0"/>
              <a:t>„Er </a:t>
            </a:r>
            <a:r>
              <a:rPr lang="de-DE" dirty="0"/>
              <a:t>wird uns voranbringen beim Thema Integration und bei dem Problem, Facharbeiterstellen zu besetzen. </a:t>
            </a:r>
            <a:r>
              <a:rPr lang="de-DE" dirty="0" smtClean="0"/>
              <a:t>Wenn </a:t>
            </a:r>
            <a:r>
              <a:rPr lang="de-DE" dirty="0"/>
              <a:t>wir keine fertigen Leute bekommen, müssen wir sie ausbilden</a:t>
            </a:r>
            <a:r>
              <a:rPr lang="de-DE" dirty="0" smtClean="0"/>
              <a:t>.“</a:t>
            </a:r>
            <a:endParaRPr lang="de-DE" dirty="0"/>
          </a:p>
        </p:txBody>
      </p:sp>
      <p:sp>
        <p:nvSpPr>
          <p:cNvPr id="10" name="Ellipse 9"/>
          <p:cNvSpPr/>
          <p:nvPr/>
        </p:nvSpPr>
        <p:spPr>
          <a:xfrm>
            <a:off x="7452445" y="1196752"/>
            <a:ext cx="1512168" cy="1512168"/>
          </a:xfrm>
          <a:prstGeom prst="ellipse">
            <a:avLst/>
          </a:prstGeom>
          <a:solidFill>
            <a:srgbClr val="EEF4CE"/>
          </a:solidFill>
          <a:ln>
            <a:solidFill>
              <a:srgbClr val="BFC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7596336" y="1556792"/>
            <a:ext cx="1224136" cy="754053"/>
          </a:xfrm>
          <a:prstGeom prst="rect">
            <a:avLst/>
          </a:prstGeom>
          <a:noFill/>
        </p:spPr>
        <p:txBody>
          <a:bodyPr wrap="square" rtlCol="0">
            <a:spAutoFit/>
          </a:bodyPr>
          <a:lstStyle/>
          <a:p>
            <a:r>
              <a:rPr lang="de-DE" sz="1200" b="1" dirty="0" smtClean="0">
                <a:latin typeface="Arial" panose="020B0604020202020204" pitchFamily="34" charset="0"/>
                <a:cs typeface="Arial" panose="020B0604020202020204" pitchFamily="34" charset="0"/>
              </a:rPr>
              <a:t>Weitere Infos</a:t>
            </a:r>
          </a:p>
          <a:p>
            <a:endParaRPr lang="de-DE" sz="700" dirty="0" smtClean="0">
              <a:latin typeface="Arial" panose="020B0604020202020204" pitchFamily="34" charset="0"/>
              <a:cs typeface="Arial" panose="020B0604020202020204" pitchFamily="34" charset="0"/>
              <a:hlinkClick r:id="rId5"/>
            </a:endParaRPr>
          </a:p>
          <a:p>
            <a:pPr algn="ctr"/>
            <a:r>
              <a:rPr lang="de-DE" sz="1200" dirty="0" smtClean="0">
                <a:latin typeface="Arial" panose="020B0604020202020204" pitchFamily="34" charset="0"/>
                <a:cs typeface="Arial" panose="020B0604020202020204" pitchFamily="34" charset="0"/>
                <a:hlinkClick r:id="rId5"/>
              </a:rPr>
              <a:t>www.kofa.de/</a:t>
            </a:r>
            <a:br>
              <a:rPr lang="de-DE" sz="1200" dirty="0" smtClean="0">
                <a:latin typeface="Arial" panose="020B0604020202020204" pitchFamily="34" charset="0"/>
                <a:cs typeface="Arial" panose="020B0604020202020204" pitchFamily="34" charset="0"/>
                <a:hlinkClick r:id="rId5"/>
              </a:rPr>
            </a:br>
            <a:r>
              <a:rPr lang="de-DE" sz="1200" dirty="0" err="1" smtClean="0">
                <a:latin typeface="Arial" panose="020B0604020202020204" pitchFamily="34" charset="0"/>
                <a:cs typeface="Arial" panose="020B0604020202020204" pitchFamily="34" charset="0"/>
                <a:hlinkClick r:id="rId5"/>
              </a:rPr>
              <a:t>fluechtlinge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24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98526" y="236424"/>
            <a:ext cx="5813634" cy="634008"/>
          </a:xfrm>
        </p:spPr>
        <p:txBody>
          <a:bodyPr/>
          <a:lstStyle/>
          <a:p>
            <a:r>
              <a:rPr lang="de-DE" dirty="0" smtClean="0"/>
              <a:t>Praktika</a:t>
            </a:r>
            <a:endParaRPr lang="de-DE" dirty="0"/>
          </a:p>
        </p:txBody>
      </p:sp>
      <p:sp>
        <p:nvSpPr>
          <p:cNvPr id="10" name="Ellipse 9"/>
          <p:cNvSpPr/>
          <p:nvPr/>
        </p:nvSpPr>
        <p:spPr>
          <a:xfrm>
            <a:off x="7452445" y="1196752"/>
            <a:ext cx="1512168" cy="1512168"/>
          </a:xfrm>
          <a:prstGeom prst="ellipse">
            <a:avLst/>
          </a:prstGeom>
          <a:solidFill>
            <a:srgbClr val="EEF4CE"/>
          </a:solidFill>
          <a:ln>
            <a:solidFill>
              <a:srgbClr val="BFC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7596336" y="1556792"/>
            <a:ext cx="1224136" cy="754053"/>
          </a:xfrm>
          <a:prstGeom prst="rect">
            <a:avLst/>
          </a:prstGeom>
          <a:noFill/>
        </p:spPr>
        <p:txBody>
          <a:bodyPr wrap="square" rtlCol="0">
            <a:spAutoFit/>
          </a:bodyPr>
          <a:lstStyle/>
          <a:p>
            <a:r>
              <a:rPr lang="de-DE" sz="1200" b="1" dirty="0" smtClean="0">
                <a:latin typeface="Arial" panose="020B0604020202020204" pitchFamily="34" charset="0"/>
                <a:cs typeface="Arial" panose="020B0604020202020204" pitchFamily="34" charset="0"/>
              </a:rPr>
              <a:t>Weitere Infos</a:t>
            </a:r>
          </a:p>
          <a:p>
            <a:endParaRPr lang="de-DE" sz="700" dirty="0" smtClean="0">
              <a:latin typeface="Arial" panose="020B0604020202020204" pitchFamily="34" charset="0"/>
              <a:cs typeface="Arial" panose="020B0604020202020204" pitchFamily="34" charset="0"/>
              <a:hlinkClick r:id="rId3"/>
            </a:endParaRPr>
          </a:p>
          <a:p>
            <a:pPr algn="ctr"/>
            <a:r>
              <a:rPr lang="de-DE" sz="1200" dirty="0" smtClean="0">
                <a:latin typeface="Arial" panose="020B0604020202020204" pitchFamily="34" charset="0"/>
                <a:cs typeface="Arial" panose="020B0604020202020204" pitchFamily="34" charset="0"/>
                <a:hlinkClick r:id="rId3"/>
              </a:rPr>
              <a:t>www.kofa.de/</a:t>
            </a:r>
            <a:br>
              <a:rPr lang="de-DE" sz="1200" dirty="0" smtClean="0">
                <a:latin typeface="Arial" panose="020B0604020202020204" pitchFamily="34" charset="0"/>
                <a:cs typeface="Arial" panose="020B0604020202020204" pitchFamily="34" charset="0"/>
                <a:hlinkClick r:id="rId3"/>
              </a:rPr>
            </a:br>
            <a:r>
              <a:rPr lang="de-DE" sz="1200" dirty="0" err="1" smtClean="0">
                <a:latin typeface="Arial" panose="020B0604020202020204" pitchFamily="34" charset="0"/>
                <a:cs typeface="Arial" panose="020B0604020202020204" pitchFamily="34" charset="0"/>
                <a:hlinkClick r:id="rId3"/>
              </a:rPr>
              <a:t>fluechtlinge</a:t>
            </a:r>
            <a:endParaRPr lang="de-DE" sz="1200"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4"/>
          <a:stretch>
            <a:fillRect/>
          </a:stretch>
        </p:blipFill>
        <p:spPr>
          <a:xfrm>
            <a:off x="827584" y="1340768"/>
            <a:ext cx="6232533" cy="3338488"/>
          </a:xfrm>
          <a:prstGeom prst="rect">
            <a:avLst/>
          </a:prstGeom>
        </p:spPr>
      </p:pic>
      <p:sp>
        <p:nvSpPr>
          <p:cNvPr id="4" name="Rechteck 3"/>
          <p:cNvSpPr/>
          <p:nvPr/>
        </p:nvSpPr>
        <p:spPr>
          <a:xfrm>
            <a:off x="821094" y="4722508"/>
            <a:ext cx="7999378" cy="1323439"/>
          </a:xfrm>
          <a:prstGeom prst="rect">
            <a:avLst/>
          </a:prstGeom>
        </p:spPr>
        <p:txBody>
          <a:bodyPr wrap="square">
            <a:spAutoFit/>
          </a:bodyPr>
          <a:lstStyle/>
          <a:p>
            <a:r>
              <a:rPr lang="de-DE" sz="1600" i="1" dirty="0"/>
              <a:t>„Alle 14 Flüchtlinge haben die Prüfung zum Schweißer abgelegt. Die Männer waren zuvorkommend und hochmotiviert. Und nebenbei haben wir neue Mitarbeiter gewonnen</a:t>
            </a:r>
            <a:r>
              <a:rPr lang="de-DE" sz="1600" i="1" dirty="0" smtClean="0"/>
              <a:t>.“</a:t>
            </a:r>
          </a:p>
          <a:p>
            <a:endParaRPr lang="de-DE" sz="1600" i="1" dirty="0" smtClean="0"/>
          </a:p>
          <a:p>
            <a:r>
              <a:rPr lang="de-DE" sz="1600" i="1" dirty="0" smtClean="0"/>
              <a:t>Gerold </a:t>
            </a:r>
            <a:r>
              <a:rPr lang="de-DE" sz="1600" i="1" dirty="0" err="1" smtClean="0"/>
              <a:t>Brunken</a:t>
            </a:r>
            <a:r>
              <a:rPr lang="de-DE" sz="1600" i="1" dirty="0" smtClean="0"/>
              <a:t>, Personalchef bei Reuther STC </a:t>
            </a:r>
            <a:endParaRPr lang="de-DE" sz="1600" i="1" dirty="0"/>
          </a:p>
        </p:txBody>
      </p:sp>
    </p:spTree>
    <p:extLst>
      <p:ext uri="{BB962C8B-B14F-4D97-AF65-F5344CB8AC3E}">
        <p14:creationId xmlns:p14="http://schemas.microsoft.com/office/powerpoint/2010/main" val="136528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2665301" y="2334088"/>
            <a:ext cx="5591175" cy="2238375"/>
          </a:xfrm>
          <a:prstGeom prst="rect">
            <a:avLst/>
          </a:prstGeom>
        </p:spPr>
      </p:pic>
      <p:sp>
        <p:nvSpPr>
          <p:cNvPr id="3" name="Titel 2"/>
          <p:cNvSpPr>
            <a:spLocks noGrp="1"/>
          </p:cNvSpPr>
          <p:nvPr>
            <p:ph type="title"/>
          </p:nvPr>
        </p:nvSpPr>
        <p:spPr>
          <a:xfrm>
            <a:off x="198526" y="236424"/>
            <a:ext cx="5813634" cy="634008"/>
          </a:xfrm>
        </p:spPr>
        <p:txBody>
          <a:bodyPr/>
          <a:lstStyle/>
          <a:p>
            <a:r>
              <a:rPr lang="de-DE" dirty="0" smtClean="0"/>
              <a:t>Einstiegsqualifizierung</a:t>
            </a:r>
            <a:endParaRPr lang="de-DE" dirty="0"/>
          </a:p>
        </p:txBody>
      </p:sp>
      <p:sp>
        <p:nvSpPr>
          <p:cNvPr id="10" name="Ellipse 9"/>
          <p:cNvSpPr/>
          <p:nvPr/>
        </p:nvSpPr>
        <p:spPr>
          <a:xfrm>
            <a:off x="7452445" y="1196752"/>
            <a:ext cx="1512168" cy="1512168"/>
          </a:xfrm>
          <a:prstGeom prst="ellipse">
            <a:avLst/>
          </a:prstGeom>
          <a:solidFill>
            <a:srgbClr val="EEF4CE"/>
          </a:solidFill>
          <a:ln>
            <a:solidFill>
              <a:srgbClr val="BFC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7596336" y="1556792"/>
            <a:ext cx="1224136" cy="754053"/>
          </a:xfrm>
          <a:prstGeom prst="rect">
            <a:avLst/>
          </a:prstGeom>
          <a:noFill/>
        </p:spPr>
        <p:txBody>
          <a:bodyPr wrap="square" rtlCol="0">
            <a:spAutoFit/>
          </a:bodyPr>
          <a:lstStyle/>
          <a:p>
            <a:r>
              <a:rPr lang="de-DE" sz="1200" b="1" dirty="0" smtClean="0">
                <a:latin typeface="Arial" panose="020B0604020202020204" pitchFamily="34" charset="0"/>
                <a:cs typeface="Arial" panose="020B0604020202020204" pitchFamily="34" charset="0"/>
              </a:rPr>
              <a:t>Weitere Infos</a:t>
            </a:r>
          </a:p>
          <a:p>
            <a:endParaRPr lang="de-DE" sz="700" dirty="0" smtClean="0">
              <a:latin typeface="Arial" panose="020B0604020202020204" pitchFamily="34" charset="0"/>
              <a:cs typeface="Arial" panose="020B0604020202020204" pitchFamily="34" charset="0"/>
              <a:hlinkClick r:id="rId4"/>
            </a:endParaRPr>
          </a:p>
          <a:p>
            <a:pPr algn="ctr"/>
            <a:r>
              <a:rPr lang="de-DE" sz="1200" dirty="0" smtClean="0">
                <a:latin typeface="Arial" panose="020B0604020202020204" pitchFamily="34" charset="0"/>
                <a:cs typeface="Arial" panose="020B0604020202020204" pitchFamily="34" charset="0"/>
                <a:hlinkClick r:id="rId4"/>
              </a:rPr>
              <a:t>www.kofa.de/</a:t>
            </a:r>
            <a:br>
              <a:rPr lang="de-DE" sz="1200" dirty="0" smtClean="0">
                <a:latin typeface="Arial" panose="020B0604020202020204" pitchFamily="34" charset="0"/>
                <a:cs typeface="Arial" panose="020B0604020202020204" pitchFamily="34" charset="0"/>
                <a:hlinkClick r:id="rId4"/>
              </a:rPr>
            </a:br>
            <a:r>
              <a:rPr lang="de-DE" sz="1200" dirty="0" err="1" smtClean="0">
                <a:latin typeface="Arial" panose="020B0604020202020204" pitchFamily="34" charset="0"/>
                <a:cs typeface="Arial" panose="020B0604020202020204" pitchFamily="34" charset="0"/>
                <a:hlinkClick r:id="rId4"/>
              </a:rPr>
              <a:t>fluechtlinge</a:t>
            </a:r>
            <a:endParaRPr lang="de-DE" sz="1200"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5"/>
          <a:stretch>
            <a:fillRect/>
          </a:stretch>
        </p:blipFill>
        <p:spPr>
          <a:xfrm>
            <a:off x="773410" y="1128534"/>
            <a:ext cx="5238750" cy="1123950"/>
          </a:xfrm>
          <a:prstGeom prst="rect">
            <a:avLst/>
          </a:prstGeom>
        </p:spPr>
      </p:pic>
      <p:grpSp>
        <p:nvGrpSpPr>
          <p:cNvPr id="9" name="Gruppieren 8"/>
          <p:cNvGrpSpPr/>
          <p:nvPr/>
        </p:nvGrpSpPr>
        <p:grpSpPr>
          <a:xfrm>
            <a:off x="1180893" y="4654067"/>
            <a:ext cx="3202647" cy="1375563"/>
            <a:chOff x="1180893" y="4654067"/>
            <a:chExt cx="3202647" cy="1375563"/>
          </a:xfrm>
        </p:grpSpPr>
        <p:pic>
          <p:nvPicPr>
            <p:cNvPr id="7" name="Grafik 6"/>
            <p:cNvPicPr>
              <a:picLocks noChangeAspect="1"/>
            </p:cNvPicPr>
            <p:nvPr/>
          </p:nvPicPr>
          <p:blipFill>
            <a:blip r:embed="rId6"/>
            <a:stretch>
              <a:fillRect/>
            </a:stretch>
          </p:blipFill>
          <p:spPr>
            <a:xfrm>
              <a:off x="1180893" y="4654067"/>
              <a:ext cx="3202647" cy="1375563"/>
            </a:xfrm>
            <a:prstGeom prst="rect">
              <a:avLst/>
            </a:prstGeom>
          </p:spPr>
        </p:pic>
        <p:sp>
          <p:nvSpPr>
            <p:cNvPr id="8" name="Rechteck 7"/>
            <p:cNvSpPr/>
            <p:nvPr/>
          </p:nvSpPr>
          <p:spPr>
            <a:xfrm>
              <a:off x="2267744" y="5805264"/>
              <a:ext cx="1872208" cy="22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073951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Patenprogramm</a:t>
            </a:r>
            <a:endParaRPr lang="de-DE" dirty="0"/>
          </a:p>
        </p:txBody>
      </p:sp>
      <p:sp>
        <p:nvSpPr>
          <p:cNvPr id="4" name="Inhaltsplatzhalter 3"/>
          <p:cNvSpPr>
            <a:spLocks noGrp="1"/>
          </p:cNvSpPr>
          <p:nvPr>
            <p:ph idx="1"/>
          </p:nvPr>
        </p:nvSpPr>
        <p:spPr>
          <a:xfrm>
            <a:off x="179999" y="1196752"/>
            <a:ext cx="8784613" cy="4824536"/>
          </a:xfrm>
        </p:spPr>
        <p:txBody>
          <a:bodyPr/>
          <a:lstStyle/>
          <a:p>
            <a:pPr marL="0" indent="0">
              <a:buNone/>
            </a:pPr>
            <a:r>
              <a:rPr lang="de-DE" b="1" dirty="0"/>
              <a:t>SCHULEWIRTSCHAFT </a:t>
            </a:r>
            <a:r>
              <a:rPr lang="de-DE" b="1" dirty="0" smtClean="0"/>
              <a:t>Neustadt: Paten </a:t>
            </a:r>
            <a:r>
              <a:rPr lang="de-DE" b="1" dirty="0"/>
              <a:t>pro </a:t>
            </a:r>
            <a:r>
              <a:rPr lang="de-DE" b="1" dirty="0" smtClean="0"/>
              <a:t>Ausbildung</a:t>
            </a:r>
            <a:br>
              <a:rPr lang="de-DE" b="1" dirty="0" smtClean="0"/>
            </a:br>
            <a:endParaRPr lang="de-DE" b="1" dirty="0" smtClean="0"/>
          </a:p>
          <a:p>
            <a:r>
              <a:rPr lang="de-DE" dirty="0" smtClean="0"/>
              <a:t>Der </a:t>
            </a:r>
            <a:r>
              <a:rPr lang="de-DE" dirty="0"/>
              <a:t>Arbeitskreis vermittelt Paten, die die Jugendlichen </a:t>
            </a:r>
            <a:br>
              <a:rPr lang="de-DE" dirty="0"/>
            </a:br>
            <a:r>
              <a:rPr lang="de-DE" dirty="0" smtClean="0"/>
              <a:t>ehrenamtlich </a:t>
            </a:r>
            <a:r>
              <a:rPr lang="de-DE" dirty="0"/>
              <a:t>und individuell unterstützen. </a:t>
            </a:r>
            <a:r>
              <a:rPr lang="de-DE" dirty="0" smtClean="0"/>
              <a:t>Ziel ist, dass </a:t>
            </a:r>
            <a:br>
              <a:rPr lang="de-DE" dirty="0" smtClean="0"/>
            </a:br>
            <a:r>
              <a:rPr lang="de-DE" dirty="0" smtClean="0"/>
              <a:t>Schülerinnen </a:t>
            </a:r>
            <a:r>
              <a:rPr lang="de-DE" dirty="0"/>
              <a:t>und Schülern soll der Übergang von der Schule </a:t>
            </a:r>
            <a:r>
              <a:rPr lang="de-DE" dirty="0" smtClean="0"/>
              <a:t/>
            </a:r>
            <a:br>
              <a:rPr lang="de-DE" dirty="0" smtClean="0"/>
            </a:br>
            <a:r>
              <a:rPr lang="de-DE" dirty="0" smtClean="0"/>
              <a:t>in </a:t>
            </a:r>
            <a:r>
              <a:rPr lang="de-DE" dirty="0"/>
              <a:t>den Beruf besser </a:t>
            </a:r>
            <a:r>
              <a:rPr lang="de-DE" dirty="0" smtClean="0"/>
              <a:t>gelingt.</a:t>
            </a:r>
            <a:endParaRPr lang="de-DE" dirty="0"/>
          </a:p>
          <a:p>
            <a:r>
              <a:rPr lang="de-DE" dirty="0" smtClean="0"/>
              <a:t>Die Paten </a:t>
            </a:r>
            <a:r>
              <a:rPr lang="de-DE" dirty="0"/>
              <a:t>bieten Hilfestellung bei der Suche nach </a:t>
            </a:r>
            <a:r>
              <a:rPr lang="de-DE" dirty="0" smtClean="0"/>
              <a:t>Ausbildungs-möglichkeiten</a:t>
            </a:r>
            <a:r>
              <a:rPr lang="de-DE" dirty="0"/>
              <a:t>, der Kontaktaufnahme mit Ausbildungsbetrieben und der Bewerbung. Die Förderung von Selbstvertrauen und Durchhaltevermögen der Jugendlichen steht im Fokus ihrer Zusammenarbeit. </a:t>
            </a:r>
            <a:endParaRPr lang="de-DE" dirty="0" smtClean="0"/>
          </a:p>
          <a:p>
            <a:r>
              <a:rPr lang="de-DE" dirty="0" smtClean="0"/>
              <a:t>In </a:t>
            </a:r>
            <a:r>
              <a:rPr lang="de-DE" dirty="0"/>
              <a:t>der </a:t>
            </a:r>
            <a:r>
              <a:rPr lang="de-DE" dirty="0" smtClean="0"/>
              <a:t>Regel nehmen Jugendliche teil, </a:t>
            </a:r>
            <a:r>
              <a:rPr lang="de-DE" dirty="0"/>
              <a:t>die eine Mittel- oder Förderschule besuchen </a:t>
            </a:r>
            <a:r>
              <a:rPr lang="de-DE" dirty="0" smtClean="0"/>
              <a:t>bzw. die leistungs- </a:t>
            </a:r>
            <a:r>
              <a:rPr lang="de-DE" dirty="0"/>
              <a:t>oder motivationsbedingt Schwierigkeiten haben, einen geeigneten Ausbildungsplatz zu </a:t>
            </a:r>
            <a:r>
              <a:rPr lang="de-DE" dirty="0" smtClean="0"/>
              <a:t>finden. In </a:t>
            </a:r>
            <a:r>
              <a:rPr lang="de-DE" dirty="0"/>
              <a:t>diesem </a:t>
            </a:r>
            <a:r>
              <a:rPr lang="de-DE" dirty="0" smtClean="0"/>
              <a:t>Jahr sind auch </a:t>
            </a:r>
            <a:r>
              <a:rPr lang="de-DE" dirty="0"/>
              <a:t>zwei schulpflichtige Flüchtlinge </a:t>
            </a:r>
            <a:r>
              <a:rPr lang="de-DE" dirty="0" smtClean="0"/>
              <a:t>dabei.</a:t>
            </a:r>
            <a:endParaRPr lang="de-DE" dirty="0"/>
          </a:p>
          <a:p>
            <a:endParaRPr lang="de-DE" dirty="0"/>
          </a:p>
        </p:txBody>
      </p:sp>
      <p:sp>
        <p:nvSpPr>
          <p:cNvPr id="5" name="Ellipse 4"/>
          <p:cNvSpPr/>
          <p:nvPr/>
        </p:nvSpPr>
        <p:spPr>
          <a:xfrm>
            <a:off x="7380312" y="1196752"/>
            <a:ext cx="1512168" cy="1512168"/>
          </a:xfrm>
          <a:prstGeom prst="ellips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7596336" y="1556792"/>
            <a:ext cx="1224136" cy="754053"/>
          </a:xfrm>
          <a:prstGeom prst="rect">
            <a:avLst/>
          </a:prstGeom>
          <a:noFill/>
        </p:spPr>
        <p:txBody>
          <a:bodyPr wrap="square" rtlCol="0">
            <a:spAutoFit/>
          </a:bodyPr>
          <a:lstStyle/>
          <a:p>
            <a:r>
              <a:rPr lang="de-DE" sz="1200" b="1" dirty="0" smtClean="0">
                <a:latin typeface="Arial" panose="020B0604020202020204" pitchFamily="34" charset="0"/>
                <a:cs typeface="Arial" panose="020B0604020202020204" pitchFamily="34" charset="0"/>
              </a:rPr>
              <a:t>Weitere Infos</a:t>
            </a:r>
          </a:p>
          <a:p>
            <a:endParaRPr lang="de-DE" sz="700" dirty="0" smtClean="0">
              <a:latin typeface="Arial" panose="020B0604020202020204" pitchFamily="34" charset="0"/>
              <a:cs typeface="Arial" panose="020B0604020202020204" pitchFamily="34" charset="0"/>
            </a:endParaRPr>
          </a:p>
          <a:p>
            <a:pPr algn="ctr"/>
            <a:r>
              <a:rPr lang="de-DE" sz="1200" dirty="0" smtClean="0">
                <a:latin typeface="Arial" panose="020B0604020202020204" pitchFamily="34" charset="0"/>
                <a:cs typeface="Arial" panose="020B0604020202020204" pitchFamily="34" charset="0"/>
                <a:hlinkClick r:id="rId3"/>
              </a:rPr>
              <a:t>www.landder</a:t>
            </a:r>
            <a:br>
              <a:rPr lang="de-DE" sz="1200" dirty="0" smtClean="0">
                <a:latin typeface="Arial" panose="020B0604020202020204" pitchFamily="34" charset="0"/>
                <a:cs typeface="Arial" panose="020B0604020202020204" pitchFamily="34" charset="0"/>
                <a:hlinkClick r:id="rId3"/>
              </a:rPr>
            </a:br>
            <a:r>
              <a:rPr lang="de-DE" sz="1200" dirty="0" smtClean="0">
                <a:latin typeface="Arial" panose="020B0604020202020204" pitchFamily="34" charset="0"/>
                <a:cs typeface="Arial" panose="020B0604020202020204" pitchFamily="34" charset="0"/>
                <a:hlinkClick r:id="rId3"/>
              </a:rPr>
              <a:t>potenziale.de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378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Anknüpfungsmöglichkeiten </a:t>
            </a:r>
            <a:endParaRPr lang="de-DE" dirty="0"/>
          </a:p>
        </p:txBody>
      </p:sp>
      <p:sp>
        <p:nvSpPr>
          <p:cNvPr id="4" name="Inhaltsplatzhalter 3"/>
          <p:cNvSpPr>
            <a:spLocks noGrp="1"/>
          </p:cNvSpPr>
          <p:nvPr>
            <p:ph idx="1"/>
          </p:nvPr>
        </p:nvSpPr>
        <p:spPr>
          <a:xfrm>
            <a:off x="323528" y="1196752"/>
            <a:ext cx="4392000" cy="4824536"/>
          </a:xfrm>
        </p:spPr>
        <p:txBody>
          <a:bodyPr/>
          <a:lstStyle/>
          <a:p>
            <a:pPr marL="0" indent="0">
              <a:buNone/>
            </a:pPr>
            <a:r>
              <a:rPr lang="de-DE" dirty="0" smtClean="0"/>
              <a:t>Diverse Institutionen </a:t>
            </a:r>
            <a:r>
              <a:rPr lang="de-DE" dirty="0"/>
              <a:t>und </a:t>
            </a:r>
            <a:r>
              <a:rPr lang="de-DE" dirty="0" smtClean="0"/>
              <a:t>Initiativen vor Ort können für </a:t>
            </a:r>
            <a:r>
              <a:rPr lang="de-DE" dirty="0"/>
              <a:t>eine Zusammenarbeit </a:t>
            </a:r>
            <a:r>
              <a:rPr lang="de-DE" dirty="0" smtClean="0"/>
              <a:t>mit dem </a:t>
            </a:r>
            <a:r>
              <a:rPr lang="de-DE" dirty="0"/>
              <a:t>A</a:t>
            </a:r>
            <a:r>
              <a:rPr lang="de-DE" dirty="0" smtClean="0"/>
              <a:t>rbeitskreis </a:t>
            </a:r>
            <a:r>
              <a:rPr lang="de-DE" dirty="0"/>
              <a:t>angesprochen </a:t>
            </a:r>
            <a:r>
              <a:rPr lang="de-DE" dirty="0" smtClean="0"/>
              <a:t/>
            </a:r>
            <a:br>
              <a:rPr lang="de-DE" dirty="0" smtClean="0"/>
            </a:br>
            <a:r>
              <a:rPr lang="de-DE" dirty="0" smtClean="0"/>
              <a:t>bzw. zum Austausch eingeladen werden.</a:t>
            </a:r>
          </a:p>
        </p:txBody>
      </p:sp>
      <p:graphicFrame>
        <p:nvGraphicFramePr>
          <p:cNvPr id="5" name="Diagramm 4"/>
          <p:cNvGraphicFramePr/>
          <p:nvPr>
            <p:extLst>
              <p:ext uri="{D42A27DB-BD31-4B8C-83A1-F6EECF244321}">
                <p14:modId xmlns:p14="http://schemas.microsoft.com/office/powerpoint/2010/main" val="1656534431"/>
              </p:ext>
            </p:extLst>
          </p:nvPr>
        </p:nvGraphicFramePr>
        <p:xfrm>
          <a:off x="3707904" y="1124744"/>
          <a:ext cx="619268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4932040" y="1628800"/>
            <a:ext cx="1800200" cy="800219"/>
          </a:xfrm>
          <a:prstGeom prst="rect">
            <a:avLst/>
          </a:prstGeom>
          <a:noFill/>
        </p:spPr>
        <p:txBody>
          <a:bodyPr wrap="square" rtlCol="0">
            <a:spAutoFit/>
          </a:bodyPr>
          <a:lstStyle/>
          <a:p>
            <a:pPr lvl="0"/>
            <a:endParaRPr lang="de-DE" dirty="0"/>
          </a:p>
          <a:p>
            <a:pPr lvl="0"/>
            <a:r>
              <a:rPr lang="de-DE" sz="1400" dirty="0" smtClean="0">
                <a:latin typeface="Arial" panose="020B0604020202020204" pitchFamily="34" charset="0"/>
                <a:cs typeface="Arial" panose="020B0604020202020204" pitchFamily="34" charset="0"/>
              </a:rPr>
              <a:t>Willkommens-</a:t>
            </a:r>
          </a:p>
          <a:p>
            <a:pPr lvl="0"/>
            <a:r>
              <a:rPr lang="de-DE" sz="1400" dirty="0" smtClean="0">
                <a:latin typeface="Arial" panose="020B0604020202020204" pitchFamily="34" charset="0"/>
                <a:cs typeface="Arial" panose="020B0604020202020204" pitchFamily="34" charset="0"/>
              </a:rPr>
              <a:t>lotsen</a:t>
            </a:r>
            <a:endParaRPr lang="de-DE" sz="1400" dirty="0"/>
          </a:p>
        </p:txBody>
      </p:sp>
      <p:sp>
        <p:nvSpPr>
          <p:cNvPr id="7" name="Textfeld 6"/>
          <p:cNvSpPr txBox="1"/>
          <p:nvPr/>
        </p:nvSpPr>
        <p:spPr>
          <a:xfrm>
            <a:off x="6588224" y="1628800"/>
            <a:ext cx="1368152" cy="1169551"/>
          </a:xfrm>
          <a:prstGeom prst="rect">
            <a:avLst/>
          </a:prstGeom>
          <a:noFill/>
        </p:spPr>
        <p:txBody>
          <a:bodyPr wrap="square" rtlCol="0">
            <a:spAutoFit/>
          </a:bodyPr>
          <a:lstStyle/>
          <a:p>
            <a:pPr lvl="0"/>
            <a:r>
              <a:rPr lang="de-DE" sz="1400" dirty="0">
                <a:latin typeface="Arial" panose="020B0604020202020204" pitchFamily="34" charset="0"/>
                <a:cs typeface="Arial" panose="020B0604020202020204" pitchFamily="34" charset="0"/>
              </a:rPr>
              <a:t>Unternehmen, </a:t>
            </a:r>
            <a:endParaRPr lang="de-DE" sz="1400" dirty="0" smtClean="0">
              <a:latin typeface="Arial" panose="020B0604020202020204" pitchFamily="34" charset="0"/>
              <a:cs typeface="Arial" panose="020B0604020202020204" pitchFamily="34" charset="0"/>
            </a:endParaRPr>
          </a:p>
          <a:p>
            <a:pPr lvl="0"/>
            <a:r>
              <a:rPr lang="de-DE" sz="1400" dirty="0" smtClean="0">
                <a:latin typeface="Arial" panose="020B0604020202020204" pitchFamily="34" charset="0"/>
                <a:cs typeface="Arial" panose="020B0604020202020204" pitchFamily="34" charset="0"/>
              </a:rPr>
              <a:t>die </a:t>
            </a:r>
            <a:r>
              <a:rPr lang="de-DE" sz="1400" dirty="0">
                <a:latin typeface="Arial" panose="020B0604020202020204" pitchFamily="34" charset="0"/>
                <a:cs typeface="Arial" panose="020B0604020202020204" pitchFamily="34" charset="0"/>
              </a:rPr>
              <a:t>Flüchtlinge </a:t>
            </a:r>
            <a:endParaRPr lang="de-DE" sz="1400" dirty="0" smtClean="0">
              <a:latin typeface="Arial" panose="020B0604020202020204" pitchFamily="34" charset="0"/>
              <a:cs typeface="Arial" panose="020B0604020202020204" pitchFamily="34" charset="0"/>
            </a:endParaRPr>
          </a:p>
          <a:p>
            <a:pPr lvl="0"/>
            <a:r>
              <a:rPr lang="de-DE" sz="1400" dirty="0" smtClean="0">
                <a:latin typeface="Arial" panose="020B0604020202020204" pitchFamily="34" charset="0"/>
                <a:cs typeface="Arial" panose="020B0604020202020204" pitchFamily="34" charset="0"/>
              </a:rPr>
              <a:t>ausbilden/</a:t>
            </a:r>
          </a:p>
          <a:p>
            <a:pPr lvl="0"/>
            <a:r>
              <a:rPr lang="de-DE" sz="1400" dirty="0" smtClean="0">
                <a:latin typeface="Arial" panose="020B0604020202020204" pitchFamily="34" charset="0"/>
                <a:cs typeface="Arial" panose="020B0604020202020204" pitchFamily="34" charset="0"/>
              </a:rPr>
              <a:t>beschäftigen</a:t>
            </a:r>
            <a:endParaRPr lang="de-DE" sz="1400" dirty="0">
              <a:latin typeface="Arial" panose="020B0604020202020204" pitchFamily="34" charset="0"/>
              <a:cs typeface="Arial" panose="020B0604020202020204" pitchFamily="34" charset="0"/>
            </a:endParaRPr>
          </a:p>
          <a:p>
            <a:endParaRPr lang="de-DE" sz="1400" dirty="0"/>
          </a:p>
        </p:txBody>
      </p:sp>
    </p:spTree>
    <p:extLst>
      <p:ext uri="{BB962C8B-B14F-4D97-AF65-F5344CB8AC3E}">
        <p14:creationId xmlns:p14="http://schemas.microsoft.com/office/powerpoint/2010/main" val="1057887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SCHULEWIRTSCHAFT-Blog</a:t>
            </a:r>
            <a:endParaRPr lang="de-DE" dirty="0"/>
          </a:p>
        </p:txBody>
      </p:sp>
      <p:sp>
        <p:nvSpPr>
          <p:cNvPr id="15" name="Textfeld 14"/>
          <p:cNvSpPr txBox="1"/>
          <p:nvPr/>
        </p:nvSpPr>
        <p:spPr>
          <a:xfrm>
            <a:off x="179388" y="1268760"/>
            <a:ext cx="3816547" cy="4093428"/>
          </a:xfrm>
          <a:prstGeom prst="rect">
            <a:avLst/>
          </a:prstGeom>
          <a:noFill/>
          <a:ln>
            <a:noFill/>
          </a:ln>
        </p:spPr>
        <p:txBody>
          <a:bodyPr wrap="square" rtlCol="0">
            <a:spAutoFit/>
          </a:bodyPr>
          <a:lstStyle/>
          <a:p>
            <a:pPr>
              <a:buClr>
                <a:srgbClr val="D7007D"/>
              </a:buClr>
            </a:pPr>
            <a:r>
              <a:rPr lang="de-DE" sz="2000" b="1" dirty="0" smtClean="0">
                <a:latin typeface="Arial" panose="020B0604020202020204" pitchFamily="34" charset="0"/>
                <a:cs typeface="Arial" panose="020B0604020202020204" pitchFamily="34" charset="0"/>
              </a:rPr>
              <a:t>www.landderpotenziale.de</a:t>
            </a:r>
          </a:p>
          <a:p>
            <a:pPr>
              <a:buClr>
                <a:srgbClr val="D7007D"/>
              </a:buClr>
            </a:pPr>
            <a:endParaRPr lang="de-DE" sz="2000" dirty="0" smtClean="0">
              <a:latin typeface="Arial" panose="020B0604020202020204" pitchFamily="34" charset="0"/>
              <a:cs typeface="Arial" panose="020B0604020202020204" pitchFamily="34" charset="0"/>
            </a:endParaRPr>
          </a:p>
          <a:p>
            <a:pPr marL="285750" indent="-285750">
              <a:buClr>
                <a:srgbClr val="D7007D"/>
              </a:buClr>
              <a:buFont typeface="Symbol" panose="05050102010706020507" pitchFamily="18" charset="2"/>
              <a:buChar char="-"/>
            </a:pPr>
            <a:r>
              <a:rPr lang="de-DE" sz="2000" dirty="0" smtClean="0">
                <a:latin typeface="Arial" panose="020B0604020202020204" pitchFamily="34" charset="0"/>
                <a:cs typeface="Arial" panose="020B0604020202020204" pitchFamily="34" charset="0"/>
              </a:rPr>
              <a:t>Auf dem Blog „Land der Potenziale“ stellen wir Best Practice Beispiel der SCHULEWIRTSCHAFT Arbeit vor.</a:t>
            </a:r>
            <a:br>
              <a:rPr lang="de-DE" sz="2000" dirty="0" smtClean="0">
                <a:latin typeface="Arial" panose="020B0604020202020204" pitchFamily="34" charset="0"/>
                <a:cs typeface="Arial" panose="020B0604020202020204" pitchFamily="34" charset="0"/>
              </a:rPr>
            </a:br>
            <a:endParaRPr lang="de-DE" sz="2000" dirty="0" smtClean="0">
              <a:latin typeface="Arial" panose="020B0604020202020204" pitchFamily="34" charset="0"/>
              <a:cs typeface="Arial" panose="020B0604020202020204" pitchFamily="34" charset="0"/>
            </a:endParaRPr>
          </a:p>
          <a:p>
            <a:pPr marL="285750" indent="-285750">
              <a:buClr>
                <a:srgbClr val="D7007D"/>
              </a:buClr>
              <a:buFont typeface="Symbol" panose="05050102010706020507" pitchFamily="18" charset="2"/>
              <a:buChar char="-"/>
            </a:pPr>
            <a:r>
              <a:rPr lang="de-DE" sz="2000" dirty="0" smtClean="0">
                <a:latin typeface="Arial" panose="020B0604020202020204" pitchFamily="34" charset="0"/>
                <a:cs typeface="Arial" panose="020B0604020202020204" pitchFamily="34" charset="0"/>
              </a:rPr>
              <a:t>Die neue </a:t>
            </a:r>
            <a:r>
              <a:rPr lang="de-DE" sz="2000" dirty="0">
                <a:latin typeface="Arial" panose="020B0604020202020204" pitchFamily="34" charset="0"/>
                <a:cs typeface="Arial" panose="020B0604020202020204" pitchFamily="34" charset="0"/>
              </a:rPr>
              <a:t>Rubrik </a:t>
            </a:r>
            <a:r>
              <a:rPr lang="de-DE" sz="2000" dirty="0" smtClean="0">
                <a:latin typeface="Arial" panose="020B0604020202020204" pitchFamily="34" charset="0"/>
                <a:cs typeface="Arial" panose="020B0604020202020204" pitchFamily="34" charset="0"/>
              </a:rPr>
              <a:t>„Engagement für Flüchtlinge“ bündelt diese Aktivitäten und stellt  Informationen bzw. Ansprechpartner zusammen.</a:t>
            </a:r>
          </a:p>
        </p:txBody>
      </p:sp>
      <p:grpSp>
        <p:nvGrpSpPr>
          <p:cNvPr id="4" name="Gruppieren 3"/>
          <p:cNvGrpSpPr/>
          <p:nvPr/>
        </p:nvGrpSpPr>
        <p:grpSpPr>
          <a:xfrm>
            <a:off x="3899628" y="1268760"/>
            <a:ext cx="5095679" cy="3096345"/>
            <a:chOff x="3900355" y="1268760"/>
            <a:chExt cx="5095679" cy="3096345"/>
          </a:xfrm>
        </p:grpSpPr>
        <p:pic>
          <p:nvPicPr>
            <p:cNvPr id="7" name="Grafik 6"/>
            <p:cNvPicPr>
              <a:picLocks noChangeAspect="1"/>
            </p:cNvPicPr>
            <p:nvPr/>
          </p:nvPicPr>
          <p:blipFill>
            <a:blip r:embed="rId3"/>
            <a:stretch>
              <a:fillRect/>
            </a:stretch>
          </p:blipFill>
          <p:spPr>
            <a:xfrm>
              <a:off x="3995937" y="1268761"/>
              <a:ext cx="4923306" cy="3096344"/>
            </a:xfrm>
            <a:prstGeom prst="rect">
              <a:avLst/>
            </a:prstGeom>
          </p:spPr>
        </p:pic>
        <p:pic>
          <p:nvPicPr>
            <p:cNvPr id="2" name="Grafik 1"/>
            <p:cNvPicPr>
              <a:picLocks noChangeAspect="1"/>
            </p:cNvPicPr>
            <p:nvPr/>
          </p:nvPicPr>
          <p:blipFill>
            <a:blip r:embed="rId4"/>
            <a:stretch>
              <a:fillRect/>
            </a:stretch>
          </p:blipFill>
          <p:spPr>
            <a:xfrm>
              <a:off x="3900355" y="1268760"/>
              <a:ext cx="5095679" cy="1601499"/>
            </a:xfrm>
            <a:prstGeom prst="rect">
              <a:avLst/>
            </a:prstGeom>
          </p:spPr>
        </p:pic>
      </p:grpSp>
    </p:spTree>
    <p:extLst>
      <p:ext uri="{BB962C8B-B14F-4D97-AF65-F5344CB8AC3E}">
        <p14:creationId xmlns:p14="http://schemas.microsoft.com/office/powerpoint/2010/main" val="4166989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de-DE" dirty="0" smtClean="0"/>
              <a:t>Altersstruktur 2015</a:t>
            </a:r>
            <a:endParaRPr lang="de-DE" dirty="0"/>
          </a:p>
        </p:txBody>
      </p:sp>
      <p:sp>
        <p:nvSpPr>
          <p:cNvPr id="19" name="Textfeld 18"/>
          <p:cNvSpPr txBox="1"/>
          <p:nvPr/>
        </p:nvSpPr>
        <p:spPr>
          <a:xfrm>
            <a:off x="180000" y="5753575"/>
            <a:ext cx="8497068" cy="400110"/>
          </a:xfrm>
          <a:prstGeom prst="rect">
            <a:avLst/>
          </a:prstGeom>
          <a:noFill/>
        </p:spPr>
        <p:txBody>
          <a:bodyPr wrap="square" rtlCol="0">
            <a:spAutoFit/>
          </a:bodyPr>
          <a:lstStyle/>
          <a:p>
            <a:r>
              <a:rPr lang="de-DE" sz="1000" dirty="0" smtClean="0">
                <a:latin typeface="Arial" panose="020B0604020202020204" pitchFamily="34" charset="0"/>
                <a:cs typeface="Arial" panose="020B0604020202020204" pitchFamily="34" charset="0"/>
              </a:rPr>
              <a:t>Anmerkung: </a:t>
            </a:r>
            <a:r>
              <a:rPr lang="de-DE" sz="1000" dirty="0">
                <a:latin typeface="Arial" panose="020B0604020202020204" pitchFamily="34" charset="0"/>
                <a:cs typeface="Arial" panose="020B0604020202020204" pitchFamily="34" charset="0"/>
              </a:rPr>
              <a:t>Anteile in Prozent, Asylbewerber Gesamtjahr 2015, Bevölkerung zum </a:t>
            </a:r>
            <a:r>
              <a:rPr lang="de-DE" sz="1000" dirty="0" smtClean="0">
                <a:latin typeface="Arial" panose="020B0604020202020204" pitchFamily="34" charset="0"/>
                <a:cs typeface="Arial" panose="020B0604020202020204" pitchFamily="34" charset="0"/>
              </a:rPr>
              <a:t>01.01.2015</a:t>
            </a:r>
          </a:p>
          <a:p>
            <a:r>
              <a:rPr lang="de-DE" sz="1000" dirty="0" smtClean="0">
                <a:latin typeface="Arial" panose="020B0604020202020204" pitchFamily="34" charset="0"/>
                <a:cs typeface="Arial" panose="020B0604020202020204" pitchFamily="34" charset="0"/>
              </a:rPr>
              <a:t>Quelle</a:t>
            </a:r>
            <a:r>
              <a:rPr lang="de-DE" sz="1000" dirty="0">
                <a:latin typeface="Arial" panose="020B0604020202020204" pitchFamily="34" charset="0"/>
                <a:cs typeface="Arial" panose="020B0604020202020204" pitchFamily="34" charset="0"/>
              </a:rPr>
              <a:t>: </a:t>
            </a:r>
            <a:r>
              <a:rPr lang="de-DE" sz="1000" dirty="0" err="1" smtClean="0">
                <a:latin typeface="Arial" panose="020B0604020202020204" pitchFamily="34" charset="0"/>
                <a:cs typeface="Arial" panose="020B0604020202020204" pitchFamily="34" charset="0"/>
              </a:rPr>
              <a:t>Eurostat</a:t>
            </a:r>
            <a:r>
              <a:rPr lang="de-DE" sz="1000" dirty="0" smtClean="0">
                <a:latin typeface="Arial" panose="020B0604020202020204" pitchFamily="34" charset="0"/>
                <a:cs typeface="Arial" panose="020B0604020202020204" pitchFamily="34" charset="0"/>
              </a:rPr>
              <a:t>, 2016</a:t>
            </a:r>
            <a:endParaRPr lang="de-DE" sz="1000" dirty="0">
              <a:latin typeface="Arial" panose="020B0604020202020204" pitchFamily="34" charset="0"/>
              <a:cs typeface="Arial" panose="020B0604020202020204" pitchFamily="34" charset="0"/>
            </a:endParaRPr>
          </a:p>
        </p:txBody>
      </p:sp>
      <p:sp>
        <p:nvSpPr>
          <p:cNvPr id="20" name="Textfeld 19"/>
          <p:cNvSpPr txBox="1"/>
          <p:nvPr/>
        </p:nvSpPr>
        <p:spPr>
          <a:xfrm>
            <a:off x="198526" y="4830245"/>
            <a:ext cx="8713092" cy="400110"/>
          </a:xfrm>
          <a:prstGeom prst="rect">
            <a:avLst/>
          </a:prstGeom>
          <a:noFill/>
        </p:spPr>
        <p:txBody>
          <a:bodyPr wrap="square" rtlCol="0">
            <a:spAutoFit/>
          </a:bodyPr>
          <a:lstStyle/>
          <a:p>
            <a:pPr marL="285750" lvl="0" indent="-285750">
              <a:spcBef>
                <a:spcPct val="20000"/>
              </a:spcBef>
              <a:buClr>
                <a:srgbClr val="CC006A"/>
              </a:buClr>
              <a:buFont typeface="Symbol" panose="05050102010706020507" pitchFamily="18" charset="2"/>
              <a:buChar char="-"/>
            </a:pPr>
            <a:endParaRPr lang="de-DE" sz="2000" dirty="0">
              <a:solidFill>
                <a:srgbClr val="000000"/>
              </a:solidFill>
              <a:latin typeface="Arial" panose="020B0604020202020204" pitchFamily="34" charset="0"/>
              <a:cs typeface="Arial" panose="020B0604020202020204" pitchFamily="34" charset="0"/>
            </a:endParaRPr>
          </a:p>
        </p:txBody>
      </p:sp>
      <p:graphicFrame>
        <p:nvGraphicFramePr>
          <p:cNvPr id="9" name="Inhaltsplatzhalter 7"/>
          <p:cNvGraphicFramePr>
            <a:graphicFrameLocks noGrp="1"/>
          </p:cNvGraphicFramePr>
          <p:nvPr>
            <p:ph idx="1"/>
            <p:extLst>
              <p:ext uri="{D42A27DB-BD31-4B8C-83A1-F6EECF244321}">
                <p14:modId xmlns:p14="http://schemas.microsoft.com/office/powerpoint/2010/main" val="2446780709"/>
              </p:ext>
            </p:extLst>
          </p:nvPr>
        </p:nvGraphicFramePr>
        <p:xfrm>
          <a:off x="179388" y="1196976"/>
          <a:ext cx="8785225" cy="455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3995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de-DE" dirty="0" smtClean="0"/>
              <a:t>Schulisches Bildungsniveau</a:t>
            </a:r>
            <a:endParaRPr lang="de-DE" dirty="0"/>
          </a:p>
        </p:txBody>
      </p:sp>
      <p:sp>
        <p:nvSpPr>
          <p:cNvPr id="17" name="Inhaltsplatzhalter 16"/>
          <p:cNvSpPr>
            <a:spLocks noGrp="1"/>
          </p:cNvSpPr>
          <p:nvPr>
            <p:ph idx="1"/>
          </p:nvPr>
        </p:nvSpPr>
        <p:spPr>
          <a:xfrm>
            <a:off x="180000" y="1196752"/>
            <a:ext cx="8280432" cy="1008112"/>
          </a:xfrm>
        </p:spPr>
        <p:txBody>
          <a:bodyPr/>
          <a:lstStyle/>
          <a:p>
            <a:pPr marL="0" lvl="0" indent="0">
              <a:spcBef>
                <a:spcPts val="0"/>
              </a:spcBef>
              <a:buClrTx/>
              <a:buNone/>
            </a:pPr>
            <a:r>
              <a:rPr lang="de-DE" b="1" dirty="0" smtClean="0">
                <a:latin typeface="Arial"/>
                <a:cs typeface="+mn-cs"/>
              </a:rPr>
              <a:t>Herkunftsländer: </a:t>
            </a:r>
            <a:r>
              <a:rPr lang="fi-FI" b="1" dirty="0">
                <a:latin typeface="Arial"/>
                <a:cs typeface="+mn-cs"/>
              </a:rPr>
              <a:t>Afghanistan, Eritrea, Irak, Iran, Sri Lanka, Syrien; </a:t>
            </a:r>
            <a:r>
              <a:rPr lang="de-DE" b="1" dirty="0">
                <a:latin typeface="Arial"/>
                <a:cs typeface="+mn-cs"/>
              </a:rPr>
              <a:t>Teilnehmer der BAMF-Flüchtlingsstudie 2014, Angaben in Prozent</a:t>
            </a:r>
          </a:p>
          <a:p>
            <a:pPr marL="0" indent="0">
              <a:buNone/>
            </a:pPr>
            <a:endParaRPr lang="de-DE" b="1" dirty="0" smtClean="0"/>
          </a:p>
          <a:p>
            <a:endParaRPr lang="de-DE" dirty="0"/>
          </a:p>
        </p:txBody>
      </p:sp>
      <p:sp>
        <p:nvSpPr>
          <p:cNvPr id="19" name="Textfeld 18"/>
          <p:cNvSpPr txBox="1"/>
          <p:nvPr/>
        </p:nvSpPr>
        <p:spPr>
          <a:xfrm>
            <a:off x="267321" y="5805264"/>
            <a:ext cx="8497068" cy="400110"/>
          </a:xfrm>
          <a:prstGeom prst="rect">
            <a:avLst/>
          </a:prstGeom>
          <a:noFill/>
        </p:spPr>
        <p:txBody>
          <a:bodyPr wrap="square" rtlCol="0">
            <a:spAutoFit/>
          </a:bodyPr>
          <a:lstStyle/>
          <a:p>
            <a:r>
              <a:rPr lang="de-DE" sz="1000" dirty="0" smtClean="0">
                <a:latin typeface="Arial" panose="020B0604020202020204" pitchFamily="34" charset="0"/>
                <a:cs typeface="Arial" panose="020B0604020202020204" pitchFamily="34" charset="0"/>
              </a:rPr>
              <a:t>*… HKL= Herkunftsländer</a:t>
            </a:r>
          </a:p>
          <a:p>
            <a:r>
              <a:rPr lang="de-DE" sz="1000" dirty="0" smtClean="0">
                <a:latin typeface="Arial" panose="020B0604020202020204" pitchFamily="34" charset="0"/>
                <a:cs typeface="Arial" panose="020B0604020202020204" pitchFamily="34" charset="0"/>
              </a:rPr>
              <a:t>Quelle</a:t>
            </a:r>
            <a:r>
              <a:rPr lang="de-DE" sz="1000" dirty="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BAMF, 2016; n=2.403</a:t>
            </a:r>
            <a:endParaRPr lang="de-DE" sz="1000" dirty="0">
              <a:latin typeface="Arial" panose="020B0604020202020204" pitchFamily="34" charset="0"/>
              <a:cs typeface="Arial" panose="020B0604020202020204" pitchFamily="34" charset="0"/>
            </a:endParaRPr>
          </a:p>
        </p:txBody>
      </p:sp>
      <p:sp>
        <p:nvSpPr>
          <p:cNvPr id="20" name="Textfeld 19"/>
          <p:cNvSpPr txBox="1"/>
          <p:nvPr/>
        </p:nvSpPr>
        <p:spPr>
          <a:xfrm>
            <a:off x="198526" y="4830245"/>
            <a:ext cx="8713092" cy="400110"/>
          </a:xfrm>
          <a:prstGeom prst="rect">
            <a:avLst/>
          </a:prstGeom>
          <a:noFill/>
        </p:spPr>
        <p:txBody>
          <a:bodyPr wrap="square" rtlCol="0">
            <a:spAutoFit/>
          </a:bodyPr>
          <a:lstStyle/>
          <a:p>
            <a:pPr marL="285750" lvl="0" indent="-285750">
              <a:spcBef>
                <a:spcPct val="20000"/>
              </a:spcBef>
              <a:buClr>
                <a:srgbClr val="CC006A"/>
              </a:buClr>
              <a:buFont typeface="Symbol" panose="05050102010706020507" pitchFamily="18" charset="2"/>
              <a:buChar char="-"/>
            </a:pPr>
            <a:endParaRPr lang="de-DE" sz="2000" dirty="0">
              <a:solidFill>
                <a:srgbClr val="000000"/>
              </a:solidFill>
              <a:latin typeface="Arial" panose="020B0604020202020204" pitchFamily="34" charset="0"/>
              <a:cs typeface="Arial" panose="020B0604020202020204" pitchFamily="34" charset="0"/>
            </a:endParaRPr>
          </a:p>
        </p:txBody>
      </p:sp>
      <p:graphicFrame>
        <p:nvGraphicFramePr>
          <p:cNvPr id="7" name="Inhaltsplatzhalter 8"/>
          <p:cNvGraphicFramePr>
            <a:graphicFrameLocks/>
          </p:cNvGraphicFramePr>
          <p:nvPr>
            <p:extLst>
              <p:ext uri="{D42A27DB-BD31-4B8C-83A1-F6EECF244321}">
                <p14:modId xmlns:p14="http://schemas.microsoft.com/office/powerpoint/2010/main" val="3099031451"/>
              </p:ext>
            </p:extLst>
          </p:nvPr>
        </p:nvGraphicFramePr>
        <p:xfrm>
          <a:off x="384562" y="2060848"/>
          <a:ext cx="8262586" cy="3616197"/>
        </p:xfrm>
        <a:graphic>
          <a:graphicData uri="http://schemas.openxmlformats.org/drawingml/2006/table">
            <a:tbl>
              <a:tblPr firstRow="1" bandRow="1">
                <a:tableStyleId>{5C22544A-7EE6-4342-B048-85BDC9FD1C3A}</a:tableStyleId>
              </a:tblPr>
              <a:tblGrid>
                <a:gridCol w="1493834"/>
                <a:gridCol w="1289380"/>
                <a:gridCol w="1391607"/>
                <a:gridCol w="1391607"/>
                <a:gridCol w="1391607"/>
                <a:gridCol w="1304551"/>
              </a:tblGrid>
              <a:tr h="720080">
                <a:tc rowSpan="2">
                  <a:txBody>
                    <a:bodyPr/>
                    <a:lstStyle/>
                    <a:p>
                      <a:pPr algn="l" fontAlgn="b"/>
                      <a:endParaRPr lang="de-DE" sz="1600" b="0" i="0" u="none" strike="noStrike" dirty="0">
                        <a:effectLst/>
                        <a:latin typeface="Arial" panose="020B0604020202020204" pitchFamily="34" charset="0"/>
                      </a:endParaRPr>
                    </a:p>
                  </a:txBody>
                  <a:tcPr marL="9525" marR="9525" marT="9525" marB="0" anchor="ctr">
                    <a:solidFill>
                      <a:schemeClr val="accent6"/>
                    </a:solidFill>
                  </a:tcPr>
                </a:tc>
                <a:tc rowSpan="2">
                  <a:txBody>
                    <a:bodyPr/>
                    <a:lstStyle/>
                    <a:p>
                      <a:pPr algn="ctr" fontAlgn="b"/>
                      <a:r>
                        <a:rPr lang="de-DE" sz="2000" b="1" i="0" u="none" strike="noStrike" dirty="0">
                          <a:effectLst/>
                          <a:latin typeface="Arial" panose="020B0604020202020204" pitchFamily="34" charset="0"/>
                        </a:rPr>
                        <a:t>keine Schule besucht</a:t>
                      </a:r>
                    </a:p>
                  </a:txBody>
                  <a:tcPr marL="9525" marR="9525" marT="9525" marB="0" anchor="ctr">
                    <a:lnR w="12700" cap="flat" cmpd="sng" algn="ctr">
                      <a:solidFill>
                        <a:schemeClr val="tx2"/>
                      </a:solidFill>
                      <a:prstDash val="solid"/>
                      <a:round/>
                      <a:headEnd type="none" w="med" len="med"/>
                      <a:tailEnd type="none" w="med" len="med"/>
                    </a:lnR>
                    <a:solidFill>
                      <a:schemeClr val="accent6"/>
                    </a:solidFill>
                  </a:tcPr>
                </a:tc>
                <a:tc gridSpan="3">
                  <a:txBody>
                    <a:bodyPr/>
                    <a:lstStyle/>
                    <a:p>
                      <a:pPr algn="ctr" fontAlgn="b"/>
                      <a:r>
                        <a:rPr lang="de-DE" sz="2000" b="1" i="0" u="none" strike="noStrike" dirty="0" smtClean="0">
                          <a:solidFill>
                            <a:schemeClr val="tx1"/>
                          </a:solidFill>
                          <a:effectLst/>
                          <a:latin typeface="Arial" panose="020B0604020202020204" pitchFamily="34" charset="0"/>
                        </a:rPr>
                        <a:t>Schule besucht</a:t>
                      </a:r>
                      <a:endParaRPr lang="de-DE" sz="20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accent5"/>
                    </a:solidFill>
                  </a:tcPr>
                </a:tc>
                <a:tc hMerge="1">
                  <a:txBody>
                    <a:bodyPr/>
                    <a:lstStyle/>
                    <a:p>
                      <a:pPr algn="ctr" fontAlgn="b"/>
                      <a:endParaRPr lang="de-DE" sz="2000" b="1" i="0" u="none" strike="noStrike" dirty="0">
                        <a:effectLst/>
                        <a:latin typeface="Arial" panose="020B0604020202020204" pitchFamily="34" charset="0"/>
                      </a:endParaRPr>
                    </a:p>
                  </a:txBody>
                  <a:tcPr marL="9525" marR="9525" marT="9525" marB="0" anchor="ctr">
                    <a:solidFill>
                      <a:schemeClr val="accent5"/>
                    </a:solidFill>
                  </a:tcPr>
                </a:tc>
                <a:tc hMerge="1">
                  <a:txBody>
                    <a:bodyPr/>
                    <a:lstStyle/>
                    <a:p>
                      <a:pPr algn="ctr" fontAlgn="b"/>
                      <a:endParaRPr lang="de-DE" sz="2000" b="1" i="0" u="none" strike="noStrike" dirty="0">
                        <a:effectLst/>
                        <a:latin typeface="Arial" panose="020B0604020202020204" pitchFamily="34" charset="0"/>
                      </a:endParaRPr>
                    </a:p>
                  </a:txBody>
                  <a:tcPr marL="9525" marR="9525" marT="9525" marB="0" anchor="ctr">
                    <a:solidFill>
                      <a:schemeClr val="accent5"/>
                    </a:solidFill>
                  </a:tcPr>
                </a:tc>
                <a:tc rowSpan="2">
                  <a:txBody>
                    <a:bodyPr/>
                    <a:lstStyle/>
                    <a:p>
                      <a:pPr algn="ctr" fontAlgn="b"/>
                      <a:r>
                        <a:rPr lang="de-DE" sz="2000" b="1" i="0" u="none" strike="noStrike" dirty="0">
                          <a:effectLst/>
                          <a:latin typeface="Arial" panose="020B0604020202020204" pitchFamily="34" charset="0"/>
                        </a:rPr>
                        <a:t>Sonstige</a:t>
                      </a:r>
                      <a:r>
                        <a:rPr lang="de-DE" sz="2000" b="1" i="0" u="none" strike="noStrike" dirty="0" smtClean="0">
                          <a:effectLst/>
                          <a:latin typeface="Arial" panose="020B0604020202020204" pitchFamily="34" charset="0"/>
                        </a:rPr>
                        <a:t>/</a:t>
                      </a:r>
                    </a:p>
                    <a:p>
                      <a:pPr algn="ctr" fontAlgn="b"/>
                      <a:r>
                        <a:rPr lang="de-DE" sz="2000" b="1" i="0" u="none" strike="noStrike" dirty="0" smtClean="0">
                          <a:effectLst/>
                          <a:latin typeface="Arial" panose="020B0604020202020204" pitchFamily="34" charset="0"/>
                        </a:rPr>
                        <a:t>keine </a:t>
                      </a:r>
                      <a:r>
                        <a:rPr lang="de-DE" sz="2000" b="1" i="0" u="none" strike="noStrike" dirty="0">
                          <a:effectLst/>
                          <a:latin typeface="Arial" panose="020B0604020202020204" pitchFamily="34" charset="0"/>
                        </a:rPr>
                        <a:t>Angabe</a:t>
                      </a:r>
                    </a:p>
                  </a:txBody>
                  <a:tcPr marL="9525" marR="9525" marT="9525" marB="0" anchor="ctr">
                    <a:lnL w="12700" cap="flat" cmpd="sng" algn="ctr">
                      <a:solidFill>
                        <a:schemeClr val="tx2"/>
                      </a:solidFill>
                      <a:prstDash val="solid"/>
                      <a:round/>
                      <a:headEnd type="none" w="med" len="med"/>
                      <a:tailEnd type="none" w="med" len="med"/>
                    </a:lnL>
                    <a:solidFill>
                      <a:schemeClr val="accent6"/>
                    </a:solidFill>
                  </a:tcPr>
                </a:tc>
              </a:tr>
              <a:tr h="891826">
                <a:tc vMerge="1">
                  <a:txBody>
                    <a:bodyPr/>
                    <a:lstStyle/>
                    <a:p>
                      <a:pPr algn="l" fontAlgn="b"/>
                      <a:endParaRPr lang="de-DE" sz="1600" b="0" i="0" u="none" strike="noStrike" dirty="0">
                        <a:effectLst/>
                        <a:latin typeface="Arial" panose="020B0604020202020204" pitchFamily="34" charset="0"/>
                      </a:endParaRPr>
                    </a:p>
                  </a:txBody>
                  <a:tcPr marL="9525" marR="9525" marT="9525" marB="0" anchor="b">
                    <a:solidFill>
                      <a:schemeClr val="accent6"/>
                    </a:solidFill>
                  </a:tcPr>
                </a:tc>
                <a:tc vMerge="1">
                  <a:txBody>
                    <a:bodyPr/>
                    <a:lstStyle/>
                    <a:p>
                      <a:pPr algn="ctr" fontAlgn="b"/>
                      <a:endParaRPr lang="de-DE" sz="2000" b="1" i="0" u="none" strike="noStrike" dirty="0">
                        <a:effectLst/>
                        <a:latin typeface="Arial" panose="020B0604020202020204" pitchFamily="34" charset="0"/>
                      </a:endParaRPr>
                    </a:p>
                  </a:txBody>
                  <a:tcPr marL="9525" marR="9525" marT="9525" marB="0" anchor="ctr">
                    <a:solidFill>
                      <a:schemeClr val="accent6"/>
                    </a:solidFill>
                  </a:tcPr>
                </a:tc>
                <a:tc>
                  <a:txBody>
                    <a:bodyPr/>
                    <a:lstStyle/>
                    <a:p>
                      <a:pPr algn="ctr" fontAlgn="b"/>
                      <a:r>
                        <a:rPr lang="de-DE" sz="2000" b="1" i="0" u="none" strike="noStrike" dirty="0">
                          <a:effectLst/>
                          <a:latin typeface="Arial" panose="020B0604020202020204" pitchFamily="34" charset="0"/>
                        </a:rPr>
                        <a:t>bis zu 4 Jahre</a:t>
                      </a:r>
                    </a:p>
                  </a:txBody>
                  <a:tcPr marL="9525" marR="9525" marT="9525"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accent5"/>
                    </a:solidFill>
                  </a:tcPr>
                </a:tc>
                <a:tc>
                  <a:txBody>
                    <a:bodyPr/>
                    <a:lstStyle/>
                    <a:p>
                      <a:pPr algn="ctr" fontAlgn="b"/>
                      <a:r>
                        <a:rPr lang="de-DE" sz="2000" b="1" i="0" u="none" strike="noStrike" dirty="0">
                          <a:effectLst/>
                          <a:latin typeface="Arial" panose="020B0604020202020204" pitchFamily="34" charset="0"/>
                        </a:rPr>
                        <a:t>5 bis 14 Jahre</a:t>
                      </a:r>
                    </a:p>
                  </a:txBody>
                  <a:tcPr marL="9525" marR="9525" marT="9525" marB="0" anchor="ctr">
                    <a:lnT w="12700" cap="flat" cmpd="sng" algn="ctr">
                      <a:solidFill>
                        <a:schemeClr val="tx2"/>
                      </a:solidFill>
                      <a:prstDash val="solid"/>
                      <a:round/>
                      <a:headEnd type="none" w="med" len="med"/>
                      <a:tailEnd type="none" w="med" len="med"/>
                    </a:lnT>
                    <a:solidFill>
                      <a:schemeClr val="accent5"/>
                    </a:solidFill>
                  </a:tcPr>
                </a:tc>
                <a:tc>
                  <a:txBody>
                    <a:bodyPr/>
                    <a:lstStyle/>
                    <a:p>
                      <a:pPr algn="ctr" fontAlgn="b"/>
                      <a:r>
                        <a:rPr lang="de-DE" sz="2000" b="1" i="0" u="none" strike="noStrike" dirty="0">
                          <a:effectLst/>
                          <a:latin typeface="Arial" panose="020B0604020202020204" pitchFamily="34" charset="0"/>
                        </a:rPr>
                        <a:t>15 Jahre oder mehr</a:t>
                      </a:r>
                    </a:p>
                  </a:txBody>
                  <a:tcPr marL="9525" marR="9525" marT="9525"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accent5"/>
                    </a:solidFill>
                  </a:tcPr>
                </a:tc>
                <a:tc vMerge="1">
                  <a:txBody>
                    <a:bodyPr/>
                    <a:lstStyle/>
                    <a:p>
                      <a:pPr algn="ctr" fontAlgn="b"/>
                      <a:endParaRPr lang="de-DE" sz="2000" b="1" i="0" u="none" strike="noStrike" dirty="0">
                        <a:effectLst/>
                        <a:latin typeface="Arial" panose="020B0604020202020204" pitchFamily="34" charset="0"/>
                      </a:endParaRPr>
                    </a:p>
                  </a:txBody>
                  <a:tcPr marL="9525" marR="9525" marT="9525" marB="0" anchor="ctr">
                    <a:solidFill>
                      <a:schemeClr val="accent6"/>
                    </a:solidFill>
                  </a:tcPr>
                </a:tc>
              </a:tr>
              <a:tr h="461722">
                <a:tc>
                  <a:txBody>
                    <a:bodyPr/>
                    <a:lstStyle/>
                    <a:p>
                      <a:pPr algn="l" fontAlgn="b"/>
                      <a:r>
                        <a:rPr lang="de-DE" sz="2000" b="1" i="0" u="none" strike="noStrike" dirty="0">
                          <a:effectLst/>
                          <a:latin typeface="Arial" panose="020B0604020202020204" pitchFamily="34" charset="0"/>
                        </a:rPr>
                        <a:t>Afghanistan</a:t>
                      </a:r>
                    </a:p>
                  </a:txBody>
                  <a:tcPr marL="9525" marR="9525" marT="9525" marB="0" anchor="ctr"/>
                </a:tc>
                <a:tc>
                  <a:txBody>
                    <a:bodyPr/>
                    <a:lstStyle/>
                    <a:p>
                      <a:pPr algn="r" fontAlgn="b"/>
                      <a:r>
                        <a:rPr lang="de-DE" sz="2000" b="0" i="0" u="none" strike="noStrike" dirty="0">
                          <a:effectLst/>
                          <a:latin typeface="Arial" panose="020B0604020202020204" pitchFamily="34" charset="0"/>
                        </a:rPr>
                        <a:t>18,3</a:t>
                      </a:r>
                    </a:p>
                  </a:txBody>
                  <a:tcPr marL="9525" marR="9525" marT="9525" marB="0" anchor="ctr"/>
                </a:tc>
                <a:tc>
                  <a:txBody>
                    <a:bodyPr/>
                    <a:lstStyle/>
                    <a:p>
                      <a:pPr algn="r" fontAlgn="b"/>
                      <a:r>
                        <a:rPr lang="de-DE" sz="2000" b="0" i="0" u="none" strike="noStrike" dirty="0">
                          <a:effectLst/>
                          <a:latin typeface="Arial" panose="020B0604020202020204" pitchFamily="34" charset="0"/>
                        </a:rPr>
                        <a:t>7,1</a:t>
                      </a:r>
                    </a:p>
                  </a:txBody>
                  <a:tcPr marL="9525" marR="9525" marT="9525" marB="0" anchor="ctr"/>
                </a:tc>
                <a:tc>
                  <a:txBody>
                    <a:bodyPr/>
                    <a:lstStyle/>
                    <a:p>
                      <a:pPr algn="r" fontAlgn="b"/>
                      <a:r>
                        <a:rPr lang="de-DE" sz="2000" b="0" i="0" u="none" strike="noStrike" dirty="0">
                          <a:effectLst/>
                          <a:latin typeface="Arial" panose="020B0604020202020204" pitchFamily="34" charset="0"/>
                        </a:rPr>
                        <a:t>69,6</a:t>
                      </a:r>
                    </a:p>
                  </a:txBody>
                  <a:tcPr marL="9525" marR="9525" marT="9525" marB="0" anchor="ctr"/>
                </a:tc>
                <a:tc>
                  <a:txBody>
                    <a:bodyPr/>
                    <a:lstStyle/>
                    <a:p>
                      <a:pPr algn="r" fontAlgn="b"/>
                      <a:r>
                        <a:rPr lang="de-DE" sz="2000" b="0" i="0" u="none" strike="noStrike" dirty="0">
                          <a:effectLst/>
                          <a:latin typeface="Arial" panose="020B0604020202020204" pitchFamily="34" charset="0"/>
                        </a:rPr>
                        <a:t>2,8</a:t>
                      </a:r>
                    </a:p>
                  </a:txBody>
                  <a:tcPr marL="9525" marR="9525" marT="9525" marB="0" anchor="ctr"/>
                </a:tc>
                <a:tc>
                  <a:txBody>
                    <a:bodyPr/>
                    <a:lstStyle/>
                    <a:p>
                      <a:pPr algn="r" fontAlgn="b"/>
                      <a:r>
                        <a:rPr lang="de-DE" sz="2000" b="0" i="0" u="none" strike="noStrike" dirty="0">
                          <a:effectLst/>
                          <a:latin typeface="Arial" panose="020B0604020202020204" pitchFamily="34" charset="0"/>
                        </a:rPr>
                        <a:t>2,2</a:t>
                      </a:r>
                    </a:p>
                  </a:txBody>
                  <a:tcPr marL="9525" marR="9525" marT="9525" marB="0" anchor="ctr"/>
                </a:tc>
              </a:tr>
              <a:tr h="461722">
                <a:tc>
                  <a:txBody>
                    <a:bodyPr/>
                    <a:lstStyle/>
                    <a:p>
                      <a:pPr algn="l" fontAlgn="b"/>
                      <a:r>
                        <a:rPr lang="de-DE" sz="2000" b="1" i="0" u="none" strike="noStrike" dirty="0">
                          <a:effectLst/>
                          <a:latin typeface="Arial" panose="020B0604020202020204" pitchFamily="34" charset="0"/>
                        </a:rPr>
                        <a:t>Irak</a:t>
                      </a:r>
                    </a:p>
                  </a:txBody>
                  <a:tcPr marL="9525" marR="9525" marT="9525" marB="0" anchor="ctr"/>
                </a:tc>
                <a:tc>
                  <a:txBody>
                    <a:bodyPr/>
                    <a:lstStyle/>
                    <a:p>
                      <a:pPr algn="r" fontAlgn="b"/>
                      <a:r>
                        <a:rPr lang="de-DE" sz="2000" b="0" i="0" u="none" strike="noStrike" dirty="0">
                          <a:effectLst/>
                          <a:latin typeface="Arial" panose="020B0604020202020204" pitchFamily="34" charset="0"/>
                        </a:rPr>
                        <a:t>25,9</a:t>
                      </a:r>
                    </a:p>
                  </a:txBody>
                  <a:tcPr marL="9525" marR="9525" marT="9525" marB="0" anchor="ctr"/>
                </a:tc>
                <a:tc>
                  <a:txBody>
                    <a:bodyPr/>
                    <a:lstStyle/>
                    <a:p>
                      <a:pPr algn="r" fontAlgn="b"/>
                      <a:r>
                        <a:rPr lang="de-DE" sz="2000" b="0" i="0" u="none" strike="noStrike" dirty="0">
                          <a:effectLst/>
                          <a:latin typeface="Arial" panose="020B0604020202020204" pitchFamily="34" charset="0"/>
                        </a:rPr>
                        <a:t>10,5</a:t>
                      </a:r>
                    </a:p>
                  </a:txBody>
                  <a:tcPr marL="9525" marR="9525" marT="9525" marB="0" anchor="ctr"/>
                </a:tc>
                <a:tc>
                  <a:txBody>
                    <a:bodyPr/>
                    <a:lstStyle/>
                    <a:p>
                      <a:pPr algn="r" fontAlgn="b"/>
                      <a:r>
                        <a:rPr lang="de-DE" sz="2000" b="0" i="0" u="none" strike="noStrike" dirty="0">
                          <a:effectLst/>
                          <a:latin typeface="Arial" panose="020B0604020202020204" pitchFamily="34" charset="0"/>
                        </a:rPr>
                        <a:t>56,6</a:t>
                      </a:r>
                    </a:p>
                  </a:txBody>
                  <a:tcPr marL="9525" marR="9525" marT="9525" marB="0" anchor="ctr"/>
                </a:tc>
                <a:tc>
                  <a:txBody>
                    <a:bodyPr/>
                    <a:lstStyle/>
                    <a:p>
                      <a:pPr algn="r" fontAlgn="b"/>
                      <a:r>
                        <a:rPr lang="de-DE" sz="2000" b="0" i="0" u="none" strike="noStrike" dirty="0">
                          <a:effectLst/>
                          <a:latin typeface="Arial" panose="020B0604020202020204" pitchFamily="34" charset="0"/>
                        </a:rPr>
                        <a:t>3,5</a:t>
                      </a:r>
                    </a:p>
                  </a:txBody>
                  <a:tcPr marL="9525" marR="9525" marT="9525" marB="0" anchor="ctr"/>
                </a:tc>
                <a:tc>
                  <a:txBody>
                    <a:bodyPr/>
                    <a:lstStyle/>
                    <a:p>
                      <a:pPr algn="r" fontAlgn="b"/>
                      <a:r>
                        <a:rPr lang="de-DE" sz="2000" b="0" i="0" u="none" strike="noStrike" dirty="0">
                          <a:effectLst/>
                          <a:latin typeface="Arial" panose="020B0604020202020204" pitchFamily="34" charset="0"/>
                        </a:rPr>
                        <a:t>3,5</a:t>
                      </a:r>
                    </a:p>
                  </a:txBody>
                  <a:tcPr marL="9525" marR="9525" marT="9525" marB="0" anchor="ctr"/>
                </a:tc>
              </a:tr>
              <a:tr h="461722">
                <a:tc>
                  <a:txBody>
                    <a:bodyPr/>
                    <a:lstStyle/>
                    <a:p>
                      <a:pPr algn="l" fontAlgn="b"/>
                      <a:r>
                        <a:rPr lang="de-DE" sz="2000" b="1" i="0" u="none" strike="noStrike">
                          <a:effectLst/>
                          <a:latin typeface="Arial" panose="020B0604020202020204" pitchFamily="34" charset="0"/>
                        </a:rPr>
                        <a:t>Syrien</a:t>
                      </a:r>
                    </a:p>
                  </a:txBody>
                  <a:tcPr marL="9525" marR="9525" marT="9525" marB="0" anchor="ctr"/>
                </a:tc>
                <a:tc>
                  <a:txBody>
                    <a:bodyPr/>
                    <a:lstStyle/>
                    <a:p>
                      <a:pPr algn="r" fontAlgn="b"/>
                      <a:r>
                        <a:rPr lang="de-DE" sz="2000" b="0" i="0" u="none" strike="noStrike" dirty="0">
                          <a:effectLst/>
                          <a:latin typeface="Arial" panose="020B0604020202020204" pitchFamily="34" charset="0"/>
                        </a:rPr>
                        <a:t>16,1</a:t>
                      </a:r>
                    </a:p>
                  </a:txBody>
                  <a:tcPr marL="9525" marR="9525" marT="9525" marB="0" anchor="ctr"/>
                </a:tc>
                <a:tc>
                  <a:txBody>
                    <a:bodyPr/>
                    <a:lstStyle/>
                    <a:p>
                      <a:pPr algn="r" fontAlgn="b"/>
                      <a:r>
                        <a:rPr lang="de-DE" sz="2000" b="0" i="0" u="none" strike="noStrike" dirty="0">
                          <a:effectLst/>
                          <a:latin typeface="Arial" panose="020B0604020202020204" pitchFamily="34" charset="0"/>
                        </a:rPr>
                        <a:t>6,6</a:t>
                      </a:r>
                    </a:p>
                  </a:txBody>
                  <a:tcPr marL="9525" marR="9525" marT="9525" marB="0" anchor="ctr"/>
                </a:tc>
                <a:tc>
                  <a:txBody>
                    <a:bodyPr/>
                    <a:lstStyle/>
                    <a:p>
                      <a:pPr algn="r" fontAlgn="b"/>
                      <a:r>
                        <a:rPr lang="de-DE" sz="2000" b="0" i="0" u="none" strike="noStrike" dirty="0">
                          <a:effectLst/>
                          <a:latin typeface="Arial" panose="020B0604020202020204" pitchFamily="34" charset="0"/>
                        </a:rPr>
                        <a:t>70,4</a:t>
                      </a:r>
                    </a:p>
                  </a:txBody>
                  <a:tcPr marL="9525" marR="9525" marT="9525" marB="0" anchor="ctr"/>
                </a:tc>
                <a:tc>
                  <a:txBody>
                    <a:bodyPr/>
                    <a:lstStyle/>
                    <a:p>
                      <a:pPr algn="r" fontAlgn="b"/>
                      <a:r>
                        <a:rPr lang="de-DE" sz="2000" b="0" i="0" u="none" strike="noStrike" dirty="0">
                          <a:effectLst/>
                          <a:latin typeface="Arial" panose="020B0604020202020204" pitchFamily="34" charset="0"/>
                        </a:rPr>
                        <a:t>4,3</a:t>
                      </a:r>
                    </a:p>
                  </a:txBody>
                  <a:tcPr marL="9525" marR="9525" marT="9525" marB="0" anchor="ctr"/>
                </a:tc>
                <a:tc>
                  <a:txBody>
                    <a:bodyPr/>
                    <a:lstStyle/>
                    <a:p>
                      <a:pPr algn="r" fontAlgn="b"/>
                      <a:r>
                        <a:rPr lang="de-DE" sz="2000" b="0" i="0" u="none" strike="noStrike">
                          <a:effectLst/>
                          <a:latin typeface="Arial" panose="020B0604020202020204" pitchFamily="34" charset="0"/>
                        </a:rPr>
                        <a:t>2,6</a:t>
                      </a:r>
                    </a:p>
                  </a:txBody>
                  <a:tcPr marL="9525" marR="9525" marT="9525" marB="0" anchor="ctr"/>
                </a:tc>
              </a:tr>
              <a:tr h="461722">
                <a:tc>
                  <a:txBody>
                    <a:bodyPr/>
                    <a:lstStyle/>
                    <a:p>
                      <a:pPr algn="l" fontAlgn="b"/>
                      <a:r>
                        <a:rPr lang="de-DE" sz="2000" b="1" i="0" u="none" strike="noStrike" dirty="0">
                          <a:effectLst/>
                          <a:latin typeface="Arial" panose="020B0604020202020204" pitchFamily="34" charset="0"/>
                        </a:rPr>
                        <a:t>Alle sechs </a:t>
                      </a:r>
                      <a:r>
                        <a:rPr lang="de-DE" sz="2000" b="1" i="0" u="none" strike="noStrike" dirty="0" smtClean="0">
                          <a:effectLst/>
                          <a:latin typeface="Arial" panose="020B0604020202020204" pitchFamily="34" charset="0"/>
                        </a:rPr>
                        <a:t>HKL*</a:t>
                      </a:r>
                      <a:endParaRPr lang="de-DE" sz="2000" b="1" i="0" u="none" strike="noStrike" dirty="0">
                        <a:effectLst/>
                        <a:latin typeface="Arial" panose="020B0604020202020204" pitchFamily="34" charset="0"/>
                      </a:endParaRPr>
                    </a:p>
                  </a:txBody>
                  <a:tcPr marL="9525" marR="9525" marT="9525" marB="0" anchor="ctr"/>
                </a:tc>
                <a:tc>
                  <a:txBody>
                    <a:bodyPr/>
                    <a:lstStyle/>
                    <a:p>
                      <a:pPr algn="r" fontAlgn="b"/>
                      <a:r>
                        <a:rPr lang="de-DE" sz="2000" b="0" i="0" u="none" strike="noStrike" dirty="0">
                          <a:effectLst/>
                          <a:latin typeface="Arial" panose="020B0604020202020204" pitchFamily="34" charset="0"/>
                        </a:rPr>
                        <a:t>16,4</a:t>
                      </a:r>
                    </a:p>
                  </a:txBody>
                  <a:tcPr marL="9525" marR="9525" marT="9525" marB="0" anchor="ctr"/>
                </a:tc>
                <a:tc>
                  <a:txBody>
                    <a:bodyPr/>
                    <a:lstStyle/>
                    <a:p>
                      <a:pPr algn="r" fontAlgn="b"/>
                      <a:r>
                        <a:rPr lang="de-DE" sz="2000" b="0" i="0" u="none" strike="noStrike" dirty="0">
                          <a:effectLst/>
                          <a:latin typeface="Arial" panose="020B0604020202020204" pitchFamily="34" charset="0"/>
                        </a:rPr>
                        <a:t>6,9</a:t>
                      </a:r>
                    </a:p>
                  </a:txBody>
                  <a:tcPr marL="9525" marR="9525" marT="9525" marB="0" anchor="ctr"/>
                </a:tc>
                <a:tc>
                  <a:txBody>
                    <a:bodyPr/>
                    <a:lstStyle/>
                    <a:p>
                      <a:pPr algn="r" fontAlgn="b"/>
                      <a:r>
                        <a:rPr lang="de-DE" sz="2000" b="0" i="0" u="none" strike="noStrike" dirty="0">
                          <a:effectLst/>
                          <a:latin typeface="Arial" panose="020B0604020202020204" pitchFamily="34" charset="0"/>
                        </a:rPr>
                        <a:t>70,6</a:t>
                      </a:r>
                    </a:p>
                  </a:txBody>
                  <a:tcPr marL="9525" marR="9525" marT="9525" marB="0" anchor="ctr"/>
                </a:tc>
                <a:tc>
                  <a:txBody>
                    <a:bodyPr/>
                    <a:lstStyle/>
                    <a:p>
                      <a:pPr algn="r" fontAlgn="b"/>
                      <a:r>
                        <a:rPr lang="de-DE" sz="2000" b="0" i="0" u="none" strike="noStrike" dirty="0">
                          <a:effectLst/>
                          <a:latin typeface="Arial" panose="020B0604020202020204" pitchFamily="34" charset="0"/>
                        </a:rPr>
                        <a:t>3,5</a:t>
                      </a:r>
                    </a:p>
                  </a:txBody>
                  <a:tcPr marL="9525" marR="9525" marT="9525" marB="0" anchor="ctr"/>
                </a:tc>
                <a:tc>
                  <a:txBody>
                    <a:bodyPr/>
                    <a:lstStyle/>
                    <a:p>
                      <a:pPr algn="r" fontAlgn="b"/>
                      <a:r>
                        <a:rPr lang="de-DE" sz="2000" b="0" i="0" u="none" strike="noStrike" dirty="0">
                          <a:effectLst/>
                          <a:latin typeface="Arial" panose="020B0604020202020204" pitchFamily="34" charset="0"/>
                        </a:rPr>
                        <a:t>2,6</a:t>
                      </a:r>
                    </a:p>
                  </a:txBody>
                  <a:tcPr marL="9525" marR="9525" marT="9525" marB="0" anchor="ctr"/>
                </a:tc>
              </a:tr>
            </a:tbl>
          </a:graphicData>
        </a:graphic>
      </p:graphicFrame>
    </p:spTree>
    <p:extLst>
      <p:ext uri="{BB962C8B-B14F-4D97-AF65-F5344CB8AC3E}">
        <p14:creationId xmlns:p14="http://schemas.microsoft.com/office/powerpoint/2010/main" val="553006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Berufliches Bildungsniveau</a:t>
            </a:r>
            <a:endParaRPr lang="de-DE" dirty="0"/>
          </a:p>
        </p:txBody>
      </p:sp>
      <p:graphicFrame>
        <p:nvGraphicFramePr>
          <p:cNvPr id="4" name="Inhaltsplatzhalter 9"/>
          <p:cNvGraphicFramePr>
            <a:graphicFrameLocks noGrp="1"/>
          </p:cNvGraphicFramePr>
          <p:nvPr>
            <p:ph idx="1"/>
            <p:extLst>
              <p:ext uri="{D42A27DB-BD31-4B8C-83A1-F6EECF244321}">
                <p14:modId xmlns:p14="http://schemas.microsoft.com/office/powerpoint/2010/main" val="4215635049"/>
              </p:ext>
            </p:extLst>
          </p:nvPr>
        </p:nvGraphicFramePr>
        <p:xfrm>
          <a:off x="323528" y="1484784"/>
          <a:ext cx="8353053" cy="43205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171428" y="5877272"/>
            <a:ext cx="8497068"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Quelle: </a:t>
            </a:r>
            <a:r>
              <a:rPr lang="de-DE" sz="1000" dirty="0" smtClean="0">
                <a:latin typeface="Arial" panose="020B0604020202020204" pitchFamily="34" charset="0"/>
                <a:cs typeface="Arial" panose="020B0604020202020204" pitchFamily="34" charset="0"/>
              </a:rPr>
              <a:t>BAMF, 2016; n=2.166</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760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Entwicklung der Flüchtlingszahlen</a:t>
            </a:r>
            <a:endParaRPr lang="de-DE" dirty="0"/>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1080802615"/>
              </p:ext>
            </p:extLst>
          </p:nvPr>
        </p:nvGraphicFramePr>
        <p:xfrm>
          <a:off x="179388" y="1196975"/>
          <a:ext cx="8857107" cy="4752305"/>
        </p:xfrm>
        <a:graphic>
          <a:graphicData uri="http://schemas.openxmlformats.org/drawingml/2006/chart">
            <c:chart xmlns:c="http://schemas.openxmlformats.org/drawingml/2006/chart" xmlns:r="http://schemas.openxmlformats.org/officeDocument/2006/relationships" r:id="rId3"/>
          </a:graphicData>
        </a:graphic>
      </p:graphicFrame>
      <p:sp>
        <p:nvSpPr>
          <p:cNvPr id="10" name="Inhaltsplatzhalter 3"/>
          <p:cNvSpPr txBox="1">
            <a:spLocks/>
          </p:cNvSpPr>
          <p:nvPr/>
        </p:nvSpPr>
        <p:spPr>
          <a:xfrm>
            <a:off x="201938" y="5949280"/>
            <a:ext cx="7920000" cy="49371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baseline="0">
                <a:solidFill>
                  <a:schemeClr val="bg2"/>
                </a:solidFill>
                <a:latin typeface="+mn-lt"/>
                <a:ea typeface="+mn-ea"/>
                <a:cs typeface="+mn-cs"/>
              </a:defRPr>
            </a:lvl1pPr>
            <a:lvl2pPr marL="360000" indent="-358775" algn="l" defTabSz="914400" rtl="0" eaLnBrk="1" latinLnBrk="0" hangingPunct="1">
              <a:lnSpc>
                <a:spcPct val="100000"/>
              </a:lnSpc>
              <a:spcBef>
                <a:spcPts val="800"/>
              </a:spcBef>
              <a:buClr>
                <a:schemeClr val="accent1"/>
              </a:buClr>
              <a:buFont typeface="Arial" panose="020B0604020202020204" pitchFamily="34" charset="0"/>
              <a:buChar char="►"/>
              <a:defRPr sz="1600" kern="1200">
                <a:solidFill>
                  <a:schemeClr val="bg2"/>
                </a:solidFill>
                <a:latin typeface="+mn-lt"/>
                <a:ea typeface="+mn-ea"/>
                <a:cs typeface="+mn-cs"/>
              </a:defRPr>
            </a:lvl2pPr>
            <a:lvl3pPr marL="541338" indent="-180000"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3pPr>
            <a:lvl4pPr marL="720000" indent="-180000" algn="l" defTabSz="914400" rtl="0" eaLnBrk="1" latinLnBrk="0" hangingPunct="1">
              <a:lnSpc>
                <a:spcPct val="90000"/>
              </a:lnSpc>
              <a:spcBef>
                <a:spcPts val="600"/>
              </a:spcBef>
              <a:buFont typeface="Symbol" panose="05050102010706020507" pitchFamily="18" charset="2"/>
              <a:buChar char="-"/>
              <a:defRPr sz="14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000" b="0" dirty="0" smtClean="0">
                <a:solidFill>
                  <a:schemeClr val="tx1"/>
                </a:solidFill>
                <a:latin typeface="Arial" panose="020B0604020202020204" pitchFamily="34" charset="0"/>
                <a:cs typeface="Arial" panose="020B0604020202020204" pitchFamily="34" charset="0"/>
              </a:rPr>
              <a:t>Quellen: BMI, BAMF, 2016</a:t>
            </a:r>
          </a:p>
          <a:p>
            <a:endParaRPr lang="de-DE" sz="1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39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Asylerstanträge </a:t>
            </a:r>
            <a:r>
              <a:rPr lang="de-DE" dirty="0" smtClean="0"/>
              <a:t>Gesamtjahr 2015</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003023879"/>
              </p:ext>
            </p:extLst>
          </p:nvPr>
        </p:nvGraphicFramePr>
        <p:xfrm>
          <a:off x="198526" y="1268760"/>
          <a:ext cx="8477929" cy="4504804"/>
        </p:xfrm>
        <a:graphic>
          <a:graphicData uri="http://schemas.openxmlformats.org/drawingml/2006/table">
            <a:tbl>
              <a:tblPr/>
              <a:tblGrid>
                <a:gridCol w="2622188"/>
                <a:gridCol w="1872309"/>
                <a:gridCol w="1991716"/>
                <a:gridCol w="1991716"/>
              </a:tblGrid>
              <a:tr h="599554">
                <a:tc>
                  <a:txBody>
                    <a:bodyPr/>
                    <a:lstStyle/>
                    <a:p>
                      <a:pPr algn="ctr" fontAlgn="ctr"/>
                      <a:r>
                        <a:rPr lang="de-DE" sz="1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CC0066"/>
                    </a:solidFill>
                  </a:tcPr>
                </a:tc>
                <a:tc>
                  <a:txBody>
                    <a:bodyPr/>
                    <a:lstStyle/>
                    <a:p>
                      <a:pPr algn="ctr" rtl="0" fontAlgn="b"/>
                      <a:r>
                        <a:rPr lang="de-DE" sz="2400" b="1" i="0" u="none" strike="noStrike" dirty="0">
                          <a:solidFill>
                            <a:srgbClr val="FFFFFF"/>
                          </a:solidFill>
                          <a:effectLst/>
                          <a:latin typeface="Arial" panose="020B0604020202020204" pitchFamily="34" charset="0"/>
                          <a:cs typeface="Arial" panose="020B0604020202020204" pitchFamily="34" charset="0"/>
                        </a:rPr>
                        <a:t>Anzahl</a:t>
                      </a:r>
                    </a:p>
                  </a:txBody>
                  <a:tcPr marL="9525" marR="9525" marT="9525" marB="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CC0066"/>
                    </a:solidFill>
                  </a:tcPr>
                </a:tc>
                <a:tc>
                  <a:txBody>
                    <a:bodyPr/>
                    <a:lstStyle/>
                    <a:p>
                      <a:pPr algn="ctr" rtl="0" fontAlgn="b"/>
                      <a:r>
                        <a:rPr lang="de-DE" sz="2400" b="1" i="0" u="none" strike="noStrike" dirty="0">
                          <a:solidFill>
                            <a:srgbClr val="FFFFFF"/>
                          </a:solidFill>
                          <a:effectLst/>
                          <a:latin typeface="Arial" panose="020B0604020202020204" pitchFamily="34" charset="0"/>
                          <a:cs typeface="Arial" panose="020B0604020202020204" pitchFamily="34" charset="0"/>
                        </a:rPr>
                        <a:t>Anteil</a:t>
                      </a:r>
                    </a:p>
                  </a:txBody>
                  <a:tcPr marL="9525" marR="9525" marT="9525" marB="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CC0066"/>
                    </a:solidFill>
                  </a:tcPr>
                </a:tc>
                <a:tc>
                  <a:txBody>
                    <a:bodyPr/>
                    <a:lstStyle/>
                    <a:p>
                      <a:pPr algn="ctr" rtl="0" fontAlgn="b"/>
                      <a:r>
                        <a:rPr lang="de-DE" sz="2400" b="1" i="0" u="none" strike="noStrike" dirty="0" smtClean="0">
                          <a:solidFill>
                            <a:srgbClr val="FFFFFF"/>
                          </a:solidFill>
                          <a:effectLst/>
                          <a:latin typeface="Arial" panose="020B0604020202020204" pitchFamily="34" charset="0"/>
                          <a:cs typeface="Arial" panose="020B0604020202020204" pitchFamily="34" charset="0"/>
                        </a:rPr>
                        <a:t>Schutzquote</a:t>
                      </a:r>
                      <a:endParaRPr lang="de-DE" sz="24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CC0066"/>
                    </a:solidFill>
                  </a:tcPr>
                </a:tc>
              </a:tr>
              <a:tr h="390525">
                <a:tc>
                  <a:txBody>
                    <a:bodyPr/>
                    <a:lstStyle/>
                    <a:p>
                      <a:pPr algn="l" rtl="0" fontAlgn="b"/>
                      <a:r>
                        <a:rPr lang="de-DE" sz="2400" b="1" i="0" u="none" strike="noStrike" dirty="0">
                          <a:solidFill>
                            <a:srgbClr val="000000"/>
                          </a:solidFill>
                          <a:effectLst/>
                          <a:latin typeface="Arial" panose="020B0604020202020204" pitchFamily="34" charset="0"/>
                          <a:cs typeface="Arial" panose="020B0604020202020204" pitchFamily="34" charset="0"/>
                        </a:rPr>
                        <a:t>Syrien*</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1" i="0" u="none" strike="noStrike" dirty="0">
                          <a:solidFill>
                            <a:srgbClr val="000000"/>
                          </a:solidFill>
                          <a:effectLst/>
                          <a:latin typeface="Arial" panose="020B0604020202020204" pitchFamily="34" charset="0"/>
                          <a:cs typeface="Arial" panose="020B0604020202020204" pitchFamily="34" charset="0"/>
                        </a:rPr>
                        <a:t>158.657</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1" i="0" u="none" strike="noStrike" dirty="0">
                          <a:solidFill>
                            <a:srgbClr val="000000"/>
                          </a:solidFill>
                          <a:effectLst/>
                          <a:latin typeface="Arial" panose="020B0604020202020204" pitchFamily="34" charset="0"/>
                          <a:cs typeface="Arial" panose="020B0604020202020204" pitchFamily="34" charset="0"/>
                        </a:rPr>
                        <a:t>35,9%</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kern="1200" dirty="0" smtClean="0">
                          <a:solidFill>
                            <a:srgbClr val="000000"/>
                          </a:solidFill>
                          <a:effectLst/>
                          <a:latin typeface="Arial" panose="020B0604020202020204" pitchFamily="34" charset="0"/>
                          <a:ea typeface="+mn-ea"/>
                          <a:cs typeface="Arial" panose="020B0604020202020204" pitchFamily="34" charset="0"/>
                        </a:rPr>
                        <a:t>96 %</a:t>
                      </a:r>
                      <a:endParaRPr lang="de-DE" sz="2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r>
              <a:tr h="390525">
                <a:tc>
                  <a:txBody>
                    <a:bodyPr/>
                    <a:lstStyle/>
                    <a:p>
                      <a:pPr algn="l" rtl="0" fontAlgn="b"/>
                      <a:r>
                        <a:rPr lang="de-DE" sz="2400" b="0" i="0" u="none" strike="noStrike">
                          <a:solidFill>
                            <a:srgbClr val="000000"/>
                          </a:solidFill>
                          <a:effectLst/>
                          <a:latin typeface="Arial" panose="020B0604020202020204" pitchFamily="34" charset="0"/>
                          <a:cs typeface="Arial" panose="020B0604020202020204" pitchFamily="34" charset="0"/>
                        </a:rPr>
                        <a:t>Sonstige</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a:solidFill>
                            <a:srgbClr val="000000"/>
                          </a:solidFill>
                          <a:effectLst/>
                          <a:latin typeface="Arial" panose="020B0604020202020204" pitchFamily="34" charset="0"/>
                          <a:cs typeface="Arial" panose="020B0604020202020204" pitchFamily="34" charset="0"/>
                        </a:rPr>
                        <a:t>78.265</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a:solidFill>
                            <a:srgbClr val="000000"/>
                          </a:solidFill>
                          <a:effectLst/>
                          <a:latin typeface="Arial" panose="020B0604020202020204" pitchFamily="34" charset="0"/>
                          <a:cs typeface="Arial" panose="020B0604020202020204" pitchFamily="34" charset="0"/>
                        </a:rPr>
                        <a:t>17,5%</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de-DE" sz="2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r>
              <a:tr h="390525">
                <a:tc>
                  <a:txBody>
                    <a:bodyPr/>
                    <a:lstStyle/>
                    <a:p>
                      <a:pPr algn="l" rtl="0" fontAlgn="b"/>
                      <a:r>
                        <a:rPr lang="de-DE" sz="2400" b="0" i="0" u="none" strike="noStrike">
                          <a:solidFill>
                            <a:srgbClr val="000000"/>
                          </a:solidFill>
                          <a:effectLst/>
                          <a:latin typeface="Arial" panose="020B0604020202020204" pitchFamily="34" charset="0"/>
                          <a:cs typeface="Arial" panose="020B0604020202020204" pitchFamily="34" charset="0"/>
                        </a:rPr>
                        <a:t>Albanien</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a:solidFill>
                            <a:srgbClr val="000000"/>
                          </a:solidFill>
                          <a:effectLst/>
                          <a:latin typeface="Arial" panose="020B0604020202020204" pitchFamily="34" charset="0"/>
                          <a:cs typeface="Arial" panose="020B0604020202020204" pitchFamily="34" charset="0"/>
                        </a:rPr>
                        <a:t>53.805</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dirty="0">
                          <a:solidFill>
                            <a:srgbClr val="000000"/>
                          </a:solidFill>
                          <a:effectLst/>
                          <a:latin typeface="Arial" panose="020B0604020202020204" pitchFamily="34" charset="0"/>
                          <a:cs typeface="Arial" panose="020B0604020202020204" pitchFamily="34" charset="0"/>
                        </a:rPr>
                        <a:t>12,2%</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kern="1200" dirty="0" smtClean="0">
                          <a:solidFill>
                            <a:srgbClr val="000000"/>
                          </a:solidFill>
                          <a:effectLst/>
                          <a:latin typeface="Arial" panose="020B0604020202020204" pitchFamily="34" charset="0"/>
                          <a:ea typeface="+mn-ea"/>
                          <a:cs typeface="Arial" panose="020B0604020202020204" pitchFamily="34" charset="0"/>
                        </a:rPr>
                        <a:t>sehr gering</a:t>
                      </a:r>
                      <a:endParaRPr lang="de-DE" sz="2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r>
              <a:tr h="390525">
                <a:tc>
                  <a:txBody>
                    <a:bodyPr/>
                    <a:lstStyle/>
                    <a:p>
                      <a:pPr algn="l" rtl="0" fontAlgn="b"/>
                      <a:r>
                        <a:rPr lang="de-DE" sz="2400" b="0" i="0" u="none" strike="noStrike" dirty="0">
                          <a:solidFill>
                            <a:srgbClr val="000000"/>
                          </a:solidFill>
                          <a:effectLst/>
                          <a:latin typeface="Arial" panose="020B0604020202020204" pitchFamily="34" charset="0"/>
                          <a:cs typeface="Arial" panose="020B0604020202020204" pitchFamily="34" charset="0"/>
                        </a:rPr>
                        <a:t>Kosovo</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dirty="0">
                          <a:solidFill>
                            <a:srgbClr val="000000"/>
                          </a:solidFill>
                          <a:effectLst/>
                          <a:latin typeface="Arial" panose="020B0604020202020204" pitchFamily="34" charset="0"/>
                          <a:cs typeface="Arial" panose="020B0604020202020204" pitchFamily="34" charset="0"/>
                        </a:rPr>
                        <a:t>33.427</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dirty="0">
                          <a:solidFill>
                            <a:srgbClr val="000000"/>
                          </a:solidFill>
                          <a:effectLst/>
                          <a:latin typeface="Arial" panose="020B0604020202020204" pitchFamily="34" charset="0"/>
                          <a:cs typeface="Arial" panose="020B0604020202020204" pitchFamily="34" charset="0"/>
                        </a:rPr>
                        <a:t>7,6%</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2400" b="0" i="0" u="none" strike="noStrike" kern="1200" dirty="0" smtClean="0">
                          <a:solidFill>
                            <a:srgbClr val="000000"/>
                          </a:solidFill>
                          <a:effectLst/>
                          <a:latin typeface="Arial" panose="020B0604020202020204" pitchFamily="34" charset="0"/>
                          <a:ea typeface="+mn-ea"/>
                          <a:cs typeface="Arial" panose="020B0604020202020204" pitchFamily="34" charset="0"/>
                        </a:rPr>
                        <a:t>sehr gering</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r>
              <a:tr h="390525">
                <a:tc>
                  <a:txBody>
                    <a:bodyPr/>
                    <a:lstStyle/>
                    <a:p>
                      <a:pPr algn="l" rtl="0" fontAlgn="b"/>
                      <a:r>
                        <a:rPr lang="de-DE" sz="2400" b="0" i="0" u="none" strike="noStrike">
                          <a:solidFill>
                            <a:srgbClr val="000000"/>
                          </a:solidFill>
                          <a:effectLst/>
                          <a:latin typeface="Arial" panose="020B0604020202020204" pitchFamily="34" charset="0"/>
                          <a:cs typeface="Arial" panose="020B0604020202020204" pitchFamily="34" charset="0"/>
                        </a:rPr>
                        <a:t>Afghanistan</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dirty="0">
                          <a:solidFill>
                            <a:srgbClr val="000000"/>
                          </a:solidFill>
                          <a:effectLst/>
                          <a:latin typeface="Arial" panose="020B0604020202020204" pitchFamily="34" charset="0"/>
                          <a:cs typeface="Arial" panose="020B0604020202020204" pitchFamily="34" charset="0"/>
                        </a:rPr>
                        <a:t>31.382</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a:solidFill>
                            <a:srgbClr val="000000"/>
                          </a:solidFill>
                          <a:effectLst/>
                          <a:latin typeface="Arial" panose="020B0604020202020204" pitchFamily="34" charset="0"/>
                          <a:cs typeface="Arial" panose="020B0604020202020204" pitchFamily="34" charset="0"/>
                        </a:rPr>
                        <a:t>7,1%</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2400" b="0" i="0" u="none" strike="noStrike" kern="1200" dirty="0" smtClean="0">
                          <a:solidFill>
                            <a:srgbClr val="000000"/>
                          </a:solidFill>
                          <a:effectLst/>
                          <a:latin typeface="Arial" panose="020B0604020202020204" pitchFamily="34" charset="0"/>
                          <a:ea typeface="+mn-ea"/>
                          <a:cs typeface="Arial" panose="020B0604020202020204" pitchFamily="34" charset="0"/>
                        </a:rPr>
                        <a:t>sehr gering</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r>
              <a:tr h="390525">
                <a:tc>
                  <a:txBody>
                    <a:bodyPr/>
                    <a:lstStyle/>
                    <a:p>
                      <a:pPr algn="l" rtl="0" fontAlgn="b"/>
                      <a:r>
                        <a:rPr lang="de-DE" sz="2400" b="1" i="0" u="none" strike="noStrike" dirty="0">
                          <a:solidFill>
                            <a:srgbClr val="000000"/>
                          </a:solidFill>
                          <a:effectLst/>
                          <a:latin typeface="Arial" panose="020B0604020202020204" pitchFamily="34" charset="0"/>
                          <a:cs typeface="Arial" panose="020B0604020202020204" pitchFamily="34" charset="0"/>
                        </a:rPr>
                        <a:t>Irak*</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1" i="0" u="none" strike="noStrike" dirty="0">
                          <a:solidFill>
                            <a:srgbClr val="000000"/>
                          </a:solidFill>
                          <a:effectLst/>
                          <a:latin typeface="Arial" panose="020B0604020202020204" pitchFamily="34" charset="0"/>
                          <a:cs typeface="Arial" panose="020B0604020202020204" pitchFamily="34" charset="0"/>
                        </a:rPr>
                        <a:t>29.784</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1" i="0" u="none" strike="noStrike" dirty="0">
                          <a:solidFill>
                            <a:srgbClr val="000000"/>
                          </a:solidFill>
                          <a:effectLst/>
                          <a:latin typeface="Arial" panose="020B0604020202020204" pitchFamily="34" charset="0"/>
                          <a:cs typeface="Arial" panose="020B0604020202020204" pitchFamily="34" charset="0"/>
                        </a:rPr>
                        <a:t>6,7%</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kern="1200" dirty="0" smtClean="0">
                          <a:solidFill>
                            <a:srgbClr val="000000"/>
                          </a:solidFill>
                          <a:effectLst/>
                          <a:latin typeface="Arial" panose="020B0604020202020204" pitchFamily="34" charset="0"/>
                          <a:ea typeface="+mn-ea"/>
                          <a:cs typeface="Arial" panose="020B0604020202020204" pitchFamily="34" charset="0"/>
                        </a:rPr>
                        <a:t>89%</a:t>
                      </a:r>
                      <a:endParaRPr lang="de-DE" sz="2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r>
              <a:tr h="390525">
                <a:tc>
                  <a:txBody>
                    <a:bodyPr/>
                    <a:lstStyle/>
                    <a:p>
                      <a:pPr algn="l" rtl="0" fontAlgn="b"/>
                      <a:r>
                        <a:rPr lang="de-DE" sz="2400" b="0" i="0" u="none" strike="noStrike">
                          <a:solidFill>
                            <a:srgbClr val="000000"/>
                          </a:solidFill>
                          <a:effectLst/>
                          <a:latin typeface="Arial" panose="020B0604020202020204" pitchFamily="34" charset="0"/>
                          <a:cs typeface="Arial" panose="020B0604020202020204" pitchFamily="34" charset="0"/>
                        </a:rPr>
                        <a:t>Serbien</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a:solidFill>
                            <a:srgbClr val="000000"/>
                          </a:solidFill>
                          <a:effectLst/>
                          <a:latin typeface="Arial" panose="020B0604020202020204" pitchFamily="34" charset="0"/>
                          <a:cs typeface="Arial" panose="020B0604020202020204" pitchFamily="34" charset="0"/>
                        </a:rPr>
                        <a:t>16.700</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2400" b="0" i="0" u="none" strike="noStrike" kern="1200" dirty="0" smtClean="0">
                          <a:solidFill>
                            <a:srgbClr val="000000"/>
                          </a:solidFill>
                          <a:effectLst/>
                          <a:latin typeface="Arial" panose="020B0604020202020204" pitchFamily="34" charset="0"/>
                          <a:ea typeface="+mn-ea"/>
                          <a:cs typeface="Arial" panose="020B0604020202020204" pitchFamily="34" charset="0"/>
                        </a:rPr>
                        <a:t>sehr gering</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r>
              <a:tr h="390525">
                <a:tc>
                  <a:txBody>
                    <a:bodyPr/>
                    <a:lstStyle/>
                    <a:p>
                      <a:pPr algn="l" rtl="0" fontAlgn="b"/>
                      <a:r>
                        <a:rPr lang="de-DE" sz="2400" b="1" i="0" u="none" strike="noStrike" dirty="0">
                          <a:solidFill>
                            <a:srgbClr val="000000"/>
                          </a:solidFill>
                          <a:effectLst/>
                          <a:latin typeface="Arial" panose="020B0604020202020204" pitchFamily="34" charset="0"/>
                          <a:cs typeface="Arial" panose="020B0604020202020204" pitchFamily="34" charset="0"/>
                        </a:rPr>
                        <a:t>Eritrea*</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1" i="0" u="none" strike="noStrike" dirty="0">
                          <a:solidFill>
                            <a:srgbClr val="000000"/>
                          </a:solidFill>
                          <a:effectLst/>
                          <a:latin typeface="Arial" panose="020B0604020202020204" pitchFamily="34" charset="0"/>
                          <a:cs typeface="Arial" panose="020B0604020202020204" pitchFamily="34" charset="0"/>
                        </a:rPr>
                        <a:t>10.876</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1"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kern="1200" dirty="0" smtClean="0">
                          <a:solidFill>
                            <a:srgbClr val="000000"/>
                          </a:solidFill>
                          <a:effectLst/>
                          <a:latin typeface="Arial" panose="020B0604020202020204" pitchFamily="34" charset="0"/>
                          <a:ea typeface="+mn-ea"/>
                          <a:cs typeface="Arial" panose="020B0604020202020204" pitchFamily="34" charset="0"/>
                        </a:rPr>
                        <a:t>92%</a:t>
                      </a:r>
                      <a:endParaRPr lang="de-DE" sz="2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r>
              <a:tr h="390525">
                <a:tc>
                  <a:txBody>
                    <a:bodyPr/>
                    <a:lstStyle/>
                    <a:p>
                      <a:pPr algn="l" rtl="0" fontAlgn="b"/>
                      <a:r>
                        <a:rPr lang="de-DE" sz="2400" b="0" i="0" u="none" strike="noStrike">
                          <a:solidFill>
                            <a:srgbClr val="000000"/>
                          </a:solidFill>
                          <a:effectLst/>
                          <a:latin typeface="Arial" panose="020B0604020202020204" pitchFamily="34" charset="0"/>
                          <a:cs typeface="Arial" panose="020B0604020202020204" pitchFamily="34" charset="0"/>
                        </a:rPr>
                        <a:t>Pakistan</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a:solidFill>
                            <a:srgbClr val="000000"/>
                          </a:solidFill>
                          <a:effectLst/>
                          <a:latin typeface="Arial" panose="020B0604020202020204" pitchFamily="34" charset="0"/>
                          <a:cs typeface="Arial" panose="020B0604020202020204" pitchFamily="34" charset="0"/>
                        </a:rPr>
                        <a:t>8.199</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2400" b="0" i="0" u="none" strike="noStrike" kern="1200" dirty="0" smtClean="0">
                          <a:solidFill>
                            <a:srgbClr val="000000"/>
                          </a:solidFill>
                          <a:effectLst/>
                          <a:latin typeface="Arial" panose="020B0604020202020204" pitchFamily="34" charset="0"/>
                          <a:ea typeface="+mn-ea"/>
                          <a:cs typeface="Arial" panose="020B0604020202020204" pitchFamily="34" charset="0"/>
                        </a:rPr>
                        <a:t>sehr gering</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r>
              <a:tr h="390525">
                <a:tc>
                  <a:txBody>
                    <a:bodyPr/>
                    <a:lstStyle/>
                    <a:p>
                      <a:pPr algn="l" rtl="0" fontAlgn="b"/>
                      <a:r>
                        <a:rPr lang="de-DE" sz="2400" b="1" i="0" u="none" strike="noStrike" dirty="0" smtClean="0">
                          <a:solidFill>
                            <a:srgbClr val="000000"/>
                          </a:solidFill>
                          <a:effectLst/>
                          <a:latin typeface="Arial" panose="020B0604020202020204" pitchFamily="34" charset="0"/>
                          <a:cs typeface="Arial" panose="020B0604020202020204" pitchFamily="34" charset="0"/>
                        </a:rPr>
                        <a:t>Gesamt</a:t>
                      </a:r>
                      <a:endParaRPr lang="de-DE"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1" i="0" u="none" strike="noStrike">
                          <a:solidFill>
                            <a:srgbClr val="000000"/>
                          </a:solidFill>
                          <a:effectLst/>
                          <a:latin typeface="Arial" panose="020B0604020202020204" pitchFamily="34" charset="0"/>
                          <a:cs typeface="Arial" panose="020B0604020202020204" pitchFamily="34" charset="0"/>
                        </a:rPr>
                        <a:t>441.899</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1"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c>
                  <a:txBody>
                    <a:bodyPr/>
                    <a:lstStyle/>
                    <a:p>
                      <a:pPr algn="r" rtl="0" fontAlgn="b"/>
                      <a:r>
                        <a:rPr lang="de-DE" sz="2400" b="0" i="0" u="none" strike="noStrike" kern="1200" dirty="0" smtClean="0">
                          <a:solidFill>
                            <a:srgbClr val="000000"/>
                          </a:solidFill>
                          <a:effectLst/>
                          <a:latin typeface="Arial" panose="020B0604020202020204" pitchFamily="34" charset="0"/>
                          <a:ea typeface="+mn-ea"/>
                          <a:cs typeface="Arial" panose="020B0604020202020204" pitchFamily="34" charset="0"/>
                        </a:rPr>
                        <a:t>50 %</a:t>
                      </a:r>
                      <a:endParaRPr lang="de-DE" sz="2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rgbClr val="F6E7EA"/>
                    </a:solidFill>
                  </a:tcPr>
                </a:tc>
              </a:tr>
            </a:tbl>
          </a:graphicData>
        </a:graphic>
      </p:graphicFrame>
      <p:sp>
        <p:nvSpPr>
          <p:cNvPr id="6" name="Textfeld 5"/>
          <p:cNvSpPr txBox="1"/>
          <p:nvPr/>
        </p:nvSpPr>
        <p:spPr>
          <a:xfrm>
            <a:off x="107504" y="5927651"/>
            <a:ext cx="8208912" cy="253916"/>
          </a:xfrm>
          <a:prstGeom prst="rect">
            <a:avLst/>
          </a:prstGeom>
          <a:noFill/>
        </p:spPr>
        <p:txBody>
          <a:bodyPr wrap="square" rtlCol="0">
            <a:spAutoFit/>
          </a:bodyPr>
          <a:lstStyle/>
          <a:p>
            <a:r>
              <a:rPr lang="de-DE" sz="1050" b="1" dirty="0" smtClean="0"/>
              <a:t>*… hohe </a:t>
            </a:r>
            <a:r>
              <a:rPr lang="de-DE" sz="1000" b="1" dirty="0" smtClean="0">
                <a:latin typeface="Arial" panose="020B0604020202020204" pitchFamily="34" charset="0"/>
                <a:cs typeface="Arial" panose="020B0604020202020204" pitchFamily="34" charset="0"/>
              </a:rPr>
              <a:t>Bleibewahrscheinlichkeit</a:t>
            </a:r>
            <a:r>
              <a:rPr lang="de-DE" sz="1050" dirty="0" smtClean="0"/>
              <a:t>; </a:t>
            </a:r>
            <a:r>
              <a:rPr lang="de-DE" sz="1050" dirty="0" smtClean="0">
                <a:latin typeface="Arial" panose="020B0604020202020204" pitchFamily="34" charset="0"/>
                <a:cs typeface="Arial" panose="020B0604020202020204" pitchFamily="34" charset="0"/>
              </a:rPr>
              <a:t>Quelle: BAMF, 2016; eigene Berechnungen</a:t>
            </a:r>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4138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Asylerstanträge Januar bis März 2016</a:t>
            </a:r>
            <a:endParaRPr lang="de-DE" dirty="0"/>
          </a:p>
        </p:txBody>
      </p:sp>
      <p:sp>
        <p:nvSpPr>
          <p:cNvPr id="4" name="Textfeld 3"/>
          <p:cNvSpPr txBox="1"/>
          <p:nvPr/>
        </p:nvSpPr>
        <p:spPr>
          <a:xfrm>
            <a:off x="107504" y="5927651"/>
            <a:ext cx="7128792" cy="253916"/>
          </a:xfrm>
          <a:prstGeom prst="rect">
            <a:avLst/>
          </a:prstGeom>
          <a:noFill/>
        </p:spPr>
        <p:txBody>
          <a:bodyPr wrap="square" rtlCol="0">
            <a:spAutoFit/>
          </a:bodyPr>
          <a:lstStyle/>
          <a:p>
            <a:r>
              <a:rPr lang="de-DE" sz="1050" b="1" dirty="0"/>
              <a:t>*… hohe </a:t>
            </a:r>
            <a:r>
              <a:rPr lang="de-DE" sz="1050" b="1" dirty="0" smtClean="0"/>
              <a:t>Bleibewahrscheinlichkeit</a:t>
            </a:r>
            <a:r>
              <a:rPr lang="de-DE" sz="1050" dirty="0" smtClean="0"/>
              <a:t>; </a:t>
            </a:r>
            <a:r>
              <a:rPr lang="de-DE" sz="1050" dirty="0"/>
              <a:t>Quelle</a:t>
            </a:r>
            <a:r>
              <a:rPr lang="de-DE" sz="1050" dirty="0" smtClean="0"/>
              <a:t>: </a:t>
            </a:r>
            <a:r>
              <a:rPr lang="de-DE" sz="1050" dirty="0" smtClean="0">
                <a:latin typeface="Arial" panose="020B0604020202020204" pitchFamily="34" charset="0"/>
                <a:cs typeface="Arial" panose="020B0604020202020204" pitchFamily="34" charset="0"/>
              </a:rPr>
              <a:t>BAMF</a:t>
            </a:r>
            <a:r>
              <a:rPr lang="de-DE" sz="1050" dirty="0" smtClean="0"/>
              <a:t>, 2016</a:t>
            </a:r>
            <a:endParaRPr lang="de-DE" sz="1050" dirty="0"/>
          </a:p>
        </p:txBody>
      </p:sp>
      <p:graphicFrame>
        <p:nvGraphicFramePr>
          <p:cNvPr id="6" name="Tabelle 5"/>
          <p:cNvGraphicFramePr>
            <a:graphicFrameLocks noGrp="1"/>
          </p:cNvGraphicFramePr>
          <p:nvPr>
            <p:extLst>
              <p:ext uri="{D42A27DB-BD31-4B8C-83A1-F6EECF244321}">
                <p14:modId xmlns:p14="http://schemas.microsoft.com/office/powerpoint/2010/main" val="3062520046"/>
              </p:ext>
            </p:extLst>
          </p:nvPr>
        </p:nvGraphicFramePr>
        <p:xfrm>
          <a:off x="197074" y="1268760"/>
          <a:ext cx="8478000" cy="4503603"/>
        </p:xfrm>
        <a:graphic>
          <a:graphicData uri="http://schemas.openxmlformats.org/drawingml/2006/table">
            <a:tbl>
              <a:tblPr>
                <a:tableStyleId>{16D9F66E-5EB9-4882-86FB-DCBF35E3C3E4}</a:tableStyleId>
              </a:tblPr>
              <a:tblGrid>
                <a:gridCol w="3205853"/>
                <a:gridCol w="2563881"/>
                <a:gridCol w="2708266"/>
              </a:tblGrid>
              <a:tr h="552330">
                <a:tc>
                  <a:txBody>
                    <a:bodyPr/>
                    <a:lstStyle/>
                    <a:p>
                      <a:pPr algn="ctr" fontAlgn="b"/>
                      <a:endParaRPr lang="de-DE" sz="2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6"/>
                    </a:solidFill>
                  </a:tcPr>
                </a:tc>
                <a:tc>
                  <a:txBody>
                    <a:bodyPr/>
                    <a:lstStyle/>
                    <a:p>
                      <a:pPr algn="ctr" fontAlgn="b"/>
                      <a:r>
                        <a:rPr lang="de-DE" sz="2400" b="1" u="none" strike="noStrike" dirty="0" smtClean="0">
                          <a:solidFill>
                            <a:schemeClr val="bg1"/>
                          </a:solidFill>
                          <a:effectLst/>
                          <a:latin typeface="Arial" panose="020B0604020202020204" pitchFamily="34" charset="0"/>
                          <a:cs typeface="Arial" panose="020B0604020202020204" pitchFamily="34" charset="0"/>
                        </a:rPr>
                        <a:t>Anzahl</a:t>
                      </a:r>
                    </a:p>
                  </a:txBody>
                  <a:tcPr marL="9525" marR="9525" marT="9525" marB="0" anchor="ctr">
                    <a:solidFill>
                      <a:schemeClr val="accent6"/>
                    </a:solidFill>
                  </a:tcPr>
                </a:tc>
                <a:tc>
                  <a:txBody>
                    <a:bodyPr/>
                    <a:lstStyle/>
                    <a:p>
                      <a:pPr algn="ctr" fontAlgn="b"/>
                      <a:r>
                        <a:rPr lang="de-DE" sz="2400" b="1" u="none" strike="noStrike" dirty="0">
                          <a:solidFill>
                            <a:schemeClr val="bg1"/>
                          </a:solidFill>
                          <a:effectLst/>
                          <a:latin typeface="Arial" panose="020B0604020202020204" pitchFamily="34" charset="0"/>
                          <a:cs typeface="Arial" panose="020B0604020202020204" pitchFamily="34" charset="0"/>
                        </a:rPr>
                        <a:t>Anteil</a:t>
                      </a:r>
                      <a:endParaRPr lang="de-DE" sz="2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6"/>
                    </a:solidFill>
                  </a:tcPr>
                </a:tc>
              </a:tr>
              <a:tr h="388662">
                <a:tc>
                  <a:txBody>
                    <a:bodyPr/>
                    <a:lstStyle/>
                    <a:p>
                      <a:pPr algn="l" fontAlgn="b"/>
                      <a:r>
                        <a:rPr lang="de-DE" sz="2400" b="1" u="none" strike="noStrike" dirty="0" smtClean="0">
                          <a:effectLst/>
                          <a:latin typeface="Arial" panose="020B0604020202020204" pitchFamily="34" charset="0"/>
                          <a:cs typeface="Arial" panose="020B0604020202020204" pitchFamily="34" charset="0"/>
                        </a:rPr>
                        <a:t>Syrien*</a:t>
                      </a:r>
                      <a:endParaRPr lang="de-DE"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b="1" u="none" strike="noStrike" dirty="0" smtClean="0">
                          <a:effectLst/>
                          <a:latin typeface="Arial" panose="020B0604020202020204" pitchFamily="34" charset="0"/>
                          <a:cs typeface="Arial" panose="020B0604020202020204" pitchFamily="34" charset="0"/>
                        </a:rPr>
                        <a:t>88.774</a:t>
                      </a:r>
                      <a:endParaRPr lang="de-DE"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b="1" u="none" strike="noStrike" dirty="0" smtClean="0">
                          <a:effectLst/>
                          <a:latin typeface="Arial" panose="020B0604020202020204" pitchFamily="34" charset="0"/>
                          <a:cs typeface="Arial" panose="020B0604020202020204" pitchFamily="34" charset="0"/>
                        </a:rPr>
                        <a:t>50,3%</a:t>
                      </a:r>
                      <a:endParaRPr lang="de-DE"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88662">
                <a:tc>
                  <a:txBody>
                    <a:bodyPr/>
                    <a:lstStyle/>
                    <a:p>
                      <a:pPr algn="l" fontAlgn="b"/>
                      <a:r>
                        <a:rPr lang="de-DE" sz="2400" b="1" u="none" strike="noStrike" dirty="0" smtClean="0">
                          <a:effectLst/>
                          <a:latin typeface="Arial" panose="020B0604020202020204" pitchFamily="34" charset="0"/>
                          <a:cs typeface="Arial" panose="020B0604020202020204" pitchFamily="34" charset="0"/>
                        </a:rPr>
                        <a:t>Irak*</a:t>
                      </a:r>
                      <a:endParaRPr lang="de-DE"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b="1" u="none" strike="noStrike" dirty="0" smtClean="0">
                          <a:effectLst/>
                          <a:latin typeface="Arial" panose="020B0604020202020204" pitchFamily="34" charset="0"/>
                          <a:cs typeface="Arial" panose="020B0604020202020204" pitchFamily="34" charset="0"/>
                        </a:rPr>
                        <a:t>25.721</a:t>
                      </a:r>
                      <a:endParaRPr lang="de-DE"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b="1" u="none" strike="noStrike" dirty="0" smtClean="0">
                          <a:effectLst/>
                          <a:latin typeface="Arial" panose="020B0604020202020204" pitchFamily="34" charset="0"/>
                          <a:cs typeface="Arial" panose="020B0604020202020204" pitchFamily="34" charset="0"/>
                        </a:rPr>
                        <a:t>14,6%</a:t>
                      </a:r>
                      <a:endParaRPr lang="de-DE"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88662">
                <a:tc>
                  <a:txBody>
                    <a:bodyPr/>
                    <a:lstStyle/>
                    <a:p>
                      <a:pPr algn="l" fontAlgn="b"/>
                      <a:r>
                        <a:rPr lang="de-DE" sz="2400" b="0" u="none" strike="noStrike" dirty="0">
                          <a:effectLst/>
                          <a:latin typeface="Arial" panose="020B0604020202020204" pitchFamily="34" charset="0"/>
                          <a:cs typeface="Arial" panose="020B0604020202020204" pitchFamily="34" charset="0"/>
                        </a:rPr>
                        <a:t>Afghanistan</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u="none" strike="noStrike" dirty="0" smtClean="0">
                          <a:effectLst/>
                          <a:latin typeface="Arial" panose="020B0604020202020204" pitchFamily="34" charset="0"/>
                          <a:cs typeface="Arial" panose="020B0604020202020204" pitchFamily="34" charset="0"/>
                        </a:rPr>
                        <a:t>20.162</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u="none" strike="noStrike" dirty="0" smtClean="0">
                          <a:effectLst/>
                          <a:latin typeface="Arial" panose="020B0604020202020204" pitchFamily="34" charset="0"/>
                          <a:cs typeface="Arial" panose="020B0604020202020204" pitchFamily="34" charset="0"/>
                        </a:rPr>
                        <a:t>11,4%</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88662">
                <a:tc>
                  <a:txBody>
                    <a:bodyPr/>
                    <a:lstStyle/>
                    <a:p>
                      <a:pPr algn="l" fontAlgn="b"/>
                      <a:r>
                        <a:rPr lang="de-DE" sz="2400" b="1" u="none" strike="noStrike" dirty="0" smtClean="0">
                          <a:effectLst/>
                          <a:latin typeface="Arial" panose="020B0604020202020204" pitchFamily="34" charset="0"/>
                          <a:cs typeface="Arial" panose="020B0604020202020204" pitchFamily="34" charset="0"/>
                        </a:rPr>
                        <a:t>Iran*</a:t>
                      </a:r>
                      <a:endParaRPr lang="de-DE"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b="1" u="none" strike="noStrike" dirty="0" smtClean="0">
                          <a:effectLst/>
                          <a:latin typeface="Arial" panose="020B0604020202020204" pitchFamily="34" charset="0"/>
                          <a:cs typeface="Arial" panose="020B0604020202020204" pitchFamily="34" charset="0"/>
                        </a:rPr>
                        <a:t>4.433</a:t>
                      </a:r>
                      <a:endParaRPr lang="de-DE"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b="1" u="none" strike="noStrike" dirty="0" smtClean="0">
                          <a:effectLst/>
                          <a:latin typeface="Arial" panose="020B0604020202020204" pitchFamily="34" charset="0"/>
                          <a:cs typeface="Arial" panose="020B0604020202020204" pitchFamily="34" charset="0"/>
                        </a:rPr>
                        <a:t>2,5%</a:t>
                      </a:r>
                      <a:endParaRPr lang="de-DE"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88662">
                <a:tc>
                  <a:txBody>
                    <a:bodyPr/>
                    <a:lstStyle/>
                    <a:p>
                      <a:pPr algn="l" fontAlgn="b"/>
                      <a:r>
                        <a:rPr lang="de-DE" sz="2400" b="0" u="none" strike="noStrike" dirty="0">
                          <a:effectLst/>
                          <a:latin typeface="Arial" panose="020B0604020202020204" pitchFamily="34" charset="0"/>
                          <a:cs typeface="Arial" panose="020B0604020202020204" pitchFamily="34" charset="0"/>
                        </a:rPr>
                        <a:t>Albanien</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u="none" strike="noStrike" dirty="0" smtClean="0">
                          <a:effectLst/>
                          <a:latin typeface="Arial" panose="020B0604020202020204" pitchFamily="34" charset="0"/>
                          <a:cs typeface="Arial" panose="020B0604020202020204" pitchFamily="34" charset="0"/>
                        </a:rPr>
                        <a:t>3.309</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u="none" strike="noStrike" dirty="0" smtClean="0">
                          <a:effectLst/>
                          <a:latin typeface="Arial" panose="020B0604020202020204" pitchFamily="34" charset="0"/>
                          <a:cs typeface="Arial" panose="020B0604020202020204" pitchFamily="34" charset="0"/>
                        </a:rPr>
                        <a:t>1,9%</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88662">
                <a:tc>
                  <a:txBody>
                    <a:bodyPr/>
                    <a:lstStyle/>
                    <a:p>
                      <a:pPr algn="l" fontAlgn="b"/>
                      <a:r>
                        <a:rPr lang="de-DE" sz="2400" b="0" u="none" strike="noStrike" dirty="0">
                          <a:effectLst/>
                          <a:latin typeface="Arial" panose="020B0604020202020204" pitchFamily="34" charset="0"/>
                          <a:cs typeface="Arial" panose="020B0604020202020204" pitchFamily="34" charset="0"/>
                        </a:rPr>
                        <a:t>Pakistan</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u="none" strike="noStrike" dirty="0" smtClean="0">
                          <a:effectLst/>
                          <a:latin typeface="Arial" panose="020B0604020202020204" pitchFamily="34" charset="0"/>
                          <a:cs typeface="Arial" panose="020B0604020202020204" pitchFamily="34" charset="0"/>
                        </a:rPr>
                        <a:t>2.843</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u="none" strike="noStrike" dirty="0" smtClean="0">
                          <a:effectLst/>
                          <a:latin typeface="Arial" panose="020B0604020202020204" pitchFamily="34" charset="0"/>
                          <a:cs typeface="Arial" panose="020B0604020202020204" pitchFamily="34" charset="0"/>
                        </a:rPr>
                        <a:t>1,6%</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88662">
                <a:tc>
                  <a:txBody>
                    <a:bodyPr/>
                    <a:lstStyle/>
                    <a:p>
                      <a:pPr algn="l" fontAlgn="b"/>
                      <a:r>
                        <a:rPr lang="de-DE" sz="2400" b="1" u="none" strike="noStrike" dirty="0" smtClean="0">
                          <a:effectLst/>
                          <a:latin typeface="Arial" panose="020B0604020202020204" pitchFamily="34" charset="0"/>
                          <a:cs typeface="Arial" panose="020B0604020202020204" pitchFamily="34" charset="0"/>
                        </a:rPr>
                        <a:t>Eritrea*</a:t>
                      </a:r>
                      <a:endParaRPr lang="de-DE"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b="1" u="none" strike="noStrike" dirty="0" smtClean="0">
                          <a:effectLst/>
                          <a:latin typeface="Arial" panose="020B0604020202020204" pitchFamily="34" charset="0"/>
                          <a:cs typeface="Arial" panose="020B0604020202020204" pitchFamily="34" charset="0"/>
                        </a:rPr>
                        <a:t>2.384</a:t>
                      </a:r>
                      <a:endParaRPr lang="de-DE"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b="1" u="none" strike="noStrike" dirty="0" smtClean="0">
                          <a:effectLst/>
                          <a:latin typeface="Arial" panose="020B0604020202020204" pitchFamily="34" charset="0"/>
                          <a:cs typeface="Arial" panose="020B0604020202020204" pitchFamily="34" charset="0"/>
                        </a:rPr>
                        <a:t>1,4%</a:t>
                      </a:r>
                      <a:endParaRPr lang="de-DE"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88662">
                <a:tc>
                  <a:txBody>
                    <a:bodyPr/>
                    <a:lstStyle/>
                    <a:p>
                      <a:pPr algn="l" fontAlgn="b"/>
                      <a:r>
                        <a:rPr lang="de-DE" sz="2400" b="0" u="none" strike="noStrike" dirty="0">
                          <a:effectLst/>
                          <a:latin typeface="Arial" panose="020B0604020202020204" pitchFamily="34" charset="0"/>
                          <a:cs typeface="Arial" panose="020B0604020202020204" pitchFamily="34" charset="0"/>
                        </a:rPr>
                        <a:t>Serbien</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u="none" strike="noStrike" dirty="0" smtClean="0">
                          <a:effectLst/>
                          <a:latin typeface="Arial" panose="020B0604020202020204" pitchFamily="34" charset="0"/>
                          <a:cs typeface="Arial" panose="020B0604020202020204" pitchFamily="34" charset="0"/>
                        </a:rPr>
                        <a:t>1.487</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u="none" strike="noStrike" dirty="0" smtClean="0">
                          <a:effectLst/>
                          <a:latin typeface="Arial" panose="020B0604020202020204" pitchFamily="34" charset="0"/>
                          <a:cs typeface="Arial" panose="020B0604020202020204" pitchFamily="34" charset="0"/>
                        </a:rPr>
                        <a:t>0,8%</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53315">
                <a:tc>
                  <a:txBody>
                    <a:bodyPr/>
                    <a:lstStyle/>
                    <a:p>
                      <a:pPr algn="l" fontAlgn="b"/>
                      <a:r>
                        <a:rPr lang="de-DE" sz="2400" b="0" u="none" strike="noStrike" dirty="0">
                          <a:effectLst/>
                          <a:latin typeface="Arial" panose="020B0604020202020204" pitchFamily="34" charset="0"/>
                          <a:cs typeface="Arial" panose="020B0604020202020204" pitchFamily="34" charset="0"/>
                        </a:rPr>
                        <a:t>Sonstige</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u="none" strike="noStrike" dirty="0" smtClean="0">
                          <a:effectLst/>
                          <a:latin typeface="Arial" panose="020B0604020202020204" pitchFamily="34" charset="0"/>
                          <a:cs typeface="Arial" panose="020B0604020202020204" pitchFamily="34" charset="0"/>
                        </a:rPr>
                        <a:t>27.352</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u="none" strike="noStrike" dirty="0" smtClean="0">
                          <a:effectLst/>
                          <a:latin typeface="Arial" panose="020B0604020202020204" pitchFamily="34" charset="0"/>
                          <a:cs typeface="Arial" panose="020B0604020202020204" pitchFamily="34" charset="0"/>
                        </a:rPr>
                        <a:t>15,5%</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388662">
                <a:tc>
                  <a:txBody>
                    <a:bodyPr/>
                    <a:lstStyle/>
                    <a:p>
                      <a:pPr algn="l" fontAlgn="b"/>
                      <a:r>
                        <a:rPr lang="de-DE" sz="2400" b="0" u="none" strike="noStrike" dirty="0">
                          <a:effectLst/>
                          <a:latin typeface="Arial" panose="020B0604020202020204" pitchFamily="34" charset="0"/>
                          <a:cs typeface="Arial" panose="020B0604020202020204" pitchFamily="34" charset="0"/>
                        </a:rPr>
                        <a:t>Summe</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b="0" u="none" strike="noStrike" dirty="0" smtClean="0">
                          <a:effectLst/>
                          <a:latin typeface="Arial" panose="020B0604020202020204" pitchFamily="34" charset="0"/>
                          <a:cs typeface="Arial" panose="020B0604020202020204" pitchFamily="34" charset="0"/>
                        </a:rPr>
                        <a:t>176.465</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de-DE" sz="2400" b="0" u="none" strike="noStrike" dirty="0" smtClean="0">
                          <a:effectLst/>
                          <a:latin typeface="Arial" panose="020B0604020202020204" pitchFamily="34" charset="0"/>
                          <a:cs typeface="Arial" panose="020B0604020202020204" pitchFamily="34" charset="0"/>
                        </a:rPr>
                        <a:t>100,0%</a:t>
                      </a:r>
                      <a:endParaRPr lang="de-DE"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393846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_Preisverleihungen">
  <a:themeElements>
    <a:clrScheme name="Benutzerdefiniert 12">
      <a:dk1>
        <a:srgbClr val="000000"/>
      </a:dk1>
      <a:lt1>
        <a:srgbClr val="FFFFFF"/>
      </a:lt1>
      <a:dk2>
        <a:srgbClr val="FFFFFF"/>
      </a:dk2>
      <a:lt2>
        <a:srgbClr val="646464"/>
      </a:lt2>
      <a:accent1>
        <a:srgbClr val="BED9EC"/>
      </a:accent1>
      <a:accent2>
        <a:srgbClr val="DCDCDC"/>
      </a:accent2>
      <a:accent3>
        <a:srgbClr val="A0A0A0"/>
      </a:accent3>
      <a:accent4>
        <a:srgbClr val="FF0000"/>
      </a:accent4>
      <a:accent5>
        <a:srgbClr val="FFCC00"/>
      </a:accent5>
      <a:accent6>
        <a:srgbClr val="CC0066"/>
      </a:accent6>
      <a:hlink>
        <a:srgbClr val="000000"/>
      </a:hlink>
      <a:folHlink>
        <a:srgbClr val="000000"/>
      </a:folHlink>
    </a:clrScheme>
    <a:fontScheme name="SchuleWirtschaft 1">
      <a:majorFont>
        <a:latin typeface="TitilliumText25L"/>
        <a:ea typeface=""/>
        <a:cs typeface=""/>
      </a:majorFont>
      <a:minorFont>
        <a:latin typeface="TitilliumText25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sis-CD IW-Verbund">
    <a:dk1>
      <a:srgbClr val="000000"/>
    </a:dk1>
    <a:lt1>
      <a:srgbClr val="FFFFFF"/>
    </a:lt1>
    <a:dk2>
      <a:srgbClr val="006AB3"/>
    </a:dk2>
    <a:lt2>
      <a:srgbClr val="646464"/>
    </a:lt2>
    <a:accent1>
      <a:srgbClr val="006AB3"/>
    </a:accent1>
    <a:accent2>
      <a:srgbClr val="A0A0A0"/>
    </a:accent2>
    <a:accent3>
      <a:srgbClr val="FFCC00"/>
    </a:accent3>
    <a:accent4>
      <a:srgbClr val="BED9EC"/>
    </a:accent4>
    <a:accent5>
      <a:srgbClr val="FF0000"/>
    </a:accent5>
    <a:accent6>
      <a:srgbClr val="DCDCDC"/>
    </a:accent6>
    <a:hlink>
      <a:srgbClr val="002060"/>
    </a:hlink>
    <a:folHlink>
      <a:srgbClr val="CC0066"/>
    </a:folHlink>
  </a:clrScheme>
  <a:fontScheme name="Basis-CD IW-Verbund">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3398</Words>
  <Application>Microsoft Office PowerPoint</Application>
  <PresentationFormat>Bildschirmpräsentation (4:3)</PresentationFormat>
  <Paragraphs>451</Paragraphs>
  <Slides>39</Slides>
  <Notes>39</Notes>
  <HiddenSlides>0</HiddenSlides>
  <MMClips>0</MMClips>
  <ScaleCrop>false</ScaleCrop>
  <HeadingPairs>
    <vt:vector size="4" baseType="variant">
      <vt:variant>
        <vt:lpstr>Design</vt:lpstr>
      </vt:variant>
      <vt:variant>
        <vt:i4>1</vt:i4>
      </vt:variant>
      <vt:variant>
        <vt:lpstr>Folientitel</vt:lpstr>
      </vt:variant>
      <vt:variant>
        <vt:i4>39</vt:i4>
      </vt:variant>
    </vt:vector>
  </HeadingPairs>
  <TitlesOfParts>
    <vt:vector size="40" baseType="lpstr">
      <vt:lpstr>Master_Preisverleihungen</vt:lpstr>
      <vt:lpstr>PowerPoint-Präsentation</vt:lpstr>
      <vt:lpstr>Agenda</vt:lpstr>
      <vt:lpstr>Agenda</vt:lpstr>
      <vt:lpstr>Altersstruktur 2015</vt:lpstr>
      <vt:lpstr>Schulisches Bildungsniveau</vt:lpstr>
      <vt:lpstr>Berufliches Bildungsniveau</vt:lpstr>
      <vt:lpstr>Entwicklung der Flüchtlingszahlen</vt:lpstr>
      <vt:lpstr>Asylerstanträge Gesamtjahr 2015</vt:lpstr>
      <vt:lpstr>Asylerstanträge Januar bis März 2016</vt:lpstr>
      <vt:lpstr>Humanitäre Aufenthaltstitel für anerkannte Flüchtlinge 2014</vt:lpstr>
      <vt:lpstr>Verteilung der minderjährigen Asylbewerber 2015</vt:lpstr>
      <vt:lpstr>Agenda</vt:lpstr>
      <vt:lpstr>Phasen des Asylverlaufs</vt:lpstr>
      <vt:lpstr>Flüchtlingsgruppen</vt:lpstr>
      <vt:lpstr>Sichere Herkunftsstaaten</vt:lpstr>
      <vt:lpstr>Betriebliche Ausbildung &amp; Praktika</vt:lpstr>
      <vt:lpstr>Übersichten</vt:lpstr>
      <vt:lpstr>Arbeitsmarktintegration von Flüchtlingen</vt:lpstr>
      <vt:lpstr>Schulische Rahmenbedingungen</vt:lpstr>
      <vt:lpstr>BQ-Portal</vt:lpstr>
      <vt:lpstr>Beispiel: formale Bildung in Syrien</vt:lpstr>
      <vt:lpstr>Berufsbildungssysteme der Herkunftsländer</vt:lpstr>
      <vt:lpstr>Agenda</vt:lpstr>
      <vt:lpstr>Unternehmensbefragung 2016 – I</vt:lpstr>
      <vt:lpstr>Unternehmensbefragung 2016 – II</vt:lpstr>
      <vt:lpstr>Initiativen zur Integration von Geflüchteten</vt:lpstr>
      <vt:lpstr>Beispiel: BA-Programm PerjuF</vt:lpstr>
      <vt:lpstr>Best Practice Plattformen I</vt:lpstr>
      <vt:lpstr>Best Practice Plattformen II</vt:lpstr>
      <vt:lpstr>Agenda</vt:lpstr>
      <vt:lpstr>Praktikum &amp; Sprachförderung</vt:lpstr>
      <vt:lpstr>Praktikumsbörse</vt:lpstr>
      <vt:lpstr>Ausbildung zum Metallbauer</vt:lpstr>
      <vt:lpstr>Ausbildung zum Industriemechaniker</vt:lpstr>
      <vt:lpstr>Praktika</vt:lpstr>
      <vt:lpstr>Einstiegsqualifizierung</vt:lpstr>
      <vt:lpstr>Patenprogramm</vt:lpstr>
      <vt:lpstr>Anknüpfungsmöglichkeiten </vt:lpstr>
      <vt:lpstr>SCHULEWIRTSCHAFT-Blog</vt:lpstr>
    </vt:vector>
  </TitlesOfParts>
  <Company>IW Verbund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Rißmann, Antonia</dc:creator>
  <cp:lastModifiedBy>Jürgen Gräßle</cp:lastModifiedBy>
  <cp:revision>766</cp:revision>
  <cp:lastPrinted>2016-06-15T11:36:03Z</cp:lastPrinted>
  <dcterms:created xsi:type="dcterms:W3CDTF">2015-03-01T17:43:27Z</dcterms:created>
  <dcterms:modified xsi:type="dcterms:W3CDTF">2016-06-21T09:24:22Z</dcterms:modified>
</cp:coreProperties>
</file>