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Ellipse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Ellipse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47076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523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Ellipse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Ellipse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3012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824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Ellipse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Ellipse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6836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489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hteck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Ellipse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3176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264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65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Rechteck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Ellipse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488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hteck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Ellipse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Ellipse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C36350-4C82-44DF-81AB-1579142A02B9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Ellipse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Ellipse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6076C47-5F7D-4E21-BEE8-842C959B182E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2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1825752" y="1412776"/>
            <a:ext cx="850392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latin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de-DE" sz="2000" dirty="0">
                <a:latin typeface="Calibri" panose="020F0502020204030204" pitchFamily="34" charset="0"/>
                <a:cs typeface="Arial" panose="020B0604020202020204" pitchFamily="34" charset="0"/>
              </a:rPr>
              <a:t>nachdem </a:t>
            </a:r>
            <a:r>
              <a:rPr lang="de-DE" sz="2000" dirty="0">
                <a:latin typeface="Calibri" panose="020F0502020204030204" pitchFamily="34" charset="0"/>
                <a:cs typeface="Arial" panose="020B0604020202020204" pitchFamily="34" charset="0"/>
              </a:rPr>
              <a:t>welche Abstufung festgestellt wurde, gilt ein anderer </a:t>
            </a:r>
            <a:r>
              <a:rPr lang="de-DE" sz="20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Bildungsplan</a:t>
            </a:r>
            <a:r>
              <a:rPr lang="de-DE" sz="2000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4000" b="1" dirty="0">
                <a:latin typeface="Calibri" panose="020F0502020204030204" pitchFamily="34" charset="0"/>
                <a:cs typeface="Arial" panose="020B0604020202020204" pitchFamily="34" charset="0"/>
              </a:rPr>
              <a:t>3. Verfahrensablauf </a:t>
            </a:r>
            <a:endParaRPr lang="de-DE" sz="12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978152" y="1679448"/>
            <a:ext cx="850392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2A376"/>
              </a:buClr>
              <a:buNone/>
            </a:pPr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</a:p>
          <a:p>
            <a:pPr marL="0" indent="0">
              <a:buClr>
                <a:srgbClr val="72A376"/>
              </a:buClr>
              <a:buNone/>
            </a:pP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Clr>
                <a:srgbClr val="72A376"/>
              </a:buClr>
              <a:buNone/>
            </a:pP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Clr>
                <a:srgbClr val="72A376"/>
              </a:buClr>
              <a:buNone/>
            </a:pP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Clr>
                <a:srgbClr val="72A376"/>
              </a:buClr>
              <a:buNone/>
            </a:pP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Clr>
                <a:srgbClr val="72A376"/>
              </a:buClr>
              <a:buNone/>
            </a:pPr>
            <a:endParaRPr lang="de-D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2A376"/>
              </a:buClr>
              <a:buNone/>
            </a:pPr>
            <a:endParaRPr lang="de-DE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Abgerundetes Rechteck 5"/>
          <p:cNvSpPr>
            <a:spLocks noChangeArrowheads="1"/>
          </p:cNvSpPr>
          <p:nvPr/>
        </p:nvSpPr>
        <p:spPr bwMode="auto">
          <a:xfrm>
            <a:off x="2005027" y="2204864"/>
            <a:ext cx="1658569" cy="7920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3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SchülerInnen </a:t>
            </a:r>
            <a:r>
              <a:rPr lang="de-DE" sz="13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mit </a:t>
            </a:r>
            <a:r>
              <a:rPr lang="de-DE" sz="13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besonderem Förderbedarf</a:t>
            </a:r>
          </a:p>
        </p:txBody>
      </p:sp>
      <p:sp>
        <p:nvSpPr>
          <p:cNvPr id="7" name="Abgerundetes Rechteck 6"/>
          <p:cNvSpPr>
            <a:spLocks noChangeArrowheads="1"/>
          </p:cNvSpPr>
          <p:nvPr/>
        </p:nvSpPr>
        <p:spPr bwMode="auto">
          <a:xfrm>
            <a:off x="4040384" y="2252520"/>
            <a:ext cx="2703689" cy="74443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3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SchülerInnen mit </a:t>
            </a:r>
            <a:r>
              <a:rPr lang="de-DE" sz="1300" b="1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sonderpäda</a:t>
            </a:r>
            <a:r>
              <a:rPr lang="de-DE" sz="13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-</a:t>
            </a:r>
          </a:p>
          <a:p>
            <a:pPr algn="ctr">
              <a:defRPr/>
            </a:pPr>
            <a:r>
              <a:rPr lang="de-DE" sz="1300" b="1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gogischem</a:t>
            </a:r>
            <a:r>
              <a:rPr lang="de-DE" sz="13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Unterstützungsbedarf</a:t>
            </a:r>
            <a:endParaRPr lang="de-DE" sz="1300" b="1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Abgerundetes Rechteck 7"/>
          <p:cNvSpPr>
            <a:spLocks noChangeArrowheads="1"/>
          </p:cNvSpPr>
          <p:nvPr/>
        </p:nvSpPr>
        <p:spPr bwMode="auto">
          <a:xfrm>
            <a:off x="7086922" y="2252519"/>
            <a:ext cx="3282588" cy="7682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3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SchülerInnen mit </a:t>
            </a:r>
            <a:r>
              <a:rPr lang="de-DE" sz="13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Anspruch auf ein sonderpädagogisches Bildungsangebot</a:t>
            </a:r>
          </a:p>
        </p:txBody>
      </p:sp>
      <p:sp>
        <p:nvSpPr>
          <p:cNvPr id="9" name="Abgerundetes Rechteck 8"/>
          <p:cNvSpPr>
            <a:spLocks noChangeArrowheads="1"/>
          </p:cNvSpPr>
          <p:nvPr/>
        </p:nvSpPr>
        <p:spPr bwMode="auto">
          <a:xfrm>
            <a:off x="2029460" y="3438285"/>
            <a:ext cx="1685443" cy="105432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In Verantwortung </a:t>
            </a: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der </a:t>
            </a:r>
            <a:r>
              <a:rPr lang="de-DE" altLang="de-DE" sz="1030" b="1" dirty="0">
                <a:solidFill>
                  <a:srgbClr val="000000"/>
                </a:solidFill>
                <a:latin typeface="Calibri" panose="020F0502020204030204" pitchFamily="34" charset="0"/>
              </a:rPr>
              <a:t>allgemeinen </a:t>
            </a:r>
            <a:r>
              <a:rPr lang="de-DE" altLang="de-DE" sz="1030" b="1" dirty="0">
                <a:solidFill>
                  <a:srgbClr val="000000"/>
                </a:solidFill>
                <a:latin typeface="Calibri" panose="020F0502020204030204" pitchFamily="34" charset="0"/>
              </a:rPr>
              <a:t>Schule</a:t>
            </a: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ctr">
              <a:spcBef>
                <a:spcPct val="0"/>
              </a:spcBef>
              <a:buNone/>
            </a:pP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Unterstützt durch Beratungslehrer</a:t>
            </a: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1030" dirty="0">
                <a:solidFill>
                  <a:srgbClr val="000000"/>
                </a:solidFill>
                <a:latin typeface="Calibri" panose="020F0502020204030204" pitchFamily="34" charset="0"/>
              </a:rPr>
              <a:t>und/oder Schulpsycholog. Beratungsstelle. </a:t>
            </a:r>
            <a:endParaRPr lang="de-DE" altLang="de-DE" sz="103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Abgerundetes Rechteck 9"/>
          <p:cNvSpPr>
            <a:spLocks noChangeArrowheads="1"/>
          </p:cNvSpPr>
          <p:nvPr/>
        </p:nvSpPr>
        <p:spPr bwMode="auto">
          <a:xfrm>
            <a:off x="4223792" y="3425547"/>
            <a:ext cx="2233650" cy="105432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In </a:t>
            </a: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Verantwortung der </a:t>
            </a:r>
            <a:r>
              <a:rPr lang="de-DE" sz="11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allgemeinen </a:t>
            </a:r>
            <a:r>
              <a:rPr lang="de-DE" sz="11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Schule</a:t>
            </a: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de-DE" sz="110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Unterstützt durch den sonderpädagogischen Dienst.</a:t>
            </a:r>
            <a:endParaRPr lang="de-DE" sz="110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1" name="Abgerundetes Rechteck 10"/>
          <p:cNvSpPr>
            <a:spLocks noChangeArrowheads="1"/>
          </p:cNvSpPr>
          <p:nvPr/>
        </p:nvSpPr>
        <p:spPr bwMode="auto">
          <a:xfrm>
            <a:off x="6946501" y="3425547"/>
            <a:ext cx="1919089" cy="105432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Einlösen im inklusiven </a:t>
            </a: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Bildungsangebot.</a:t>
            </a:r>
            <a:endParaRPr lang="de-DE" sz="105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In </a:t>
            </a: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Verantwortung der </a:t>
            </a:r>
            <a:r>
              <a:rPr lang="de-DE" sz="105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allgemeinen </a:t>
            </a:r>
            <a:r>
              <a:rPr lang="de-DE" sz="105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Schule</a:t>
            </a: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de-DE" sz="105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Unterstützt durch das   SBBZ.</a:t>
            </a:r>
            <a:endParaRPr lang="de-DE" sz="105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2" name="Abgerundetes Rechteck 11"/>
          <p:cNvSpPr>
            <a:spLocks noChangeArrowheads="1"/>
          </p:cNvSpPr>
          <p:nvPr/>
        </p:nvSpPr>
        <p:spPr bwMode="auto">
          <a:xfrm>
            <a:off x="9023201" y="3425546"/>
            <a:ext cx="1322950" cy="102729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Einlösen am </a:t>
            </a: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SBBZ. In </a:t>
            </a:r>
            <a:r>
              <a:rPr lang="de-DE" sz="110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Verant-wortung</a:t>
            </a: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des </a:t>
            </a:r>
            <a:r>
              <a:rPr lang="de-DE" sz="11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SBBZ</a:t>
            </a:r>
            <a:r>
              <a:rPr lang="de-DE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de-DE" sz="110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2676857" y="3028175"/>
            <a:ext cx="288032" cy="36004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4" name="Pfeil nach unten 13"/>
          <p:cNvSpPr/>
          <p:nvPr/>
        </p:nvSpPr>
        <p:spPr>
          <a:xfrm>
            <a:off x="5267908" y="3028175"/>
            <a:ext cx="288032" cy="36004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5" name="Pfeil nach unten 14"/>
          <p:cNvSpPr/>
          <p:nvPr/>
        </p:nvSpPr>
        <p:spPr>
          <a:xfrm>
            <a:off x="9540660" y="3028175"/>
            <a:ext cx="288032" cy="36004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6" name="Pfeil nach unten 15"/>
          <p:cNvSpPr/>
          <p:nvPr/>
        </p:nvSpPr>
        <p:spPr>
          <a:xfrm>
            <a:off x="7888433" y="3026445"/>
            <a:ext cx="288032" cy="36004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158904" y="4831045"/>
            <a:ext cx="1762959" cy="460343"/>
          </a:xfrm>
          <a:prstGeom prst="roundRect">
            <a:avLst/>
          </a:prstGeom>
          <a:ln w="381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  <a:ea typeface="Arial" charset="0"/>
                <a:cs typeface="Arial" charset="0"/>
              </a:rPr>
              <a:t>‚zielgleich‘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3158903" y="5373217"/>
            <a:ext cx="1762958" cy="92689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Ziele des Bildungsplans der </a:t>
            </a:r>
            <a:r>
              <a:rPr lang="de-DE" sz="12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allgemeinen Schule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6946500" y="4768221"/>
            <a:ext cx="1727858" cy="468602"/>
          </a:xfrm>
          <a:prstGeom prst="roundRect">
            <a:avLst/>
          </a:prstGeom>
          <a:ln w="381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  <a:ea typeface="Arial" charset="0"/>
                <a:cs typeface="Arial" charset="0"/>
              </a:rPr>
              <a:t>‚zielgleich‘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8771120" y="4760598"/>
            <a:ext cx="1598390" cy="468602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  <a:ea typeface="Arial" charset="0"/>
                <a:cs typeface="Arial" charset="0"/>
              </a:rPr>
              <a:t>‚zieldifferent‘</a:t>
            </a:r>
          </a:p>
        </p:txBody>
      </p:sp>
      <p:sp>
        <p:nvSpPr>
          <p:cNvPr id="21" name="Pfeil nach unten 20"/>
          <p:cNvSpPr/>
          <p:nvPr/>
        </p:nvSpPr>
        <p:spPr>
          <a:xfrm rot="19398144">
            <a:off x="3655852" y="4490773"/>
            <a:ext cx="192902" cy="313723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4" name="Pfeil nach unten 23"/>
          <p:cNvSpPr/>
          <p:nvPr/>
        </p:nvSpPr>
        <p:spPr>
          <a:xfrm rot="2106741">
            <a:off x="4112515" y="4496015"/>
            <a:ext cx="198857" cy="313723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5" name="Pfeil nach unten 24"/>
          <p:cNvSpPr/>
          <p:nvPr/>
        </p:nvSpPr>
        <p:spPr>
          <a:xfrm>
            <a:off x="7756516" y="4492612"/>
            <a:ext cx="149529" cy="293871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6" name="Pfeil nach unten 25"/>
          <p:cNvSpPr/>
          <p:nvPr/>
        </p:nvSpPr>
        <p:spPr>
          <a:xfrm>
            <a:off x="9609912" y="4464224"/>
            <a:ext cx="149529" cy="293871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6946500" y="5329213"/>
            <a:ext cx="1727858" cy="926897"/>
          </a:xfrm>
          <a:prstGeom prst="roundRect">
            <a:avLst/>
          </a:prstGeom>
          <a:ln w="381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Ziele der Bildungspläne der </a:t>
            </a:r>
            <a:r>
              <a:rPr lang="de-DE" sz="12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allgemeinen Schule </a:t>
            </a:r>
            <a:r>
              <a:rPr lang="de-DE" sz="1200" b="1" dirty="0">
                <a:solidFill>
                  <a:srgbClr val="72A376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und</a:t>
            </a:r>
            <a:r>
              <a:rPr lang="de-DE" sz="1200" dirty="0">
                <a:solidFill>
                  <a:srgbClr val="72A376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de-DE" sz="12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des </a:t>
            </a:r>
            <a:r>
              <a:rPr lang="de-DE" sz="12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SBBZ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8740297" y="5329213"/>
            <a:ext cx="1654135" cy="926897"/>
          </a:xfrm>
          <a:prstGeom prst="roundRect">
            <a:avLst>
              <a:gd name="adj" fmla="val 20777"/>
            </a:avLst>
          </a:prstGeom>
          <a:solidFill>
            <a:schemeClr val="lt1"/>
          </a:solidFill>
          <a:ln w="381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2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Individuelle Ziele gemäß der Bildungspläne des</a:t>
            </a:r>
            <a:r>
              <a:rPr lang="de-DE" sz="12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SBBZ</a:t>
            </a:r>
          </a:p>
        </p:txBody>
      </p:sp>
      <p:sp>
        <p:nvSpPr>
          <p:cNvPr id="30" name="Pfeil nach unten 29"/>
          <p:cNvSpPr/>
          <p:nvPr/>
        </p:nvSpPr>
        <p:spPr>
          <a:xfrm rot="18841947">
            <a:off x="8494094" y="4484983"/>
            <a:ext cx="182391" cy="293871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9" name="Pfeil nach unten 28"/>
          <p:cNvSpPr/>
          <p:nvPr/>
        </p:nvSpPr>
        <p:spPr>
          <a:xfrm rot="2538267">
            <a:off x="8819746" y="4495706"/>
            <a:ext cx="210131" cy="27572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324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Phoeb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Cronus</vt:lpstr>
      <vt:lpstr>3. Verfahrensablauf 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Verfahrensablauf </dc:title>
  <dc:creator>Munz, Denise (SSA Heilbronn)</dc:creator>
  <cp:lastModifiedBy>Munz, Denise (SSA Heilbronn)</cp:lastModifiedBy>
  <cp:revision>1</cp:revision>
  <dcterms:created xsi:type="dcterms:W3CDTF">2022-01-11T14:14:04Z</dcterms:created>
  <dcterms:modified xsi:type="dcterms:W3CDTF">2022-01-11T14:14:45Z</dcterms:modified>
</cp:coreProperties>
</file>