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7" r:id="rId2"/>
    <p:sldId id="307" r:id="rId3"/>
    <p:sldId id="318" r:id="rId4"/>
    <p:sldId id="304" r:id="rId5"/>
    <p:sldId id="310" r:id="rId6"/>
    <p:sldId id="305" r:id="rId7"/>
    <p:sldId id="313" r:id="rId8"/>
    <p:sldId id="288" r:id="rId9"/>
    <p:sldId id="311" r:id="rId10"/>
    <p:sldId id="312" r:id="rId11"/>
    <p:sldId id="314" r:id="rId12"/>
    <p:sldId id="319" r:id="rId13"/>
    <p:sldId id="320" r:id="rId14"/>
    <p:sldId id="322" r:id="rId15"/>
    <p:sldId id="321" r:id="rId16"/>
    <p:sldId id="323" r:id="rId17"/>
    <p:sldId id="324" r:id="rId18"/>
    <p:sldId id="326" r:id="rId19"/>
    <p:sldId id="337" r:id="rId20"/>
    <p:sldId id="334" r:id="rId21"/>
    <p:sldId id="292" r:id="rId22"/>
    <p:sldId id="325" r:id="rId23"/>
    <p:sldId id="332" r:id="rId24"/>
    <p:sldId id="336" r:id="rId25"/>
    <p:sldId id="330" r:id="rId26"/>
    <p:sldId id="331" r:id="rId27"/>
    <p:sldId id="294" r:id="rId28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TheSans 6-SemiBold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TheSans 6-SemiBold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TheSans 6-SemiBold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TheSans 6-SemiBold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TheSans 6-SemiBold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TheSans 6-SemiBold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TheSans 6-SemiBold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TheSans 6-SemiBold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TheSans 6-SemiBold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FDB"/>
    <a:srgbClr val="FF00FF"/>
    <a:srgbClr val="FFCC99"/>
    <a:srgbClr val="FF9933"/>
    <a:srgbClr val="FFE5CC"/>
    <a:srgbClr val="FFB366"/>
    <a:srgbClr val="B4BD00"/>
    <a:srgbClr val="5A8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31" autoAdjust="0"/>
    <p:restoredTop sz="94854" autoAdjust="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360"/>
        <p:guide orient="horz" pos="119"/>
        <p:guide pos="5511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AF49DF-6179-44F0-8CC2-D483F7A687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532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7D8D922-26A2-4FA5-9620-752BA01A91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231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esa.com/wp-content/uploads/2015/03/ESA-2014-Annual-Report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0"/>
              </a:spcBef>
            </a:pPr>
            <a:fld id="{E1530594-9A93-4DA1-9D03-3C0CF9F892DC}" type="slidenum">
              <a:rPr lang="de-DE" altLang="de-DE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0"/>
              </a:spcBef>
            </a:pPr>
            <a:fld id="{437F27F9-BCC4-42B3-8BEA-311527B7EEFB}" type="slidenum">
              <a:rPr lang="de-DE" altLang="de-DE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ESA (2014): 2014 Annual Report. Entertainment software association. </a:t>
            </a:r>
            <a:r>
              <a:rPr lang="de-DE" dirty="0" smtClean="0"/>
              <a:t>Online: </a:t>
            </a:r>
            <a:r>
              <a:rPr lang="de-DE" u="sng" dirty="0" smtClean="0">
                <a:hlinkClick r:id="rId3"/>
              </a:rPr>
              <a:t>http://www.theesa.com/wp-content/uploads/2015/03/ESA-2014-Annual-Report.pdf</a:t>
            </a:r>
            <a:r>
              <a:rPr lang="de-DE" dirty="0" smtClean="0"/>
              <a:t> (18.09.2017). </a:t>
            </a:r>
          </a:p>
          <a:p>
            <a:pPr>
              <a:defRPr/>
            </a:pPr>
            <a:r>
              <a:rPr lang="de-DE" dirty="0" smtClean="0"/>
              <a:t> Cobb, S., &amp; Fraser, D. S. (2005). Multimedia </a:t>
            </a:r>
            <a:r>
              <a:rPr lang="de-DE" dirty="0" err="1" smtClean="0"/>
              <a:t>learning</a:t>
            </a:r>
            <a:r>
              <a:rPr lang="de-DE" dirty="0" smtClean="0"/>
              <a:t> in </a:t>
            </a:r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reality</a:t>
            </a:r>
            <a:r>
              <a:rPr lang="de-DE" dirty="0" smtClean="0"/>
              <a:t>. In R. Mayer (Ed.), The Cambridge </a:t>
            </a:r>
            <a:r>
              <a:rPr lang="de-DE" dirty="0" err="1" smtClean="0"/>
              <a:t>handbook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multimedia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(pp. 525–548). Cambridge: Cambridge University Press.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Rheinberg, F. (1996). Von der Lernmotivation zur Lernleistung. Was liegt dazwischen? In J. Möller &amp; O. Köller (Eds.), </a:t>
            </a:r>
            <a:r>
              <a:rPr lang="de-DE" i="1" dirty="0" smtClean="0"/>
              <a:t>Kognition, Emotion und Schulleistung. </a:t>
            </a:r>
            <a:r>
              <a:rPr lang="de-DE" dirty="0" smtClean="0"/>
              <a:t>(pp. 23-51). Weinheim: PVU.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Rieber, L. P. (2005). Multimedia </a:t>
            </a:r>
            <a:r>
              <a:rPr lang="de-DE" dirty="0" err="1" smtClean="0"/>
              <a:t>learning</a:t>
            </a:r>
            <a:r>
              <a:rPr lang="de-DE" dirty="0" smtClean="0"/>
              <a:t> in </a:t>
            </a:r>
            <a:r>
              <a:rPr lang="de-DE" dirty="0" err="1" smtClean="0"/>
              <a:t>games</a:t>
            </a:r>
            <a:r>
              <a:rPr lang="de-DE" dirty="0" smtClean="0"/>
              <a:t>, </a:t>
            </a:r>
            <a:r>
              <a:rPr lang="de-DE" dirty="0" err="1" smtClean="0"/>
              <a:t>simulations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microworlds</a:t>
            </a:r>
            <a:r>
              <a:rPr lang="de-DE" dirty="0" smtClean="0"/>
              <a:t>. </a:t>
            </a:r>
            <a:r>
              <a:rPr lang="de-DE" i="1" dirty="0" smtClean="0"/>
              <a:t>The Cambridge </a:t>
            </a:r>
            <a:r>
              <a:rPr lang="de-DE" i="1" dirty="0" err="1" smtClean="0"/>
              <a:t>handbook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multimedia</a:t>
            </a:r>
            <a:r>
              <a:rPr lang="de-DE" i="1" dirty="0" smtClean="0"/>
              <a:t> </a:t>
            </a:r>
            <a:r>
              <a:rPr lang="de-DE" i="1" dirty="0" err="1" smtClean="0"/>
              <a:t>learning</a:t>
            </a:r>
            <a:r>
              <a:rPr lang="de-DE" dirty="0" smtClean="0"/>
              <a:t>, 549-567.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0"/>
              </a:spcBef>
            </a:pPr>
            <a:fld id="{A6C1170E-80BD-4D84-A8DB-87673CEF6082}" type="slidenum">
              <a:rPr lang="de-DE" altLang="de-DE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lvl="2" indent="-187325"/>
            <a:endParaRPr lang="de-DE" altLang="de-DE" smtClean="0">
              <a:sym typeface="Wingdings" pitchFamily="2" charset="2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0"/>
              </a:spcBef>
            </a:pPr>
            <a:fld id="{6B28E6C1-3E37-4ECA-BFE1-CA8DCEB6C72B}" type="slidenum">
              <a:rPr lang="de-DE" altLang="de-DE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lvl="2" indent="-187325"/>
            <a:endParaRPr lang="de-DE" altLang="de-DE" smtClean="0">
              <a:sym typeface="Wingdings" pitchFamily="2" charset="2"/>
            </a:endParaRP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0"/>
              </a:spcBef>
            </a:pPr>
            <a:fld id="{DBF4DFB4-7976-4FDD-AE15-D4CCD9078DBE}" type="slidenum">
              <a:rPr lang="de-DE" altLang="de-DE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de-DE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0"/>
              </a:spcBef>
            </a:pPr>
            <a:fld id="{3FB67CF9-EA75-4119-9284-908D51F73157}" type="slidenum">
              <a:rPr lang="de-DE" altLang="de-DE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de-DE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0"/>
              </a:spcBef>
            </a:pPr>
            <a:fld id="{1DCCC826-EFB1-4F41-BBAC-DC07C65FA0AA}" type="slidenum">
              <a:rPr lang="de-DE" altLang="de-DE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de-DE" altLang="de-DE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0"/>
              </a:spcBef>
            </a:pPr>
            <a:fld id="{77620FBF-3C18-42E2-A043-9137DEE361CB}" type="slidenum">
              <a:rPr lang="de-DE" altLang="de-DE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de-DE" altLang="de-DE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0"/>
              </a:spcBef>
            </a:pPr>
            <a:fld id="{197BE4B8-ACD0-46E4-B004-BFE188179326}" type="slidenum">
              <a:rPr lang="de-DE" altLang="de-DE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de-DE" altLang="de-DE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314325" y="1000125"/>
            <a:ext cx="8091488" cy="5643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85"/>
          <p:cNvSpPr>
            <a:spLocks noChangeArrowheads="1"/>
          </p:cNvSpPr>
          <p:nvPr/>
        </p:nvSpPr>
        <p:spPr bwMode="auto">
          <a:xfrm>
            <a:off x="0" y="0"/>
            <a:ext cx="1187450" cy="777875"/>
          </a:xfrm>
          <a:prstGeom prst="rect">
            <a:avLst/>
          </a:prstGeom>
          <a:solidFill>
            <a:srgbClr val="76A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86"/>
          <p:cNvSpPr>
            <a:spLocks noChangeArrowheads="1"/>
          </p:cNvSpPr>
          <p:nvPr/>
        </p:nvSpPr>
        <p:spPr bwMode="auto">
          <a:xfrm>
            <a:off x="4081463" y="0"/>
            <a:ext cx="5062537" cy="777875"/>
          </a:xfrm>
          <a:prstGeom prst="rect">
            <a:avLst/>
          </a:prstGeom>
          <a:solidFill>
            <a:srgbClr val="D1E3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173038" y="6584950"/>
            <a:ext cx="5915025" cy="273050"/>
          </a:xfrm>
          <a:prstGeom prst="rect">
            <a:avLst/>
          </a:prstGeom>
          <a:solidFill>
            <a:srgbClr val="073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1588" y="6584950"/>
            <a:ext cx="171450" cy="273050"/>
          </a:xfrm>
          <a:prstGeom prst="rect">
            <a:avLst/>
          </a:prstGeom>
          <a:solidFill>
            <a:srgbClr val="456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320675" y="6584950"/>
            <a:ext cx="5767388" cy="273050"/>
          </a:xfrm>
          <a:prstGeom prst="rect">
            <a:avLst/>
          </a:prstGeom>
          <a:solidFill>
            <a:srgbClr val="073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" pitchFamily="34" charset="0"/>
              </a:rPr>
              <a:t>© Handwerkskammern Baden-Württemberg, Heilbronner Straße 43, 70191 Stuttgart</a:t>
            </a: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1038225"/>
            <a:ext cx="314325" cy="55467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402638" y="1033463"/>
            <a:ext cx="738187" cy="5610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6088063" y="6584950"/>
            <a:ext cx="3055937" cy="273050"/>
          </a:xfrm>
          <a:prstGeom prst="rect">
            <a:avLst/>
          </a:prstGeom>
          <a:solidFill>
            <a:srgbClr val="456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Rectangle 89"/>
          <p:cNvSpPr>
            <a:spLocks noChangeArrowheads="1"/>
          </p:cNvSpPr>
          <p:nvPr/>
        </p:nvSpPr>
        <p:spPr bwMode="auto">
          <a:xfrm>
            <a:off x="0" y="777875"/>
            <a:ext cx="2138363" cy="260350"/>
          </a:xfrm>
          <a:prstGeom prst="rect">
            <a:avLst/>
          </a:prstGeom>
          <a:solidFill>
            <a:srgbClr val="456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4" name="Picture 121" descr="kopfzeile_bildu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0"/>
            <a:ext cx="30114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8"/>
          <p:cNvSpPr>
            <a:spLocks noChangeArrowheads="1"/>
          </p:cNvSpPr>
          <p:nvPr/>
        </p:nvSpPr>
        <p:spPr bwMode="auto">
          <a:xfrm>
            <a:off x="2133600" y="777875"/>
            <a:ext cx="7010400" cy="260350"/>
          </a:xfrm>
          <a:prstGeom prst="rect">
            <a:avLst/>
          </a:prstGeom>
          <a:solidFill>
            <a:srgbClr val="073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6" name="Grafik 33" descr="HWK_BW_4C_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4313"/>
            <a:ext cx="2428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3" name="Rectangle 39"/>
          <p:cNvSpPr>
            <a:spLocks noGrp="1" noChangeArrowheads="1"/>
          </p:cNvSpPr>
          <p:nvPr>
            <p:ph type="ctrTitle"/>
          </p:nvPr>
        </p:nvSpPr>
        <p:spPr bwMode="auto">
          <a:xfrm>
            <a:off x="1077913" y="2286000"/>
            <a:ext cx="7170737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subTitle" idx="1"/>
          </p:nvPr>
        </p:nvSpPr>
        <p:spPr>
          <a:xfrm>
            <a:off x="1077913" y="3886200"/>
            <a:ext cx="7170737" cy="175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95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3E6A-8C80-4FAD-874D-BA81EEB8F53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31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08387" y="1985566"/>
            <a:ext cx="8085138" cy="4114800"/>
          </a:xfrm>
        </p:spPr>
        <p:txBody>
          <a:bodyPr/>
          <a:lstStyle>
            <a:lvl3pPr>
              <a:buFont typeface="Symbol" pitchFamily="18" charset="2"/>
              <a:buChar char="-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07975" y="1219200"/>
            <a:ext cx="8085138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e-DE"/>
              <a:t>Thema des Vortrags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EB67-0EAB-4CA0-AC1B-A31F74F53C22}" type="datetime4">
              <a:rPr lang="de-DE"/>
              <a:pPr>
                <a:defRPr/>
              </a:pPr>
              <a:t>30. März 2020</a:t>
            </a:fld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864-61B7-45B8-9F6C-63A3B891F79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107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975" y="1219200"/>
            <a:ext cx="8085138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7975" y="1981200"/>
            <a:ext cx="3965575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425950" y="1981200"/>
            <a:ext cx="3967163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des </a:t>
            </a:r>
            <a:r>
              <a:rPr lang="de-DE" smtClean="0"/>
              <a:t>Vortrags</a:t>
            </a:r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23C79-6582-477F-B02A-45BBAF08A397}" type="datetime4">
              <a:rPr lang="de-DE"/>
              <a:pPr>
                <a:defRPr/>
              </a:pPr>
              <a:t>30. März 2020</a:t>
            </a:fld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315-CE58-414A-AAFD-EE1295809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53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975" y="1219200"/>
            <a:ext cx="8085138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abellenplatzhalter 2"/>
          <p:cNvSpPr>
            <a:spLocks noGrp="1"/>
          </p:cNvSpPr>
          <p:nvPr>
            <p:ph type="tbl" idx="1"/>
          </p:nvPr>
        </p:nvSpPr>
        <p:spPr>
          <a:xfrm>
            <a:off x="307938" y="1981952"/>
            <a:ext cx="8085138" cy="41148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des </a:t>
            </a:r>
            <a:r>
              <a:rPr lang="de-DE" smtClean="0"/>
              <a:t>Vortrags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60D-CA7B-4A10-BD29-A876CA26B0BD}" type="datetime4">
              <a:rPr lang="de-DE"/>
              <a:pPr>
                <a:defRPr/>
              </a:pPr>
              <a:t>30. März 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232E-876D-4D5B-8712-8240D5AF41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66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975" y="1219200"/>
            <a:ext cx="8085138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307975" y="1981200"/>
            <a:ext cx="8085138" cy="4114800"/>
          </a:xfr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e-DE"/>
              <a:t>Thema des Vortrags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A067-6408-4CC7-B523-3F413CC1AE29}" type="datetime4">
              <a:rPr lang="de-DE"/>
              <a:pPr>
                <a:defRPr/>
              </a:pPr>
              <a:t>30. März 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4802-5392-44E8-A313-E406B9808C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7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0"/>
          <p:cNvSpPr>
            <a:spLocks noChangeArrowheads="1"/>
          </p:cNvSpPr>
          <p:nvPr/>
        </p:nvSpPr>
        <p:spPr bwMode="auto">
          <a:xfrm>
            <a:off x="4081463" y="0"/>
            <a:ext cx="5062537" cy="777875"/>
          </a:xfrm>
          <a:prstGeom prst="rect">
            <a:avLst/>
          </a:prstGeom>
          <a:solidFill>
            <a:srgbClr val="D1E3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127"/>
          <p:cNvSpPr>
            <a:spLocks noChangeArrowheads="1"/>
          </p:cNvSpPr>
          <p:nvPr/>
        </p:nvSpPr>
        <p:spPr bwMode="auto">
          <a:xfrm>
            <a:off x="0" y="6584950"/>
            <a:ext cx="171450" cy="273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8" name="Rectangle 119"/>
          <p:cNvSpPr>
            <a:spLocks noChangeArrowheads="1"/>
          </p:cNvSpPr>
          <p:nvPr/>
        </p:nvSpPr>
        <p:spPr bwMode="auto">
          <a:xfrm>
            <a:off x="0" y="0"/>
            <a:ext cx="1187450" cy="777875"/>
          </a:xfrm>
          <a:prstGeom prst="rect">
            <a:avLst/>
          </a:prstGeom>
          <a:solidFill>
            <a:srgbClr val="76A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307975" y="1219200"/>
            <a:ext cx="8085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1981200"/>
            <a:ext cx="80851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450" y="6315075"/>
            <a:ext cx="55594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1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Thema des Vortrags</a:t>
            </a:r>
          </a:p>
        </p:txBody>
      </p:sp>
      <p:sp>
        <p:nvSpPr>
          <p:cNvPr id="1032" name="Rectangle 125"/>
          <p:cNvSpPr>
            <a:spLocks noChangeArrowheads="1"/>
          </p:cNvSpPr>
          <p:nvPr/>
        </p:nvSpPr>
        <p:spPr bwMode="auto">
          <a:xfrm>
            <a:off x="173038" y="6584950"/>
            <a:ext cx="592455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33" name="Text Box 128"/>
          <p:cNvSpPr txBox="1">
            <a:spLocks noChangeArrowheads="1"/>
          </p:cNvSpPr>
          <p:nvPr/>
        </p:nvSpPr>
        <p:spPr bwMode="auto">
          <a:xfrm>
            <a:off x="320675" y="6584950"/>
            <a:ext cx="57673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" pitchFamily="34" charset="0"/>
              </a:rPr>
              <a:t>© Handwerkskammern Baden-Württemberg, Heilbronner Straße 43, 70191 Stuttgart</a:t>
            </a:r>
          </a:p>
        </p:txBody>
      </p:sp>
      <p:sp>
        <p:nvSpPr>
          <p:cNvPr id="1034" name="Rectangle 123"/>
          <p:cNvSpPr>
            <a:spLocks noChangeArrowheads="1"/>
          </p:cNvSpPr>
          <p:nvPr/>
        </p:nvSpPr>
        <p:spPr bwMode="auto">
          <a:xfrm>
            <a:off x="0" y="777875"/>
            <a:ext cx="2138363" cy="260350"/>
          </a:xfrm>
          <a:prstGeom prst="rect">
            <a:avLst/>
          </a:prstGeom>
          <a:solidFill>
            <a:srgbClr val="456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35" name="Rectangle 122"/>
          <p:cNvSpPr>
            <a:spLocks noChangeArrowheads="1"/>
          </p:cNvSpPr>
          <p:nvPr/>
        </p:nvSpPr>
        <p:spPr bwMode="auto">
          <a:xfrm>
            <a:off x="2133600" y="777875"/>
            <a:ext cx="7010400" cy="260350"/>
          </a:xfrm>
          <a:prstGeom prst="rect">
            <a:avLst/>
          </a:prstGeom>
          <a:solidFill>
            <a:srgbClr val="073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36" name="Picture 121" descr="kopfzeile_bildu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0"/>
            <a:ext cx="30114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27"/>
          <p:cNvSpPr>
            <a:spLocks noChangeArrowheads="1"/>
          </p:cNvSpPr>
          <p:nvPr/>
        </p:nvSpPr>
        <p:spPr bwMode="auto">
          <a:xfrm>
            <a:off x="6097588" y="6584950"/>
            <a:ext cx="3044825" cy="273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" name="Datumsplatzhalter 4"/>
          <p:cNvSpPr>
            <a:spLocks noGrp="1"/>
          </p:cNvSpPr>
          <p:nvPr>
            <p:ph type="dt" sz="half" idx="2"/>
          </p:nvPr>
        </p:nvSpPr>
        <p:spPr>
          <a:xfrm>
            <a:off x="6091238" y="6600825"/>
            <a:ext cx="2305050" cy="169863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defRPr>
                <a:latin typeface="TheSans 6-SemiBold" pitchFamily="1" charset="0"/>
                <a:cs typeface="+mn-cs"/>
              </a:defRPr>
            </a:lvl1pPr>
          </a:lstStyle>
          <a:p>
            <a:pPr>
              <a:defRPr/>
            </a:pPr>
            <a:fld id="{D3DE5D53-6D06-4F42-8585-EC08D7C24DEF}" type="datetime4">
              <a:rPr lang="de-DE"/>
              <a:pPr>
                <a:defRPr/>
              </a:pPr>
              <a:t>30. März 2020</a:t>
            </a:fld>
            <a:endParaRPr lang="de-DE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7238" y="6602413"/>
            <a:ext cx="642937" cy="165100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defRPr>
                <a:latin typeface="TheSans 6-SemiBold" pitchFamily="1" charset="0"/>
                <a:cs typeface="+mn-cs"/>
              </a:defRPr>
            </a:lvl1pPr>
          </a:lstStyle>
          <a:p>
            <a:pPr>
              <a:defRPr/>
            </a:pPr>
            <a:fld id="{8772AA22-8194-4551-A193-490F8287BF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40" name="Grafik 16" descr="HWK_BW_4C_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4313"/>
            <a:ext cx="2428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0" r:id="rId4"/>
    <p:sldLayoutId id="2147483691" r:id="rId5"/>
    <p:sldLayoutId id="2147483695" r:id="rId6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265113" algn="l" rtl="0" fontAlgn="base">
        <a:spcBef>
          <a:spcPct val="50000"/>
        </a:spcBef>
        <a:spcAft>
          <a:spcPct val="0"/>
        </a:spcAft>
        <a:buSzPct val="9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539750" indent="-274638" algn="l" rtl="0" fontAlgn="base">
        <a:spcBef>
          <a:spcPct val="5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804863" indent="-265113" algn="l" rtl="0" fontAlgn="base">
        <a:spcBef>
          <a:spcPct val="5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1079500" indent="-274638" algn="l" rtl="0" fontAlgn="base">
        <a:spcBef>
          <a:spcPct val="5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1316038" indent="284163" algn="l" rtl="0" eaLnBrk="1" fontAlgn="base" hangingPunct="1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1773238" indent="284163" algn="l" rtl="0" eaLnBrk="1" fontAlgn="base" hangingPunct="1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2230438" indent="284163" algn="l" rtl="0" eaLnBrk="1" fontAlgn="base" hangingPunct="1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2687638" indent="284163" algn="l" rtl="0" eaLnBrk="1" fontAlgn="base" hangingPunct="1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b="0" smtClean="0"/>
              <a:t/>
            </a:r>
            <a:br>
              <a:rPr lang="de-DE" altLang="de-DE" b="0" smtClean="0"/>
            </a:br>
            <a:r>
              <a:rPr lang="de-DE" altLang="de-DE" smtClean="0"/>
              <a:t>MeisterPOWER</a:t>
            </a:r>
            <a:br>
              <a:rPr lang="de-DE" altLang="de-DE" smtClean="0"/>
            </a:br>
            <a:r>
              <a:rPr lang="de-DE" altLang="de-DE" smtClean="0"/>
              <a:t>Eine Online-Handwerkssimulation für den Unterricht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endParaRPr lang="de-DE" altLang="de-DE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Umsetzung der Lernziele in der Lernsoftware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>
          <a:xfrm>
            <a:off x="307975" y="1981200"/>
            <a:ext cx="5127625" cy="4114800"/>
          </a:xfrm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de-DE" altLang="de-DE" sz="2000" smtClean="0"/>
              <a:t>10 Spielszenarien</a:t>
            </a:r>
          </a:p>
          <a:p>
            <a:pPr marL="342900" indent="-342900">
              <a:buFontTx/>
              <a:buChar char="•"/>
            </a:pPr>
            <a:r>
              <a:rPr lang="de-DE" altLang="de-DE" sz="2000" smtClean="0"/>
              <a:t>mit konkreten Aufgabenstellungen, Hilfestellungen und Feedback </a:t>
            </a:r>
          </a:p>
          <a:p>
            <a:pPr marL="342900" indent="-342900">
              <a:buFontTx/>
              <a:buChar char="•"/>
            </a:pPr>
            <a:r>
              <a:rPr lang="de-DE" altLang="de-DE" sz="2000" smtClean="0"/>
              <a:t>Vermittlung von Kompetenzen aus dem Bildungsplan für das Fach WBS</a:t>
            </a:r>
          </a:p>
          <a:p>
            <a:pPr marL="342900" indent="-342900">
              <a:buFontTx/>
              <a:buChar char="•"/>
            </a:pPr>
            <a:r>
              <a:rPr lang="de-DE" altLang="de-DE" sz="2000" smtClean="0"/>
              <a:t>Unterschiedliche Komplexität</a:t>
            </a: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66B1125B-F5FB-4E58-B799-E6C703D8F0DD}" type="slidenum">
              <a:rPr lang="de-DE" altLang="de-DE" smtClean="0"/>
              <a:pPr eaLnBrk="1" hangingPunct="1"/>
              <a:t>10</a:t>
            </a:fld>
            <a:endParaRPr lang="de-DE" altLang="de-DE" smtClean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992" r="1321"/>
          <a:stretch>
            <a:fillRect/>
          </a:stretch>
        </p:blipFill>
        <p:spPr bwMode="auto">
          <a:xfrm>
            <a:off x="5219700" y="1628775"/>
            <a:ext cx="3328988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Aufgabenstellung in der Lernsoftware</a:t>
            </a:r>
          </a:p>
        </p:txBody>
      </p:sp>
      <p:grpSp>
        <p:nvGrpSpPr>
          <p:cNvPr id="5" name="Gruppierung 3"/>
          <p:cNvGrpSpPr/>
          <p:nvPr/>
        </p:nvGrpSpPr>
        <p:grpSpPr>
          <a:xfrm>
            <a:off x="2015811" y="1913494"/>
            <a:ext cx="1990024" cy="528434"/>
            <a:chOff x="0" y="132738"/>
            <a:chExt cx="3060898" cy="801599"/>
          </a:xfrm>
          <a:solidFill>
            <a:srgbClr val="488FDB"/>
          </a:solidFill>
        </p:grpSpPr>
        <p:sp>
          <p:nvSpPr>
            <p:cNvPr id="6" name="Abgerundetes Rechteck 5"/>
            <p:cNvSpPr/>
            <p:nvPr/>
          </p:nvSpPr>
          <p:spPr>
            <a:xfrm>
              <a:off x="0" y="132738"/>
              <a:ext cx="3060898" cy="801599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bgerundetes Rechteck 4"/>
            <p:cNvSpPr/>
            <p:nvPr/>
          </p:nvSpPr>
          <p:spPr>
            <a:xfrm>
              <a:off x="39131" y="171869"/>
              <a:ext cx="2982635" cy="7233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30480" rIns="60960" bIns="30480" spcCol="1270" anchor="ctr"/>
            <a:lstStyle/>
            <a:p>
              <a:pPr algn="ctr" defTabSz="711200">
                <a:lnSpc>
                  <a:spcPct val="90000"/>
                </a:lnSpc>
                <a:spcBef>
                  <a:spcPct val="40000"/>
                </a:spcBef>
                <a:spcAft>
                  <a:spcPct val="35000"/>
                </a:spcAft>
                <a:defRPr/>
              </a:pPr>
              <a:r>
                <a:rPr lang="de-DE" sz="1600" b="1" dirty="0"/>
                <a:t>Briefing</a:t>
              </a:r>
              <a:endParaRPr lang="de-DE" sz="1600" b="1" dirty="0"/>
            </a:p>
          </p:txBody>
        </p:sp>
      </p:grpSp>
      <p:grpSp>
        <p:nvGrpSpPr>
          <p:cNvPr id="8" name="Gruppierung 3"/>
          <p:cNvGrpSpPr/>
          <p:nvPr/>
        </p:nvGrpSpPr>
        <p:grpSpPr>
          <a:xfrm>
            <a:off x="4266014" y="1913494"/>
            <a:ext cx="1990024" cy="528434"/>
            <a:chOff x="0" y="132738"/>
            <a:chExt cx="3060898" cy="801599"/>
          </a:xfrm>
          <a:solidFill>
            <a:srgbClr val="488FDB"/>
          </a:solidFill>
        </p:grpSpPr>
        <p:sp>
          <p:nvSpPr>
            <p:cNvPr id="9" name="Abgerundetes Rechteck 8"/>
            <p:cNvSpPr/>
            <p:nvPr/>
          </p:nvSpPr>
          <p:spPr>
            <a:xfrm>
              <a:off x="0" y="132738"/>
              <a:ext cx="3060898" cy="801599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39131" y="171869"/>
              <a:ext cx="2982635" cy="7233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30480" rIns="60960" bIns="30480" spcCol="1270" anchor="ctr"/>
            <a:lstStyle/>
            <a:p>
              <a:pPr algn="ctr" defTabSz="711200">
                <a:lnSpc>
                  <a:spcPct val="90000"/>
                </a:lnSpc>
                <a:spcBef>
                  <a:spcPct val="40000"/>
                </a:spcBef>
                <a:spcAft>
                  <a:spcPct val="35000"/>
                </a:spcAft>
                <a:defRPr/>
              </a:pPr>
              <a:r>
                <a:rPr lang="de-DE" sz="1600" b="1" dirty="0"/>
                <a:t>Hinweise</a:t>
              </a:r>
              <a:endParaRPr lang="de-DE" sz="1600" b="1" dirty="0"/>
            </a:p>
          </p:txBody>
        </p:sp>
      </p:grpSp>
      <p:grpSp>
        <p:nvGrpSpPr>
          <p:cNvPr id="11" name="Gruppierung 3"/>
          <p:cNvGrpSpPr/>
          <p:nvPr/>
        </p:nvGrpSpPr>
        <p:grpSpPr>
          <a:xfrm>
            <a:off x="6516216" y="1913494"/>
            <a:ext cx="1990024" cy="528434"/>
            <a:chOff x="0" y="132738"/>
            <a:chExt cx="3060898" cy="801599"/>
          </a:xfrm>
          <a:solidFill>
            <a:srgbClr val="488FDB"/>
          </a:solidFill>
        </p:grpSpPr>
        <p:sp>
          <p:nvSpPr>
            <p:cNvPr id="12" name="Abgerundetes Rechteck 11"/>
            <p:cNvSpPr/>
            <p:nvPr/>
          </p:nvSpPr>
          <p:spPr>
            <a:xfrm>
              <a:off x="0" y="132738"/>
              <a:ext cx="3060898" cy="801599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bgerundetes Rechteck 4"/>
            <p:cNvSpPr/>
            <p:nvPr/>
          </p:nvSpPr>
          <p:spPr>
            <a:xfrm>
              <a:off x="39131" y="171869"/>
              <a:ext cx="2982635" cy="7233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30480" rIns="60960" bIns="30480" spcCol="1270" anchor="ctr"/>
            <a:lstStyle/>
            <a:p>
              <a:pPr algn="ctr" defTabSz="711200">
                <a:lnSpc>
                  <a:spcPct val="90000"/>
                </a:lnSpc>
                <a:spcBef>
                  <a:spcPct val="40000"/>
                </a:spcBef>
                <a:spcAft>
                  <a:spcPct val="35000"/>
                </a:spcAft>
                <a:defRPr/>
              </a:pPr>
              <a:r>
                <a:rPr lang="de-DE" sz="1600" b="1" dirty="0"/>
                <a:t>(Zwischen-) Feedback</a:t>
              </a:r>
              <a:endParaRPr lang="de-DE" sz="1600" b="1" dirty="0"/>
            </a:p>
          </p:txBody>
        </p:sp>
      </p:grpSp>
      <p:sp>
        <p:nvSpPr>
          <p:cNvPr id="29" name="Auf der gleichen Seite des Rechtecks liegende Ecken abrunden 28"/>
          <p:cNvSpPr/>
          <p:nvPr/>
        </p:nvSpPr>
        <p:spPr>
          <a:xfrm rot="5400000">
            <a:off x="1480344" y="3263107"/>
            <a:ext cx="3079750" cy="1916112"/>
          </a:xfrm>
          <a:prstGeom prst="round2Same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cken des Rechtecks auf der gleichen Seite abrunden 4"/>
          <p:cNvSpPr/>
          <p:nvPr/>
        </p:nvSpPr>
        <p:spPr>
          <a:xfrm>
            <a:off x="2051050" y="2824163"/>
            <a:ext cx="1927225" cy="29083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123825" rIns="247650" bIns="123825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r>
              <a:rPr lang="de-DE" altLang="de-DE" sz="1200">
                <a:solidFill>
                  <a:srgbClr val="2A030A"/>
                </a:solidFill>
                <a:latin typeface="Arial" pitchFamily="34" charset="0"/>
              </a:rPr>
              <a:t>„Erziele einmal innerhalb der nächsten 3 Monate einen positiven Monatsabschluss.“</a:t>
            </a:r>
            <a:endParaRPr lang="de-DE" altLang="de-DE" sz="1200">
              <a:solidFill>
                <a:srgbClr val="FF0000"/>
              </a:solidFill>
              <a:latin typeface="Arial" pitchFamily="34" charset="0"/>
            </a:endParaRPr>
          </a:p>
          <a:p>
            <a:pPr marL="0" lvl="1" eaLnBrk="1" hangingPunct="1">
              <a:lnSpc>
                <a:spcPct val="90000"/>
              </a:lnSpc>
              <a:spcAft>
                <a:spcPct val="15000"/>
              </a:spcAft>
            </a:pPr>
            <a:endParaRPr lang="de-DE" altLang="de-DE" sz="1200">
              <a:solidFill>
                <a:srgbClr val="2A030A"/>
              </a:solidFill>
              <a:latin typeface="Arial" pitchFamily="34" charset="0"/>
            </a:endParaRPr>
          </a:p>
        </p:txBody>
      </p:sp>
      <p:sp>
        <p:nvSpPr>
          <p:cNvPr id="30" name="Auf der gleichen Seite des Rechtecks liegende Ecken abrunden 29"/>
          <p:cNvSpPr/>
          <p:nvPr/>
        </p:nvSpPr>
        <p:spPr>
          <a:xfrm rot="5400000">
            <a:off x="3710782" y="3263106"/>
            <a:ext cx="3079750" cy="1916113"/>
          </a:xfrm>
          <a:prstGeom prst="round2Same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Ecken des Rechtecks auf der gleichen Seite abrunden 4"/>
          <p:cNvSpPr/>
          <p:nvPr/>
        </p:nvSpPr>
        <p:spPr>
          <a:xfrm>
            <a:off x="4281488" y="2824163"/>
            <a:ext cx="1927225" cy="29083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123825" rIns="247650" bIns="123825" spcCol="1270" anchor="ctr"/>
          <a:lstStyle/>
          <a:p>
            <a:pPr>
              <a:spcBef>
                <a:spcPct val="40000"/>
              </a:spcBef>
              <a:spcAft>
                <a:spcPts val="0"/>
              </a:spcAft>
              <a:defRPr/>
            </a:pPr>
            <a:r>
              <a:rPr lang="de-DE" sz="1200" dirty="0"/>
              <a:t>Ein positiver Monatsabschluss bedeutet, dass am Ende eines Monats deine</a:t>
            </a:r>
            <a:br>
              <a:rPr lang="de-DE" sz="1200" dirty="0"/>
            </a:br>
            <a:r>
              <a:rPr lang="de-DE" sz="1200" dirty="0"/>
              <a:t>Einnahmen höher waren als deine Ausgaben. Im Ordner "Kalkulation" kannst du jederzeit deine</a:t>
            </a:r>
            <a:br>
              <a:rPr lang="de-DE" sz="1200" dirty="0"/>
            </a:br>
            <a:r>
              <a:rPr lang="de-DE" sz="1200" dirty="0"/>
              <a:t>Einnahmen-Überschuss-Rechnung aufrufen.</a:t>
            </a:r>
          </a:p>
        </p:txBody>
      </p:sp>
      <p:sp>
        <p:nvSpPr>
          <p:cNvPr id="32" name="Auf der gleichen Seite des Rechtecks liegende Ecken abrunden 31"/>
          <p:cNvSpPr/>
          <p:nvPr/>
        </p:nvSpPr>
        <p:spPr>
          <a:xfrm rot="5400000">
            <a:off x="5979319" y="3263107"/>
            <a:ext cx="3079750" cy="1916112"/>
          </a:xfrm>
          <a:prstGeom prst="round2Same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Ecken des Rechtecks auf der gleichen Seite abrunden 4"/>
          <p:cNvSpPr/>
          <p:nvPr/>
        </p:nvSpPr>
        <p:spPr>
          <a:xfrm>
            <a:off x="6551613" y="2681288"/>
            <a:ext cx="1925637" cy="29083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123825" rIns="247650" bIns="123825" anchor="ctr"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r>
              <a:rPr lang="de-DE" altLang="de-DE" sz="1200" u="sng">
                <a:solidFill>
                  <a:srgbClr val="2A030A"/>
                </a:solidFill>
                <a:latin typeface="Arial" pitchFamily="34" charset="0"/>
              </a:rPr>
              <a:t>Erfolg</a:t>
            </a:r>
            <a:r>
              <a:rPr lang="de-DE" altLang="de-DE" sz="1200">
                <a:solidFill>
                  <a:srgbClr val="2A030A"/>
                </a:solidFill>
                <a:latin typeface="Arial" pitchFamily="34" charset="0"/>
              </a:rPr>
              <a:t>: Bei Erfüllung der Bedingung(en)</a:t>
            </a:r>
            <a:endParaRPr lang="en-US" altLang="de-DE" sz="1200">
              <a:solidFill>
                <a:srgbClr val="2A030A"/>
              </a:solidFill>
              <a:latin typeface="Arial" pitchFamily="34" charset="0"/>
            </a:endParaRPr>
          </a:p>
          <a:p>
            <a:pPr eaLnBrk="1" hangingPunct="1"/>
            <a:endParaRPr lang="en-US" altLang="de-DE" sz="1200">
              <a:solidFill>
                <a:srgbClr val="2A030A"/>
              </a:solidFill>
              <a:latin typeface="Arial" pitchFamily="34" charset="0"/>
            </a:endParaRPr>
          </a:p>
          <a:p>
            <a:pPr eaLnBrk="1" hangingPunct="1"/>
            <a:r>
              <a:rPr lang="de-DE" altLang="de-DE" sz="1200" u="sng">
                <a:solidFill>
                  <a:srgbClr val="2A030A"/>
                </a:solidFill>
                <a:latin typeface="Arial" pitchFamily="34" charset="0"/>
              </a:rPr>
              <a:t>Misserfolg</a:t>
            </a:r>
            <a:r>
              <a:rPr lang="de-DE" altLang="de-DE" sz="1200">
                <a:solidFill>
                  <a:srgbClr val="2A030A"/>
                </a:solidFill>
                <a:latin typeface="Arial" pitchFamily="34" charset="0"/>
              </a:rPr>
              <a:t>: Bei Nicht-Erfüllung der Bedingung(en)</a:t>
            </a:r>
            <a:endParaRPr lang="en-US" altLang="de-DE" sz="1200">
              <a:solidFill>
                <a:srgbClr val="2A030A"/>
              </a:solidFill>
              <a:latin typeface="Arial" pitchFamily="34" charset="0"/>
            </a:endParaRPr>
          </a:p>
          <a:p>
            <a:pPr marL="0" lvl="1" eaLnBrk="1" hangingPunct="1">
              <a:lnSpc>
                <a:spcPct val="90000"/>
              </a:lnSpc>
              <a:spcAft>
                <a:spcPct val="15000"/>
              </a:spcAft>
            </a:pPr>
            <a:endParaRPr lang="de-DE" altLang="de-DE" sz="1200">
              <a:solidFill>
                <a:srgbClr val="2A030A"/>
              </a:solidFill>
              <a:latin typeface="Arial" pitchFamily="34" charset="0"/>
            </a:endParaRPr>
          </a:p>
        </p:txBody>
      </p:sp>
      <p:pic>
        <p:nvPicPr>
          <p:cNvPr id="16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65325"/>
            <a:ext cx="10795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Inhaltsplatzhalter 2"/>
          <p:cNvSpPr>
            <a:spLocks noGrp="1"/>
          </p:cNvSpPr>
          <p:nvPr>
            <p:ph idx="1"/>
          </p:nvPr>
        </p:nvSpPr>
        <p:spPr>
          <a:xfrm>
            <a:off x="225425" y="3157538"/>
            <a:ext cx="1708150" cy="942975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de-DE" altLang="de-DE" sz="1600" smtClean="0"/>
              <a:t>Szenario </a:t>
            </a:r>
          </a:p>
          <a:p>
            <a:pPr algn="ctr">
              <a:spcBef>
                <a:spcPct val="0"/>
              </a:spcBef>
            </a:pPr>
            <a:r>
              <a:rPr lang="de-DE" altLang="de-DE" sz="1600" b="1" smtClean="0"/>
              <a:t>Schwarze Null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Aufgabenstellung in der Lernsoftware</a:t>
            </a: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F846981C-E605-4892-9454-E291B669CD66}" type="slidenum">
              <a:rPr lang="de-DE" altLang="de-DE" smtClean="0"/>
              <a:pPr eaLnBrk="1" hangingPunct="1"/>
              <a:t>12</a:t>
            </a:fld>
            <a:endParaRPr lang="de-DE" altLang="de-DE" smtClean="0"/>
          </a:p>
        </p:txBody>
      </p:sp>
      <p:pic>
        <p:nvPicPr>
          <p:cNvPr id="17412" name="Shape 130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224088"/>
            <a:ext cx="8085137" cy="3629025"/>
          </a:xfrm>
        </p:spPr>
      </p:pic>
      <p:sp>
        <p:nvSpPr>
          <p:cNvPr id="6" name="Rechteck 5"/>
          <p:cNvSpPr/>
          <p:nvPr/>
        </p:nvSpPr>
        <p:spPr>
          <a:xfrm>
            <a:off x="827088" y="4724400"/>
            <a:ext cx="4968875" cy="825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40000"/>
              </a:spcBef>
              <a:defRPr/>
            </a:pPr>
            <a:r>
              <a:rPr lang="de-DE" sz="1400" dirty="0">
                <a:solidFill>
                  <a:schemeClr val="tx1"/>
                </a:solidFill>
                <a:latin typeface="TheSans 6-SemiBold" pitchFamily="1" charset="0"/>
                <a:cs typeface="+mn-cs"/>
              </a:rPr>
              <a:t>Erziele </a:t>
            </a:r>
            <a:r>
              <a:rPr lang="de-DE" sz="1400" dirty="0">
                <a:solidFill>
                  <a:schemeClr val="tx1"/>
                </a:solidFill>
                <a:latin typeface="TheSans 6-SemiBold" pitchFamily="1" charset="0"/>
                <a:cs typeface="+mn-cs"/>
              </a:rPr>
              <a:t>einmal innerhalb der nächsten 3 Monate einen positiven </a:t>
            </a:r>
            <a:r>
              <a:rPr lang="de-DE" sz="1400" dirty="0">
                <a:solidFill>
                  <a:schemeClr val="tx1"/>
                </a:solidFill>
                <a:latin typeface="TheSans 6-SemiBold" pitchFamily="1" charset="0"/>
                <a:cs typeface="+mn-cs"/>
              </a:rPr>
              <a:t>Monatsabschluss.</a:t>
            </a:r>
          </a:p>
          <a:p>
            <a:pPr>
              <a:spcBef>
                <a:spcPct val="40000"/>
              </a:spcBef>
              <a:defRPr/>
            </a:pPr>
            <a:endParaRPr lang="de-DE" sz="1400" dirty="0">
              <a:solidFill>
                <a:schemeClr val="tx1"/>
              </a:solidFill>
              <a:latin typeface="TheSans 6-SemiBold" pitchFamily="1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Szenario-Ziel + Zusammenhänge betrieblicher Abläufe</a:t>
            </a:r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3361D514-1BF2-4BDC-9B79-6766A9D8A735}" type="slidenum">
              <a:rPr lang="de-DE" altLang="de-DE" smtClean="0"/>
              <a:pPr eaLnBrk="1" hangingPunct="1"/>
              <a:t>13</a:t>
            </a:fld>
            <a:endParaRPr lang="de-DE" altLang="de-DE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59785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Inhaltsplatzhalter 2"/>
          <p:cNvSpPr>
            <a:spLocks noGrp="1"/>
          </p:cNvSpPr>
          <p:nvPr>
            <p:ph idx="1"/>
          </p:nvPr>
        </p:nvSpPr>
        <p:spPr>
          <a:xfrm>
            <a:off x="6659563" y="2565400"/>
            <a:ext cx="1944687" cy="2592388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de-DE" altLang="de-DE" sz="1600" b="1" smtClean="0"/>
              <a:t>Einhaltung von Fristen</a:t>
            </a:r>
          </a:p>
          <a:p>
            <a:pPr algn="ctr">
              <a:spcBef>
                <a:spcPct val="0"/>
              </a:spcBef>
            </a:pPr>
            <a:endParaRPr lang="de-DE" altLang="de-DE" sz="1600" smtClean="0"/>
          </a:p>
          <a:p>
            <a:pPr algn="ctr">
              <a:spcBef>
                <a:spcPct val="0"/>
              </a:spcBef>
            </a:pPr>
            <a:r>
              <a:rPr lang="de-DE" altLang="de-DE" sz="1600" smtClean="0"/>
              <a:t>Sind alle Ressourcen rechtzeitig bei Aufträgen, um Fristen einzuhalten?</a:t>
            </a:r>
          </a:p>
        </p:txBody>
      </p:sp>
      <p:sp>
        <p:nvSpPr>
          <p:cNvPr id="18438" name="Ellipse 6"/>
          <p:cNvSpPr>
            <a:spLocks noChangeArrowheads="1"/>
          </p:cNvSpPr>
          <p:nvPr/>
        </p:nvSpPr>
        <p:spPr bwMode="auto">
          <a:xfrm>
            <a:off x="1187450" y="1989138"/>
            <a:ext cx="576263" cy="503237"/>
          </a:xfrm>
          <a:prstGeom prst="ellipse">
            <a:avLst/>
          </a:prstGeom>
          <a:noFill/>
          <a:ln w="508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39" name="Ellipse 8"/>
          <p:cNvSpPr>
            <a:spLocks noChangeArrowheads="1"/>
          </p:cNvSpPr>
          <p:nvPr/>
        </p:nvSpPr>
        <p:spPr bwMode="auto">
          <a:xfrm>
            <a:off x="395288" y="2492375"/>
            <a:ext cx="431800" cy="382588"/>
          </a:xfrm>
          <a:prstGeom prst="ellipse">
            <a:avLst/>
          </a:prstGeom>
          <a:noFill/>
          <a:ln w="508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40" name="Ellipse 9"/>
          <p:cNvSpPr>
            <a:spLocks noChangeArrowheads="1"/>
          </p:cNvSpPr>
          <p:nvPr/>
        </p:nvSpPr>
        <p:spPr bwMode="auto">
          <a:xfrm>
            <a:off x="2339975" y="2492375"/>
            <a:ext cx="431800" cy="382588"/>
          </a:xfrm>
          <a:prstGeom prst="ellipse">
            <a:avLst/>
          </a:prstGeom>
          <a:noFill/>
          <a:ln w="508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41" name="Ellipse 10"/>
          <p:cNvSpPr>
            <a:spLocks noChangeArrowheads="1"/>
          </p:cNvSpPr>
          <p:nvPr/>
        </p:nvSpPr>
        <p:spPr bwMode="auto">
          <a:xfrm>
            <a:off x="2339975" y="3644900"/>
            <a:ext cx="431800" cy="382588"/>
          </a:xfrm>
          <a:prstGeom prst="ellipse">
            <a:avLst/>
          </a:prstGeom>
          <a:noFill/>
          <a:ln w="508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Szenario-Ziel + Zusammenhänge betrieblicher Abläufe</a:t>
            </a:r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AA7043A6-37ED-4A8D-A60A-9B4C7C715F78}" type="slidenum">
              <a:rPr lang="de-DE" altLang="de-DE" smtClean="0"/>
              <a:pPr eaLnBrk="1" hangingPunct="1"/>
              <a:t>14</a:t>
            </a:fld>
            <a:endParaRPr lang="de-DE" altLang="de-DE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59785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Inhaltsplatzhalter 2"/>
          <p:cNvSpPr>
            <a:spLocks noGrp="1"/>
          </p:cNvSpPr>
          <p:nvPr>
            <p:ph idx="1"/>
          </p:nvPr>
        </p:nvSpPr>
        <p:spPr>
          <a:xfrm>
            <a:off x="6659563" y="2565400"/>
            <a:ext cx="1944687" cy="208756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de-DE" altLang="de-DE" sz="1600" b="1" smtClean="0"/>
              <a:t>Zahlungsfähigkeit </a:t>
            </a:r>
          </a:p>
          <a:p>
            <a:pPr algn="ctr">
              <a:spcBef>
                <a:spcPct val="0"/>
              </a:spcBef>
            </a:pPr>
            <a:endParaRPr lang="de-DE" altLang="de-DE" sz="1600" smtClean="0"/>
          </a:p>
          <a:p>
            <a:pPr algn="ctr">
              <a:spcBef>
                <a:spcPct val="0"/>
              </a:spcBef>
            </a:pPr>
            <a:r>
              <a:rPr lang="de-DE" altLang="de-DE" sz="1600" smtClean="0"/>
              <a:t>Reicht das Geld am Ende des Monats, um die Mitarbeiter/innen zu bezahlen?</a:t>
            </a:r>
          </a:p>
        </p:txBody>
      </p:sp>
      <p:sp>
        <p:nvSpPr>
          <p:cNvPr id="19462" name="Ellipse 6"/>
          <p:cNvSpPr>
            <a:spLocks noChangeArrowheads="1"/>
          </p:cNvSpPr>
          <p:nvPr/>
        </p:nvSpPr>
        <p:spPr bwMode="auto">
          <a:xfrm>
            <a:off x="2627313" y="1989138"/>
            <a:ext cx="576262" cy="503237"/>
          </a:xfrm>
          <a:prstGeom prst="ellipse">
            <a:avLst/>
          </a:prstGeom>
          <a:noFill/>
          <a:ln w="508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Szenario-Ziel + Zusammenhänge betrieblicher Abläufe</a:t>
            </a:r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33056170-DF58-49D9-A830-54C7811A95BE}" type="slidenum">
              <a:rPr lang="de-DE" altLang="de-DE" smtClean="0"/>
              <a:pPr eaLnBrk="1" hangingPunct="1"/>
              <a:t>15</a:t>
            </a:fld>
            <a:endParaRPr lang="de-DE" altLang="de-DE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59785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Inhaltsplatzhalter 2"/>
          <p:cNvSpPr>
            <a:spLocks noGrp="1"/>
          </p:cNvSpPr>
          <p:nvPr>
            <p:ph idx="1"/>
          </p:nvPr>
        </p:nvSpPr>
        <p:spPr>
          <a:xfrm>
            <a:off x="6659563" y="2565400"/>
            <a:ext cx="1944687" cy="2879725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de-DE" altLang="de-DE" sz="1600" b="1" smtClean="0"/>
              <a:t>Zahlungsfähigkeit/ Kreditwürdigkeit </a:t>
            </a:r>
          </a:p>
          <a:p>
            <a:pPr algn="ctr">
              <a:spcBef>
                <a:spcPct val="0"/>
              </a:spcBef>
            </a:pPr>
            <a:endParaRPr lang="de-DE" altLang="de-DE" sz="1600" smtClean="0"/>
          </a:p>
          <a:p>
            <a:pPr algn="ctr">
              <a:spcBef>
                <a:spcPct val="0"/>
              </a:spcBef>
            </a:pPr>
            <a:r>
              <a:rPr lang="de-DE" altLang="de-DE" sz="1600" smtClean="0"/>
              <a:t>Können aufgenommene Kredite zurück gezahlt werden?</a:t>
            </a:r>
          </a:p>
          <a:p>
            <a:pPr algn="ctr">
              <a:spcBef>
                <a:spcPct val="0"/>
              </a:spcBef>
            </a:pPr>
            <a:endParaRPr lang="de-DE" altLang="de-DE" sz="1600" smtClean="0"/>
          </a:p>
          <a:p>
            <a:pPr algn="ctr">
              <a:spcBef>
                <a:spcPct val="0"/>
              </a:spcBef>
            </a:pPr>
            <a:r>
              <a:rPr lang="de-DE" altLang="de-DE" sz="1600" smtClean="0"/>
              <a:t>Sind die Bedingungen erfüllt, um neue Kredite zu beantragen?</a:t>
            </a:r>
          </a:p>
        </p:txBody>
      </p:sp>
      <p:sp>
        <p:nvSpPr>
          <p:cNvPr id="20486" name="Ellipse 6"/>
          <p:cNvSpPr>
            <a:spLocks noChangeArrowheads="1"/>
          </p:cNvSpPr>
          <p:nvPr/>
        </p:nvSpPr>
        <p:spPr bwMode="auto">
          <a:xfrm>
            <a:off x="3779838" y="1989138"/>
            <a:ext cx="576262" cy="503237"/>
          </a:xfrm>
          <a:prstGeom prst="ellipse">
            <a:avLst/>
          </a:prstGeom>
          <a:noFill/>
          <a:ln w="508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Szenario-Ziel + Zusammenhänge betrieblicher Abläufe</a:t>
            </a:r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7FAA2A63-0EB6-4A29-82E0-6458FE099084}" type="slidenum">
              <a:rPr lang="de-DE" altLang="de-DE" smtClean="0"/>
              <a:pPr eaLnBrk="1" hangingPunct="1"/>
              <a:t>16</a:t>
            </a:fld>
            <a:endParaRPr lang="de-DE" altLang="de-DE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59785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Inhaltsplatzhalter 2"/>
          <p:cNvSpPr>
            <a:spLocks noGrp="1"/>
          </p:cNvSpPr>
          <p:nvPr>
            <p:ph idx="1"/>
          </p:nvPr>
        </p:nvSpPr>
        <p:spPr>
          <a:xfrm>
            <a:off x="6659563" y="2565400"/>
            <a:ext cx="1944687" cy="208756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de-DE" altLang="de-DE" sz="1600" b="1" smtClean="0"/>
              <a:t>Monatliche Abrechnung</a:t>
            </a:r>
          </a:p>
          <a:p>
            <a:pPr algn="ctr">
              <a:spcBef>
                <a:spcPct val="0"/>
              </a:spcBef>
            </a:pPr>
            <a:endParaRPr lang="de-DE" altLang="de-DE" sz="1600" smtClean="0"/>
          </a:p>
          <a:p>
            <a:pPr algn="ctr">
              <a:spcBef>
                <a:spcPct val="0"/>
              </a:spcBef>
            </a:pPr>
            <a:r>
              <a:rPr lang="de-DE" altLang="de-DE" sz="1600" smtClean="0"/>
              <a:t>Werden ausreichend Umsätze generiert, um die Ausgaben zu decken?</a:t>
            </a:r>
          </a:p>
        </p:txBody>
      </p:sp>
      <p:sp>
        <p:nvSpPr>
          <p:cNvPr id="21510" name="Ellipse 6"/>
          <p:cNvSpPr>
            <a:spLocks noChangeArrowheads="1"/>
          </p:cNvSpPr>
          <p:nvPr/>
        </p:nvSpPr>
        <p:spPr bwMode="auto">
          <a:xfrm>
            <a:off x="4211638" y="4868863"/>
            <a:ext cx="504825" cy="936625"/>
          </a:xfrm>
          <a:prstGeom prst="ellipse">
            <a:avLst/>
          </a:prstGeom>
          <a:noFill/>
          <a:ln w="508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tabLst>
                <a:tab pos="88900" algn="l"/>
              </a:tabLs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Betriebliche Abläufe kennenlernen (1/2):</a:t>
            </a:r>
            <a:br>
              <a:rPr lang="de-DE" altLang="de-DE" smtClean="0"/>
            </a:br>
            <a:r>
              <a:rPr lang="de-DE" altLang="de-DE" smtClean="0"/>
              <a:t>Von der Anfrage zum Angebot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390283C5-90B6-449F-A182-EBB1FB0E197A}" type="slidenum">
              <a:rPr lang="de-DE" altLang="de-DE" smtClean="0"/>
              <a:pPr eaLnBrk="1" hangingPunct="1"/>
              <a:t>17</a:t>
            </a:fld>
            <a:endParaRPr lang="de-DE" altLang="de-DE" smtClean="0"/>
          </a:p>
        </p:txBody>
      </p:sp>
      <p:pic>
        <p:nvPicPr>
          <p:cNvPr id="7" name="Shape 254" descr="auftragsanfrage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133600"/>
            <a:ext cx="12239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474" descr="baustelle-wirdBegangen.pn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290763"/>
            <a:ext cx="21288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75" descr="baustelle-begehbar.pn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287588"/>
            <a:ext cx="213042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477" descr="baustelle-bereit-für-angebot.png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573463"/>
            <a:ext cx="2130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hape 510" descr="kva.png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4630738"/>
            <a:ext cx="12557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512" descr="angebot-prüfung.pn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941888"/>
            <a:ext cx="22447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hape 484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873625"/>
            <a:ext cx="21399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feil nach rechts 13"/>
          <p:cNvSpPr/>
          <p:nvPr/>
        </p:nvSpPr>
        <p:spPr bwMode="auto">
          <a:xfrm>
            <a:off x="1601788" y="2760663"/>
            <a:ext cx="420687" cy="2413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>
            <a:off x="4367213" y="2760663"/>
            <a:ext cx="420687" cy="2413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10800000">
            <a:off x="4337050" y="5399088"/>
            <a:ext cx="420688" cy="2413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10800000">
            <a:off x="2495550" y="5399088"/>
            <a:ext cx="420688" cy="2413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sp>
        <p:nvSpPr>
          <p:cNvPr id="18" name="Rechteckiger Pfeil 17"/>
          <p:cNvSpPr/>
          <p:nvPr/>
        </p:nvSpPr>
        <p:spPr bwMode="auto">
          <a:xfrm rot="5400000">
            <a:off x="7531100" y="2768601"/>
            <a:ext cx="523875" cy="508000"/>
          </a:xfrm>
          <a:prstGeom prst="ben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sp>
        <p:nvSpPr>
          <p:cNvPr id="19" name="Rechteckiger Pfeil 18"/>
          <p:cNvSpPr/>
          <p:nvPr/>
        </p:nvSpPr>
        <p:spPr bwMode="auto">
          <a:xfrm rot="10800000">
            <a:off x="7451725" y="5132388"/>
            <a:ext cx="525463" cy="508000"/>
          </a:xfrm>
          <a:prstGeom prst="ben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60363" y="3644900"/>
            <a:ext cx="12271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Auftragsanfrage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2095500" y="3432175"/>
            <a:ext cx="2130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Begehung der Baustelle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4891088" y="3432175"/>
            <a:ext cx="21288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Begehung der Baustelle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6638925" y="4689475"/>
            <a:ext cx="2130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Erstellung Angebot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4872038" y="6175375"/>
            <a:ext cx="2130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Kalkulation Angebot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3014663" y="6165850"/>
            <a:ext cx="1270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Abgabe Angebot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206375" y="6165850"/>
            <a:ext cx="22050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Prüfung Angebot durch Auftraggeber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Betriebliche Abläufe kennenlernen (2/2):</a:t>
            </a:r>
            <a:br>
              <a:rPr lang="de-DE" altLang="de-DE" smtClean="0"/>
            </a:br>
            <a:r>
              <a:rPr lang="de-DE" altLang="de-DE" smtClean="0"/>
              <a:t>Vom Auftrag zur Abrechnung</a:t>
            </a:r>
          </a:p>
        </p:txBody>
      </p:sp>
      <p:sp>
        <p:nvSpPr>
          <p:cNvPr id="2355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E158B7D4-B1F9-4B61-910B-33E8FF603583}" type="slidenum">
              <a:rPr lang="de-DE" altLang="de-DE" smtClean="0"/>
              <a:pPr eaLnBrk="1" hangingPunct="1"/>
              <a:t>18</a:t>
            </a:fld>
            <a:endParaRPr lang="de-DE" altLang="de-DE" smtClean="0"/>
          </a:p>
        </p:txBody>
      </p:sp>
      <p:sp>
        <p:nvSpPr>
          <p:cNvPr id="14" name="Pfeil nach rechts 13"/>
          <p:cNvSpPr/>
          <p:nvPr/>
        </p:nvSpPr>
        <p:spPr bwMode="auto">
          <a:xfrm>
            <a:off x="2536825" y="2708275"/>
            <a:ext cx="420688" cy="2428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>
            <a:off x="5226050" y="2708275"/>
            <a:ext cx="420688" cy="2428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10800000">
            <a:off x="5148263" y="5099050"/>
            <a:ext cx="420687" cy="2413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10800000">
            <a:off x="1919288" y="5099050"/>
            <a:ext cx="420687" cy="2413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249238" y="3357563"/>
            <a:ext cx="2090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Auftrag gewonnen: Einrichtung der Baustelle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017838" y="3357563"/>
            <a:ext cx="2130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Bearbeitung der Baustelle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724525" y="3357563"/>
            <a:ext cx="2128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Reaktion auf unvorhergesehene Ereignisse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5757863" y="5751513"/>
            <a:ext cx="2130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Abschluss Baustelle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2747963" y="5876925"/>
            <a:ext cx="2185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(Interne) Abrechnung der Baustelle 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263525" y="5948363"/>
            <a:ext cx="1655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Versand Rechnung</a:t>
            </a:r>
          </a:p>
        </p:txBody>
      </p:sp>
      <p:pic>
        <p:nvPicPr>
          <p:cNvPr id="27" name="Shape 539" descr="baustelle-vorbereitung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93938"/>
            <a:ext cx="2130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Shape 543" descr="baustelle-in-bearbeitung.pn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2293938"/>
            <a:ext cx="2130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Shape 554" descr="baustopp-3.pn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293938"/>
            <a:ext cx="2130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Shape 561" descr="baustelle-abgeschlossen.png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4691063"/>
            <a:ext cx="2130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feil nach rechts 31"/>
          <p:cNvSpPr/>
          <p:nvPr/>
        </p:nvSpPr>
        <p:spPr bwMode="auto">
          <a:xfrm rot="5400000">
            <a:off x="7590632" y="3867944"/>
            <a:ext cx="830262" cy="2413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pic>
        <p:nvPicPr>
          <p:cNvPr id="33" name="Shape 607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437063"/>
            <a:ext cx="12239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4581525"/>
            <a:ext cx="2185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2" grpId="0"/>
      <p:bldP spid="24" grpId="0"/>
      <p:bldP spid="25" grpId="0"/>
      <p:bldP spid="26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Lernziel: Kostenarten</a:t>
            </a:r>
          </a:p>
        </p:txBody>
      </p:sp>
      <p:sp>
        <p:nvSpPr>
          <p:cNvPr id="24579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4D5BBEE0-F827-4D98-8DE2-1717166F0E90}" type="slidenum">
              <a:rPr lang="de-DE" altLang="de-DE" smtClean="0"/>
              <a:pPr eaLnBrk="1" hangingPunct="1"/>
              <a:t>19</a:t>
            </a:fld>
            <a:endParaRPr lang="de-DE" altLang="de-DE" smtClean="0"/>
          </a:p>
        </p:txBody>
      </p:sp>
      <p:pic>
        <p:nvPicPr>
          <p:cNvPr id="24580" name="Shape 351" descr="eur-2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65532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MeisterPOWER kurz erklärt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i="1" dirty="0"/>
              <a:t>Zielgruppe:</a:t>
            </a:r>
            <a:r>
              <a:rPr lang="de-DE" sz="2000" dirty="0"/>
              <a:t> Schülerinnen und Schüler der Sekundarstufe I aller allgemein bildenden Schulen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i="1" dirty="0"/>
              <a:t>Bildungsplan</a:t>
            </a:r>
            <a:r>
              <a:rPr lang="de-DE" sz="2000" dirty="0"/>
              <a:t>: Kompetenzen aus dem Fach Wirtschaft, Berufs- und Studienorientierung und Leitperspektive Berufliche Orientierung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i="1" dirty="0"/>
              <a:t>Didaktik: </a:t>
            </a:r>
            <a:r>
              <a:rPr lang="de-DE" sz="2000" dirty="0"/>
              <a:t>Browser-basierte Lernsoftware und passgenaue Arbeitsblätter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i="1" dirty="0"/>
              <a:t>Dauer</a:t>
            </a:r>
            <a:r>
              <a:rPr lang="de-DE" sz="2000" dirty="0"/>
              <a:t>: Flexibel einsetzbar, Spieldauer pro Szenario ca. 45 bis 90 Minuten plus Vor- bzw. Nachbereitung im Regelunterricht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i="1" dirty="0"/>
              <a:t>Anbieter</a:t>
            </a:r>
            <a:r>
              <a:rPr lang="de-DE" sz="2000" dirty="0"/>
              <a:t>: Kostenloses Unterrichtsangebot von sechs Handwerkskammern in Baden-Württemberg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2E1B569E-36A5-4CE6-961B-81E24CBCEBAF}" type="slidenum">
              <a:rPr lang="de-DE" altLang="de-DE" smtClean="0"/>
              <a:pPr eaLnBrk="1" hangingPunct="1"/>
              <a:t>2</a:t>
            </a:fld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Möglichkeit der Lernfortschrittskontrolle in der Spielverwaltung (für Lehrkräfte)</a:t>
            </a:r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70E02E4B-9CDA-43C1-88B0-47744B5D4963}" type="slidenum">
              <a:rPr lang="de-DE" altLang="de-DE" smtClean="0"/>
              <a:pPr eaLnBrk="1" hangingPunct="1"/>
              <a:t>20</a:t>
            </a:fld>
            <a:endParaRPr lang="de-DE" altLang="de-DE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403225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2924175"/>
            <a:ext cx="42259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Das Handwerk in der Lernsoftware</a:t>
            </a:r>
          </a:p>
        </p:txBody>
      </p:sp>
      <p:sp>
        <p:nvSpPr>
          <p:cNvPr id="2662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8DBCF955-7E2E-415B-8A2F-7D838BDC2F19}" type="slidenum">
              <a:rPr lang="de-DE" altLang="de-DE" smtClean="0"/>
              <a:pPr eaLnBrk="1" hangingPunct="1"/>
              <a:t>21</a:t>
            </a:fld>
            <a:endParaRPr lang="de-DE" altLang="de-DE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79388" y="2060575"/>
            <a:ext cx="467995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4" descr="state-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0" name="AutoShape 7" descr="state-4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4500563" y="2133600"/>
            <a:ext cx="44640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79388" y="5559425"/>
            <a:ext cx="145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Anlagenmechanikerin für Sanitär, Heizungs- und Klimatechnik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1692275" y="5559425"/>
            <a:ext cx="1455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Elektronikerin Energie-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und Gebäudetechnik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2987675" y="5559425"/>
            <a:ext cx="1455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Zimmerin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427538" y="5559425"/>
            <a:ext cx="145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Anlagenmechaniker für Sanitär, Heizungs- und Klimatechnik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5940425" y="5559425"/>
            <a:ext cx="1455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Elektroniker Energie-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und Gebäudetechnik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7235825" y="5559425"/>
            <a:ext cx="1455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Zimmerer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Das Handwerk in der Lernsoftware</a:t>
            </a:r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4403FBF5-8208-41F2-A5A0-78F7F471DC91}" type="slidenum">
              <a:rPr lang="de-DE" altLang="de-DE" smtClean="0"/>
              <a:pPr eaLnBrk="1" hangingPunct="1"/>
              <a:t>22</a:t>
            </a:fld>
            <a:endParaRPr lang="de-DE" altLang="de-DE" smtClean="0"/>
          </a:p>
        </p:txBody>
      </p:sp>
      <p:pic>
        <p:nvPicPr>
          <p:cNvPr id="27652" name="Picture 2" descr="I:\Organisationen, Ministerien, Projekte, etc\MeisterPOWER\Illustration Lernsoftware\Baustellen\Elektroniker Baustelle 3\STAGE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133600"/>
            <a:ext cx="14112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I:\Organisationen, Ministerien, Projekte, etc\MeisterPOWER\Illustration Lernsoftware\Baustellen\Elektroniker Baustelle 3\ST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133600"/>
            <a:ext cx="1409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I:\Organisationen, Ministerien, Projekte, etc\MeisterPOWER\Illustration Lernsoftware\Baustellen\Elektroniker Baustelle 3\STAG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2133600"/>
            <a:ext cx="1409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 descr="I:\Organisationen, Ministerien, Projekte, etc\MeisterPOWER\Illustration Lernsoftware\Baustellen\Elektroniker Baustelle 3\STAGE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2133600"/>
            <a:ext cx="14589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I:\Organisationen, Ministerien, Projekte, etc\MeisterPOWER\Illustration Lernsoftware\Baustellen\Elektroniker Baustelle 3\STAGE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133600"/>
            <a:ext cx="15446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feil nach rechts 17"/>
          <p:cNvSpPr/>
          <p:nvPr/>
        </p:nvSpPr>
        <p:spPr bwMode="auto">
          <a:xfrm>
            <a:off x="539750" y="3860800"/>
            <a:ext cx="7777163" cy="5508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40000"/>
              </a:spcBef>
              <a:tabLst>
                <a:tab pos="88900" algn="l"/>
              </a:tabLst>
              <a:defRPr/>
            </a:pPr>
            <a:r>
              <a:rPr lang="de-DE" sz="1800" b="1" dirty="0">
                <a:latin typeface="TheSans 6-SemiBold" pitchFamily="1" charset="0"/>
                <a:cs typeface="+mn-cs"/>
              </a:rPr>
              <a:t>Baustellen-Fortschritt</a:t>
            </a:r>
          </a:p>
        </p:txBody>
      </p:sp>
      <p:pic>
        <p:nvPicPr>
          <p:cNvPr id="27658" name="Picture 4" descr="I:\Organisationen, Ministerien, Projekte, etc\MeisterPOWER\Illustration Lernsoftware\Material &amp; Werkzeug\Material\Material Elektroniker\Installationskleinverteil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4519613"/>
            <a:ext cx="7032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5" descr="I:\Organisationen, Ministerien, Projekte, etc\MeisterPOWER\Illustration Lernsoftware\Material &amp; Werkzeug\Material\Material Elektroniker\Installationsleitu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287963"/>
            <a:ext cx="7762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7" descr="I:\Organisationen, Ministerien, Projekte, etc\MeisterPOWER\Illustration Lernsoftware\Material &amp; Werkzeug\Material\Material Elektroniker\Photovoltai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564063"/>
            <a:ext cx="889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8" descr="I:\Organisationen, Ministerien, Projekte, etc\MeisterPOWER\Illustration Lernsoftware\Material &amp; Werkzeug\Material\Material Elektroniker\Türsprechanlag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4459288"/>
            <a:ext cx="4699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9" descr="I:\Organisationen, Ministerien, Projekte, etc\MeisterPOWER\Illustration Lernsoftware\Material &amp; Werkzeug\Material\Material Elektroniker\Leuchtmitte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5516563"/>
            <a:ext cx="8064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0" descr="I:\Organisationen, Ministerien, Projekte, etc\MeisterPOWER\Illustration Lernsoftware\Material &amp; Werkzeug\Werkzeug\Werkzeug Elektroniker\Kombizang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6511">
            <a:off x="779463" y="5140325"/>
            <a:ext cx="67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1" descr="I:\Organisationen, Ministerien, Projekte, etc\MeisterPOWER\Illustration Lernsoftware\Material &amp; Werkzeug\Werkzeug\Werkzeug Elektroniker\Schlagbohrmaschin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5475288"/>
            <a:ext cx="942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2" descr="I:\Organisationen, Ministerien, Projekte, etc\MeisterPOWER\Illustration Lernsoftware\Material &amp; Werkzeug\Werkzeug\Werkzeug Elektroniker\Schlitzfräs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4624388"/>
            <a:ext cx="84931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Das Handwerk in der Lernsoftware</a:t>
            </a:r>
          </a:p>
        </p:txBody>
      </p:sp>
      <p:sp>
        <p:nvSpPr>
          <p:cNvPr id="2867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D5D93AA7-DE00-4A4D-BA79-D8EDB0F80C82}" type="slidenum">
              <a:rPr lang="de-DE" altLang="de-DE" smtClean="0"/>
              <a:pPr eaLnBrk="1" hangingPunct="1"/>
              <a:t>23</a:t>
            </a:fld>
            <a:endParaRPr lang="de-DE" altLang="de-DE" smtClean="0"/>
          </a:p>
        </p:txBody>
      </p:sp>
      <p:grpSp>
        <p:nvGrpSpPr>
          <p:cNvPr id="28676" name="Shape 429"/>
          <p:cNvGrpSpPr>
            <a:grpSpLocks/>
          </p:cNvGrpSpPr>
          <p:nvPr/>
        </p:nvGrpSpPr>
        <p:grpSpPr bwMode="auto">
          <a:xfrm>
            <a:off x="301625" y="1773238"/>
            <a:ext cx="8448675" cy="1766887"/>
            <a:chOff x="301185" y="2295450"/>
            <a:chExt cx="8449778" cy="1767937"/>
          </a:xfrm>
        </p:grpSpPr>
        <p:pic>
          <p:nvPicPr>
            <p:cNvPr id="28686" name="Shape 430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85" y="2295456"/>
              <a:ext cx="1613939" cy="175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Shape 431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105" y="2295456"/>
              <a:ext cx="1613939" cy="175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Shape 43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145" y="2295456"/>
              <a:ext cx="1613939" cy="175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Shape 433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65" y="2312893"/>
              <a:ext cx="1613939" cy="175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Shape 434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024" y="2295450"/>
              <a:ext cx="1613939" cy="175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Pfeil nach rechts 17"/>
          <p:cNvSpPr/>
          <p:nvPr/>
        </p:nvSpPr>
        <p:spPr bwMode="auto">
          <a:xfrm>
            <a:off x="539750" y="3860800"/>
            <a:ext cx="7777163" cy="5508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40000"/>
              </a:spcBef>
              <a:tabLst>
                <a:tab pos="88900" algn="l"/>
              </a:tabLst>
              <a:defRPr/>
            </a:pPr>
            <a:r>
              <a:rPr lang="de-DE" sz="1800" b="1" dirty="0">
                <a:latin typeface="TheSans 6-SemiBold" pitchFamily="1" charset="0"/>
                <a:cs typeface="+mn-cs"/>
              </a:rPr>
              <a:t>Baustellen-Fortschritt</a:t>
            </a:r>
          </a:p>
        </p:txBody>
      </p:sp>
      <p:pic>
        <p:nvPicPr>
          <p:cNvPr id="28678" name="Picture 2" descr="I:\Organisationen, Ministerien, Projekte, etc\MeisterPOWER\Illustration Lernsoftware\Material &amp; Werkzeug\Werkzeug\Werkzeug Zimmerer\handkreissae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08500"/>
            <a:ext cx="7254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 descr="I:\Organisationen, Ministerien, Projekte, etc\MeisterPOWER\Illustration Lernsoftware\Material &amp; Werkzeug\Werkzeug\Werkzeug Zimmerer\latthamm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33900"/>
            <a:ext cx="5762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I:\Organisationen, Ministerien, Projekte, etc\MeisterPOWER\Illustration Lernsoftware\Material &amp; Werkzeug\Werkzeug\Werkzeug Zimmerer\magazinnagl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4591050"/>
            <a:ext cx="53181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5" descr="I:\Organisationen, Ministerien, Projekte, etc\MeisterPOWER\Illustration Lernsoftware\Material &amp; Werkzeug\Material\Material Zimmerer\brett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5510213"/>
            <a:ext cx="6762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6" descr="I:\Organisationen, Ministerien, Projekte, etc\MeisterPOWER\Illustration Lernsoftware\Material &amp; Werkzeug\Material\Material Zimmerer\dachlatte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516563"/>
            <a:ext cx="7635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7" descr="I:\Organisationen, Ministerien, Projekte, etc\MeisterPOWER\Illustration Lernsoftware\Material &amp; Werkzeug\Material\Material Zimmerer\holzbalk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11788"/>
            <a:ext cx="6762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8" descr="I:\Organisationen, Ministerien, Projekte, etc\MeisterPOWER\Illustration Lernsoftware\Material &amp; Werkzeug\Material\Material Zimmerer\holzwerkstoffplatte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921250"/>
            <a:ext cx="6762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9" descr="I:\Organisationen, Ministerien, Projekte, etc\MeisterPOWER\Illustration Lernsoftware\Material &amp; Werkzeug\Material\Material Zimmerer\naege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322888"/>
            <a:ext cx="598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Das Handwerk in der Lernsoftware: Karrierewege im Handwerk</a:t>
            </a:r>
          </a:p>
        </p:txBody>
      </p:sp>
      <p:sp>
        <p:nvSpPr>
          <p:cNvPr id="29699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894B2C41-0F7D-458E-84F4-30D26C2A30F5}" type="slidenum">
              <a:rPr lang="de-DE" altLang="de-DE" smtClean="0"/>
              <a:pPr eaLnBrk="1" hangingPunct="1"/>
              <a:t>24</a:t>
            </a:fld>
            <a:endParaRPr lang="de-DE" altLang="de-DE" smtClean="0"/>
          </a:p>
        </p:txBody>
      </p:sp>
      <p:pic>
        <p:nvPicPr>
          <p:cNvPr id="29700" name="Shape 24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0241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Shape 277" descr="pool-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r="14069"/>
          <a:stretch>
            <a:fillRect/>
          </a:stretch>
        </p:blipFill>
        <p:spPr bwMode="auto">
          <a:xfrm>
            <a:off x="3995738" y="3275013"/>
            <a:ext cx="463073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998913" y="2781300"/>
            <a:ext cx="3525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600">
                <a:solidFill>
                  <a:schemeClr val="tx1"/>
                </a:solidFill>
              </a:rPr>
              <a:t>Qualifikationsstufen im Handwerk: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235825" y="3357563"/>
            <a:ext cx="1390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200">
                <a:solidFill>
                  <a:schemeClr val="tx1"/>
                </a:solidFill>
              </a:rPr>
              <a:t>Meister/in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7235825" y="3800475"/>
            <a:ext cx="1390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200">
                <a:solidFill>
                  <a:schemeClr val="tx1"/>
                </a:solidFill>
              </a:rPr>
              <a:t>Geselle / Gesellin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7235825" y="4303713"/>
            <a:ext cx="1390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200">
                <a:solidFill>
                  <a:schemeClr val="tx1"/>
                </a:solidFill>
              </a:rPr>
              <a:t>Auszubildende/r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39750" y="5948363"/>
            <a:ext cx="2663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Einblick in realistische Gehälter pro Qualifikationsstufe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Begleitmaterial zur Vor- und Nachbereitung</a:t>
            </a:r>
          </a:p>
        </p:txBody>
      </p:sp>
      <p:sp>
        <p:nvSpPr>
          <p:cNvPr id="30723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A2C7FA30-C282-4B88-A9A4-9B7711CCFBEB}" type="slidenum">
              <a:rPr lang="de-DE" altLang="de-DE" smtClean="0"/>
              <a:pPr eaLnBrk="1" hangingPunct="1"/>
              <a:t>25</a:t>
            </a:fld>
            <a:endParaRPr lang="de-DE" altLang="de-DE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23850" y="1939925"/>
          <a:ext cx="8064500" cy="415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262"/>
                <a:gridCol w="4627069"/>
                <a:gridCol w="2736170"/>
              </a:tblGrid>
              <a:tr h="287975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</a:t>
                      </a:r>
                      <a:endParaRPr lang="de-DE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</a:t>
                      </a:r>
                      <a:endParaRPr lang="de-DE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Methodik</a:t>
                      </a:r>
                      <a:endParaRPr lang="de-DE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 anchor="ctr"/>
                </a:tc>
              </a:tr>
              <a:tr h="28797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Hinführung zu den Themen betriebliche Zusammenhänge sowie Unternehmertum</a:t>
                      </a:r>
                      <a:endParaRPr lang="de-DE" sz="1000" b="1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1962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Unternehmerpersönlichkeit - Motive und Eigenschaftsmerkmale von Unternehmer/innen</a:t>
                      </a:r>
                      <a:endParaRPr lang="de-DE" sz="10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Selbsttest</a:t>
                      </a:r>
                      <a:r>
                        <a:rPr lang="de-DE" sz="1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Rollenspiel</a:t>
                      </a:r>
                      <a:endParaRPr lang="de-DE" sz="10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</a:tr>
              <a:tr h="304695">
                <a:tc>
                  <a:txBody>
                    <a:bodyPr/>
                    <a:lstStyle/>
                    <a:p>
                      <a:pPr algn="ctr"/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</a:t>
                      </a:r>
                      <a:endParaRPr lang="de-DE" sz="10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Gründung eines Handwerksunternehmens - Entwicklung einer Geschäftsidee </a:t>
                      </a:r>
                      <a:endParaRPr lang="de-DE" sz="10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Model </a:t>
                      </a:r>
                      <a:r>
                        <a:rPr lang="de-D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Canvas</a:t>
                      </a:r>
                      <a:endParaRPr lang="de-DE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</a:tr>
              <a:tr h="289302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M3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Betriebswirtschaftliche Funktionsbereiche eines Unternehmens</a:t>
                      </a:r>
                      <a:endParaRPr lang="de-DE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Strukturlegetechnik und Netzplantechnik </a:t>
                      </a:r>
                      <a:endParaRPr lang="de-DE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</a:tr>
              <a:tr h="273275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M4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Konstitutive Unternehmensentscheidungen</a:t>
                      </a:r>
                      <a:endParaRPr lang="de-DE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Standortwahl mit Hilfe der Nutzwertanalyse</a:t>
                      </a:r>
                      <a:endParaRPr lang="de-DE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</a:tr>
              <a:tr h="26879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Kritische Auseinandersetzung mit den Szenarien</a:t>
                      </a:r>
                      <a:r>
                        <a:rPr lang="de-DE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Lernsoftware</a:t>
                      </a:r>
                      <a:endParaRPr lang="de-DE" sz="10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6879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M5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Gesprächsführung</a:t>
                      </a:r>
                      <a:endParaRPr lang="de-DE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de-DE" sz="1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Rollenspiel, Fallbeispiele</a:t>
                      </a:r>
                      <a:endParaRPr lang="de-DE" sz="1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</a:tr>
              <a:tr h="26879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M6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Kostenarten,</a:t>
                      </a:r>
                      <a:r>
                        <a:rPr lang="de-DE" sz="1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Betriebliches Rechnungswesen</a:t>
                      </a:r>
                      <a:endParaRPr lang="de-DE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Planspiel, Fallstudie</a:t>
                      </a:r>
                    </a:p>
                  </a:txBody>
                  <a:tcPr marL="91436" marR="91436" marT="45711" marB="45711"/>
                </a:tc>
              </a:tr>
              <a:tr h="26879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M7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Kredite</a:t>
                      </a:r>
                      <a:endParaRPr lang="de-DE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Planspiel, Fallstudie</a:t>
                      </a:r>
                    </a:p>
                  </a:txBody>
                  <a:tcPr marL="91436" marR="91436" marT="45711" marB="45711"/>
                </a:tc>
              </a:tr>
              <a:tr h="26879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Berufsorientierung / Kritische</a:t>
                      </a:r>
                      <a:r>
                        <a:rPr lang="de-DE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Nachbereitung</a:t>
                      </a:r>
                      <a:endParaRPr lang="de-DE" sz="10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6879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M8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Kritische Auseinandersetzung mit Unternehmertum</a:t>
                      </a:r>
                      <a:endParaRPr lang="de-DE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und Kontra Debatte</a:t>
                      </a:r>
                      <a:endParaRPr lang="de-DE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</a:tr>
              <a:tr h="26879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M9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Kennenlernen eines Handwerksunternehmens in der</a:t>
                      </a:r>
                      <a:r>
                        <a:rPr lang="de-DE" sz="1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Erkundungsauftrag und Interviewleitfaden</a:t>
                      </a:r>
                    </a:p>
                  </a:txBody>
                  <a:tcPr marL="91436" marR="91436" marT="45711" marB="45711"/>
                </a:tc>
              </a:tr>
              <a:tr h="39616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M10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Anforderungen der Berufs- und Arbeitswelt</a:t>
                      </a:r>
                    </a:p>
                    <a:p>
                      <a:pPr marL="0" algn="l" defTabSz="914400" rtl="0" eaLnBrk="1" latinLnBrk="0" hangingPunct="1"/>
                      <a:endParaRPr lang="de-DE" sz="10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SWOT-Analyse</a:t>
                      </a:r>
                      <a:endParaRPr lang="de-DE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In 4 Schritten zum Einsatz von MeisterPOWER im Unterricht</a:t>
            </a:r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9978048D-E426-40E0-AA04-87D47EF01531}" type="slidenum">
              <a:rPr lang="de-DE" altLang="de-DE" smtClean="0"/>
              <a:pPr eaLnBrk="1" hangingPunct="1"/>
              <a:t>26</a:t>
            </a:fld>
            <a:endParaRPr lang="de-DE" altLang="de-DE" smtClean="0"/>
          </a:p>
        </p:txBody>
      </p:sp>
      <p:sp>
        <p:nvSpPr>
          <p:cNvPr id="31748" name="Inhaltsplatzhalter 2"/>
          <p:cNvSpPr txBox="1">
            <a:spLocks/>
          </p:cNvSpPr>
          <p:nvPr/>
        </p:nvSpPr>
        <p:spPr bwMode="gray">
          <a:xfrm>
            <a:off x="3201988" y="2401888"/>
            <a:ext cx="4899025" cy="622300"/>
          </a:xfrm>
          <a:prstGeom prst="rect">
            <a:avLst/>
          </a:prstGeom>
          <a:solidFill>
            <a:srgbClr val="488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08000" rIns="288000" bIns="10800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58775" indent="-358775">
              <a:spcBef>
                <a:spcPct val="50000"/>
              </a:spcBef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719138" indent="-358775">
              <a:spcBef>
                <a:spcPct val="5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079500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439863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8970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3542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8114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2686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1200">
                <a:solidFill>
                  <a:schemeClr val="bg1"/>
                </a:solidFill>
              </a:rPr>
              <a:t>Kontaktieren Sie die Handwerkskammer in Ihrer Region.</a:t>
            </a:r>
          </a:p>
        </p:txBody>
      </p:sp>
      <p:sp>
        <p:nvSpPr>
          <p:cNvPr id="31749" name="Inhaltsplatzhalter 2"/>
          <p:cNvSpPr>
            <a:spLocks/>
          </p:cNvSpPr>
          <p:nvPr/>
        </p:nvSpPr>
        <p:spPr bwMode="gray">
          <a:xfrm>
            <a:off x="971550" y="2401888"/>
            <a:ext cx="2085975" cy="622300"/>
          </a:xfrm>
          <a:prstGeom prst="homePlate">
            <a:avLst>
              <a:gd name="adj" fmla="val 44632"/>
            </a:avLst>
          </a:prstGeom>
          <a:solidFill>
            <a:srgbClr val="D1E3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08000" rIns="288000" bIns="10800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58775" indent="-358775">
              <a:spcBef>
                <a:spcPct val="50000"/>
              </a:spcBef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719138" indent="-358775">
              <a:spcBef>
                <a:spcPct val="5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079500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439863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8970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3542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8114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2686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1200" b="1"/>
              <a:t>Schritt 1</a:t>
            </a:r>
          </a:p>
        </p:txBody>
      </p:sp>
      <p:sp>
        <p:nvSpPr>
          <p:cNvPr id="31750" name="Inhaltsplatzhalter 2"/>
          <p:cNvSpPr txBox="1">
            <a:spLocks/>
          </p:cNvSpPr>
          <p:nvPr/>
        </p:nvSpPr>
        <p:spPr bwMode="gray">
          <a:xfrm>
            <a:off x="3203575" y="3160713"/>
            <a:ext cx="4899025" cy="622300"/>
          </a:xfrm>
          <a:prstGeom prst="rect">
            <a:avLst/>
          </a:prstGeom>
          <a:solidFill>
            <a:srgbClr val="488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08000" rIns="288000" bIns="10800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58775" indent="-358775">
              <a:spcBef>
                <a:spcPct val="50000"/>
              </a:spcBef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719138" indent="-358775">
              <a:spcBef>
                <a:spcPct val="5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079500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439863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8970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3542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8114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2686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1200">
                <a:solidFill>
                  <a:schemeClr val="bg1"/>
                </a:solidFill>
              </a:rPr>
              <a:t>Die Handwerkskammer schickt Ihnen einen Registrierungslink per Mail.</a:t>
            </a:r>
          </a:p>
        </p:txBody>
      </p:sp>
      <p:sp>
        <p:nvSpPr>
          <p:cNvPr id="31751" name="Inhaltsplatzhalter 2"/>
          <p:cNvSpPr>
            <a:spLocks/>
          </p:cNvSpPr>
          <p:nvPr/>
        </p:nvSpPr>
        <p:spPr bwMode="gray">
          <a:xfrm>
            <a:off x="973138" y="3160713"/>
            <a:ext cx="2085975" cy="622300"/>
          </a:xfrm>
          <a:prstGeom prst="homePlate">
            <a:avLst>
              <a:gd name="adj" fmla="val 44632"/>
            </a:avLst>
          </a:prstGeom>
          <a:solidFill>
            <a:srgbClr val="D1E3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08000" rIns="288000" bIns="10800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58775" indent="-358775">
              <a:spcBef>
                <a:spcPct val="50000"/>
              </a:spcBef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719138" indent="-358775">
              <a:spcBef>
                <a:spcPct val="5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079500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439863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8970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3542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8114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2686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1200" b="1"/>
              <a:t>Schritt 2</a:t>
            </a:r>
          </a:p>
        </p:txBody>
      </p:sp>
      <p:sp>
        <p:nvSpPr>
          <p:cNvPr id="31752" name="Inhaltsplatzhalter 2"/>
          <p:cNvSpPr txBox="1">
            <a:spLocks/>
          </p:cNvSpPr>
          <p:nvPr/>
        </p:nvSpPr>
        <p:spPr bwMode="gray">
          <a:xfrm>
            <a:off x="3203575" y="3921125"/>
            <a:ext cx="4899025" cy="620713"/>
          </a:xfrm>
          <a:prstGeom prst="rect">
            <a:avLst/>
          </a:prstGeom>
          <a:solidFill>
            <a:srgbClr val="488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08000" rIns="288000" bIns="10800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58775" indent="-358775">
              <a:spcBef>
                <a:spcPct val="50000"/>
              </a:spcBef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719138" indent="-358775">
              <a:spcBef>
                <a:spcPct val="5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079500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439863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8970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3542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8114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2686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1200">
                <a:solidFill>
                  <a:schemeClr val="bg1"/>
                </a:solidFill>
              </a:rPr>
              <a:t>Mit Ihrem Zugang zur Spielverwaltung können Sie Lerngruppen anlegen.</a:t>
            </a:r>
          </a:p>
        </p:txBody>
      </p:sp>
      <p:sp>
        <p:nvSpPr>
          <p:cNvPr id="31753" name="Inhaltsplatzhalter 2"/>
          <p:cNvSpPr>
            <a:spLocks/>
          </p:cNvSpPr>
          <p:nvPr/>
        </p:nvSpPr>
        <p:spPr bwMode="gray">
          <a:xfrm>
            <a:off x="973138" y="3921125"/>
            <a:ext cx="2085975" cy="620713"/>
          </a:xfrm>
          <a:prstGeom prst="homePlate">
            <a:avLst>
              <a:gd name="adj" fmla="val 44746"/>
            </a:avLst>
          </a:prstGeom>
          <a:solidFill>
            <a:srgbClr val="D1E3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08000" rIns="288000" bIns="10800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58775" indent="-358775">
              <a:spcBef>
                <a:spcPct val="50000"/>
              </a:spcBef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719138" indent="-358775">
              <a:spcBef>
                <a:spcPct val="5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079500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439863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8970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3542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8114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2686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1200" b="1"/>
              <a:t>Schritt 3</a:t>
            </a:r>
          </a:p>
        </p:txBody>
      </p:sp>
      <p:sp>
        <p:nvSpPr>
          <p:cNvPr id="31754" name="Inhaltsplatzhalter 2"/>
          <p:cNvSpPr txBox="1">
            <a:spLocks/>
          </p:cNvSpPr>
          <p:nvPr/>
        </p:nvSpPr>
        <p:spPr bwMode="gray">
          <a:xfrm>
            <a:off x="3203575" y="4679950"/>
            <a:ext cx="4899025" cy="620713"/>
          </a:xfrm>
          <a:prstGeom prst="rect">
            <a:avLst/>
          </a:prstGeom>
          <a:solidFill>
            <a:srgbClr val="488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08000" rIns="288000" bIns="10800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58775" indent="-358775">
              <a:spcBef>
                <a:spcPct val="50000"/>
              </a:spcBef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719138" indent="-358775">
              <a:spcBef>
                <a:spcPct val="5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079500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439863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8970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3542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8114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2686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1200">
                <a:solidFill>
                  <a:schemeClr val="bg1"/>
                </a:solidFill>
              </a:rPr>
              <a:t>Schülerinnen und Schüler melden sich selbst über einen automatisch generierten Link an. </a:t>
            </a:r>
          </a:p>
        </p:txBody>
      </p:sp>
      <p:sp>
        <p:nvSpPr>
          <p:cNvPr id="31755" name="Inhaltsplatzhalter 2"/>
          <p:cNvSpPr>
            <a:spLocks/>
          </p:cNvSpPr>
          <p:nvPr/>
        </p:nvSpPr>
        <p:spPr bwMode="gray">
          <a:xfrm>
            <a:off x="973138" y="4679950"/>
            <a:ext cx="2085975" cy="620713"/>
          </a:xfrm>
          <a:prstGeom prst="homePlate">
            <a:avLst>
              <a:gd name="adj" fmla="val 44746"/>
            </a:avLst>
          </a:prstGeom>
          <a:solidFill>
            <a:srgbClr val="D1E3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08000" rIns="288000" bIns="10800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58775" indent="-358775">
              <a:spcBef>
                <a:spcPct val="50000"/>
              </a:spcBef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719138" indent="-358775">
              <a:spcBef>
                <a:spcPct val="5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079500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439863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8970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3542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8114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2686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1200" b="1"/>
              <a:t>Schritt 4</a:t>
            </a:r>
          </a:p>
        </p:txBody>
      </p:sp>
      <p:sp>
        <p:nvSpPr>
          <p:cNvPr id="31756" name="Inhaltsplatzhalter 2"/>
          <p:cNvSpPr txBox="1">
            <a:spLocks/>
          </p:cNvSpPr>
          <p:nvPr/>
        </p:nvSpPr>
        <p:spPr bwMode="auto">
          <a:xfrm>
            <a:off x="960438" y="5516563"/>
            <a:ext cx="71405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58775" indent="-358775">
              <a:spcBef>
                <a:spcPct val="50000"/>
              </a:spcBef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719138" indent="-358775">
              <a:spcBef>
                <a:spcPct val="5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079500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439863" indent="-358775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8970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3542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8114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268663" indent="-358775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de-DE" sz="2000" b="1"/>
              <a:t>Los geht‘s!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Inhaltsplatzhalter 2"/>
          <p:cNvSpPr>
            <a:spLocks noGrp="1"/>
          </p:cNvSpPr>
          <p:nvPr>
            <p:ph idx="1"/>
          </p:nvPr>
        </p:nvSpPr>
        <p:spPr>
          <a:xfrm>
            <a:off x="307975" y="1268413"/>
            <a:ext cx="8512175" cy="5040312"/>
          </a:xfrm>
        </p:spPr>
        <p:txBody>
          <a:bodyPr/>
          <a:lstStyle/>
          <a:p>
            <a:pPr algn="ctr"/>
            <a:endParaRPr lang="de-DE" altLang="de-DE" sz="3400" b="1" smtClean="0"/>
          </a:p>
          <a:p>
            <a:pPr algn="ctr"/>
            <a:endParaRPr lang="de-DE" altLang="de-DE" sz="3400" b="1" smtClean="0"/>
          </a:p>
          <a:p>
            <a:pPr algn="ctr"/>
            <a:r>
              <a:rPr lang="de-DE" altLang="de-DE" sz="4000" b="1" smtClean="0"/>
              <a:t>Fragen?</a:t>
            </a:r>
          </a:p>
        </p:txBody>
      </p:sp>
      <p:sp>
        <p:nvSpPr>
          <p:cNvPr id="32771" name="Foliennummernplatzhalt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4C9F1E0B-B446-4B6F-98DB-ADE786750E8C}" type="slidenum">
              <a:rPr lang="de-DE" altLang="de-DE" smtClean="0"/>
              <a:pPr eaLnBrk="1" hangingPunct="1"/>
              <a:t>27</a:t>
            </a:fld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Projektbeteiligte</a:t>
            </a:r>
          </a:p>
        </p:txBody>
      </p:sp>
      <p:sp>
        <p:nvSpPr>
          <p:cNvPr id="8195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537DBC8B-38D6-4DE4-A0C2-90043BD752FC}" type="slidenum">
              <a:rPr lang="de-DE" altLang="de-DE" smtClean="0"/>
              <a:pPr eaLnBrk="1" hangingPunct="1"/>
              <a:t>3</a:t>
            </a:fld>
            <a:endParaRPr lang="de-DE" altLang="de-DE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850" y="2205038"/>
            <a:ext cx="4464050" cy="4114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65113" algn="l" rtl="0" eaLnBrk="1" fontAlgn="base" hangingPunct="1">
              <a:spcBef>
                <a:spcPct val="50000"/>
              </a:spcBef>
              <a:spcAft>
                <a:spcPct val="0"/>
              </a:spcAft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539750" indent="-274638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4863" indent="-265113" algn="l" rtl="0"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079500" indent="-274638" algn="l" rtl="0"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13160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17732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2304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26876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90500" indent="-190500">
              <a:buFont typeface="Wingdings" pitchFamily="2" charset="2"/>
              <a:buChar char="§"/>
              <a:defRPr/>
            </a:pPr>
            <a:r>
              <a:rPr lang="de-DE" sz="2000" kern="0" dirty="0" smtClean="0"/>
              <a:t>Sechs baden-württembergische Handwerkskammern</a:t>
            </a:r>
          </a:p>
          <a:p>
            <a:pPr marL="387350" lvl="2" indent="-190500">
              <a:defRPr/>
            </a:pPr>
            <a:r>
              <a:rPr lang="de-DE" sz="1600" kern="0" dirty="0" smtClean="0">
                <a:cs typeface="+mn-cs"/>
              </a:rPr>
              <a:t>HWK Heilbronn-Franken</a:t>
            </a:r>
          </a:p>
          <a:p>
            <a:pPr marL="387350" lvl="2" indent="-190500">
              <a:defRPr/>
            </a:pPr>
            <a:r>
              <a:rPr lang="de-DE" sz="1600" kern="0" dirty="0" smtClean="0">
                <a:cs typeface="+mn-cs"/>
              </a:rPr>
              <a:t>HWK Konstanz</a:t>
            </a:r>
          </a:p>
          <a:p>
            <a:pPr marL="387350" lvl="2" indent="-190500">
              <a:defRPr/>
            </a:pPr>
            <a:r>
              <a:rPr lang="de-DE" sz="1600" kern="0" dirty="0" smtClean="0">
                <a:cs typeface="+mn-cs"/>
              </a:rPr>
              <a:t>HWK Mannheim Rhein-Neckar-Odenwald</a:t>
            </a:r>
            <a:endParaRPr lang="de-DE" sz="1600" kern="0" dirty="0">
              <a:cs typeface="+mn-cs"/>
            </a:endParaRPr>
          </a:p>
          <a:p>
            <a:pPr marL="387350" lvl="2" indent="-190500">
              <a:defRPr/>
            </a:pPr>
            <a:r>
              <a:rPr lang="de-DE" sz="1600" kern="0" dirty="0" smtClean="0">
                <a:cs typeface="+mn-cs"/>
              </a:rPr>
              <a:t>HWK Region Stuttgart</a:t>
            </a:r>
          </a:p>
          <a:p>
            <a:pPr marL="387350" lvl="2" indent="-190500">
              <a:defRPr/>
            </a:pPr>
            <a:r>
              <a:rPr lang="de-DE" sz="1600" kern="0" dirty="0" smtClean="0">
                <a:cs typeface="+mn-cs"/>
              </a:rPr>
              <a:t>HWK Reutlingen</a:t>
            </a:r>
          </a:p>
          <a:p>
            <a:pPr marL="387350" lvl="2" indent="-190500">
              <a:defRPr/>
            </a:pPr>
            <a:r>
              <a:rPr lang="de-DE" sz="1600" kern="0" dirty="0" smtClean="0">
                <a:cs typeface="+mn-cs"/>
              </a:rPr>
              <a:t>HWK Ulm</a:t>
            </a:r>
          </a:p>
          <a:p>
            <a:pPr marL="387350" lvl="2" indent="-190500">
              <a:defRPr/>
            </a:pPr>
            <a:endParaRPr lang="de-DE" sz="1200" kern="0" dirty="0" smtClean="0">
              <a:cs typeface="+mn-cs"/>
            </a:endParaRPr>
          </a:p>
        </p:txBody>
      </p:sp>
      <p:sp>
        <p:nvSpPr>
          <p:cNvPr id="7" name="Plus 6"/>
          <p:cNvSpPr/>
          <p:nvPr/>
        </p:nvSpPr>
        <p:spPr bwMode="auto">
          <a:xfrm>
            <a:off x="4737100" y="3378200"/>
            <a:ext cx="914400" cy="914400"/>
          </a:xfrm>
          <a:prstGeom prst="mathPlus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tabLst>
                <a:tab pos="88900" algn="l"/>
              </a:tabLst>
              <a:defRPr/>
            </a:pPr>
            <a:endParaRPr lang="de-DE">
              <a:latin typeface="TheSans 6-SemiBold" pitchFamily="1" charset="0"/>
              <a:cs typeface="+mn-cs"/>
            </a:endParaRPr>
          </a:p>
        </p:txBody>
      </p:sp>
      <p:pic>
        <p:nvPicPr>
          <p:cNvPr id="819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94025"/>
            <a:ext cx="2519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http://brillenabenteuer.de/press/images/logo-gentleTro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557338"/>
            <a:ext cx="202723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feld 2"/>
          <p:cNvSpPr txBox="1">
            <a:spLocks noChangeArrowheads="1"/>
          </p:cNvSpPr>
          <p:nvPr/>
        </p:nvSpPr>
        <p:spPr bwMode="auto">
          <a:xfrm>
            <a:off x="5940425" y="3481388"/>
            <a:ext cx="2519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indent="-265113">
              <a:spcBef>
                <a:spcPct val="50000"/>
              </a:spcBef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indent="-274638">
              <a:spcBef>
                <a:spcPct val="5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indent="-265113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indent="-274638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indent="-274638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indent="-274638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indent="-274638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indent="-274638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1200"/>
              <a:t>Fachbereich Serious Games – Kompetenzförderung durch adaptive Systeme </a:t>
            </a:r>
          </a:p>
          <a:p>
            <a:pPr algn="ctr">
              <a:spcBef>
                <a:spcPct val="0"/>
              </a:spcBef>
            </a:pPr>
            <a:r>
              <a:rPr lang="de-DE" altLang="de-DE" sz="1200"/>
              <a:t>(Jun-Prof. Dr. Claudia Schrader)</a:t>
            </a:r>
            <a:endParaRPr lang="en-US" altLang="de-DE" sz="1200"/>
          </a:p>
        </p:txBody>
      </p:sp>
      <p:pic>
        <p:nvPicPr>
          <p:cNvPr id="8201" name="Picture 2" descr="Bildergebn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60888"/>
            <a:ext cx="2238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feld 2"/>
          <p:cNvSpPr txBox="1">
            <a:spLocks noChangeArrowheads="1"/>
          </p:cNvSpPr>
          <p:nvPr/>
        </p:nvSpPr>
        <p:spPr bwMode="auto">
          <a:xfrm>
            <a:off x="6062663" y="6021388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indent="-265113">
              <a:spcBef>
                <a:spcPct val="50000"/>
              </a:spcBef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indent="-274638">
              <a:spcBef>
                <a:spcPct val="5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indent="-265113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indent="-274638">
              <a:spcBef>
                <a:spcPct val="5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indent="-274638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indent="-274638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indent="-274638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indent="-274638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1200"/>
              <a:t>Fachbereich Wirtschaftsdidaktik</a:t>
            </a:r>
          </a:p>
          <a:p>
            <a:pPr algn="ctr">
              <a:spcBef>
                <a:spcPct val="0"/>
              </a:spcBef>
            </a:pPr>
            <a:r>
              <a:rPr lang="de-DE" altLang="de-DE" sz="1200"/>
              <a:t>(Prof. Dr. Claudia Wiepcke)</a:t>
            </a:r>
            <a:endParaRPr lang="en-US" altLang="de-D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349500"/>
            <a:ext cx="43910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Warum mit einer Lernsoftware unterrichten?</a:t>
            </a:r>
          </a:p>
        </p:txBody>
      </p:sp>
      <p:sp>
        <p:nvSpPr>
          <p:cNvPr id="9220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3E7CD843-B238-40D3-9E5B-BB5F55F14E87}" type="slidenum">
              <a:rPr lang="de-DE" altLang="de-DE" smtClean="0"/>
              <a:pPr eaLnBrk="1" hangingPunct="1"/>
              <a:t>4</a:t>
            </a:fld>
            <a:endParaRPr lang="de-DE" altLang="de-DE" smtClean="0"/>
          </a:p>
        </p:txBody>
      </p:sp>
      <p:sp>
        <p:nvSpPr>
          <p:cNvPr id="9221" name="Textfeld 8"/>
          <p:cNvSpPr txBox="1">
            <a:spLocks noChangeArrowheads="1"/>
          </p:cNvSpPr>
          <p:nvPr/>
        </p:nvSpPr>
        <p:spPr bwMode="auto">
          <a:xfrm>
            <a:off x="6084888" y="4845050"/>
            <a:ext cx="2951162" cy="1176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tx1"/>
                </a:solidFill>
              </a:rPr>
              <a:t>Lerneffizienz</a:t>
            </a:r>
          </a:p>
          <a:p>
            <a:pPr eaLnBrk="1" hangingPunct="1"/>
            <a:r>
              <a:rPr lang="de-DE" altLang="de-DE" sz="1600">
                <a:solidFill>
                  <a:schemeClr val="tx1"/>
                </a:solidFill>
              </a:rPr>
              <a:t>Beugen trägem Wissen vor &amp; begünstigen den Lernprozess durch aktives Handeln</a:t>
            </a:r>
          </a:p>
        </p:txBody>
      </p:sp>
      <p:sp>
        <p:nvSpPr>
          <p:cNvPr id="9222" name="Rechteck 5"/>
          <p:cNvSpPr>
            <a:spLocks noChangeArrowheads="1"/>
          </p:cNvSpPr>
          <p:nvPr/>
        </p:nvSpPr>
        <p:spPr bwMode="auto">
          <a:xfrm>
            <a:off x="166688" y="1916113"/>
            <a:ext cx="2244725" cy="1255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chemeClr val="tx1"/>
                </a:solidFill>
              </a:rPr>
              <a:t>Jugendliche Lebenswelt</a:t>
            </a:r>
          </a:p>
          <a:p>
            <a:pPr eaLnBrk="1" hangingPunct="1"/>
            <a:r>
              <a:rPr lang="de-DE" altLang="de-DE" sz="1400">
                <a:solidFill>
                  <a:schemeClr val="tx1"/>
                </a:solidFill>
              </a:rPr>
              <a:t>Bieten Anknüpfungspunkt an die Lebenswelt der Jugendlichen (vgl. ESA, 2014)</a:t>
            </a:r>
          </a:p>
        </p:txBody>
      </p:sp>
      <p:sp>
        <p:nvSpPr>
          <p:cNvPr id="9223" name="Rechteck 7"/>
          <p:cNvSpPr>
            <a:spLocks noChangeArrowheads="1"/>
          </p:cNvSpPr>
          <p:nvPr/>
        </p:nvSpPr>
        <p:spPr bwMode="auto">
          <a:xfrm>
            <a:off x="6278563" y="1716088"/>
            <a:ext cx="2757487" cy="166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tx1"/>
                </a:solidFill>
              </a:rPr>
              <a:t>Handlungsorientierung</a:t>
            </a:r>
          </a:p>
          <a:p>
            <a:pPr eaLnBrk="1" hangingPunct="1"/>
            <a:r>
              <a:rPr lang="de-DE" altLang="de-DE" sz="1600">
                <a:solidFill>
                  <a:schemeClr val="tx1"/>
                </a:solidFill>
              </a:rPr>
              <a:t>Ermöglichen Handlungsorientierung, wo es im realen Leben nicht möglich ist (Cobb &amp; Fraser, 2004)</a:t>
            </a:r>
          </a:p>
        </p:txBody>
      </p:sp>
      <p:sp>
        <p:nvSpPr>
          <p:cNvPr id="9224" name="Rechteck 6"/>
          <p:cNvSpPr>
            <a:spLocks noChangeArrowheads="1"/>
          </p:cNvSpPr>
          <p:nvPr/>
        </p:nvSpPr>
        <p:spPr bwMode="auto">
          <a:xfrm>
            <a:off x="133350" y="4641850"/>
            <a:ext cx="2925763" cy="166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tx1"/>
                </a:solidFill>
              </a:rPr>
              <a:t>Lernmotivation</a:t>
            </a:r>
          </a:p>
          <a:p>
            <a:pPr eaLnBrk="1" hangingPunct="1"/>
            <a:r>
              <a:rPr lang="de-DE" altLang="de-DE" sz="1600">
                <a:solidFill>
                  <a:schemeClr val="tx1"/>
                </a:solidFill>
              </a:rPr>
              <a:t>Fördern Motivation und Neugier gegenüber weniger attraktiv wahrgenommenen Inhalten (Rheinberg, 1996; Rieber, 2001/2003)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56603511-E531-44DB-B3EF-FDC7A59B95BD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6" t="11118" r="31792" b="1801"/>
          <a:stretch>
            <a:fillRect/>
          </a:stretch>
        </p:blipFill>
        <p:spPr bwMode="auto">
          <a:xfrm>
            <a:off x="5724525" y="2060575"/>
            <a:ext cx="305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de-DE" altLang="de-DE" smtClean="0"/>
              <a:t>Warum mit einer Lernsoftware unterrichten?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850" y="2205038"/>
            <a:ext cx="5327650" cy="4114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65113" algn="l" rtl="0" eaLnBrk="1" fontAlgn="base" hangingPunct="1">
              <a:spcBef>
                <a:spcPct val="50000"/>
              </a:spcBef>
              <a:spcAft>
                <a:spcPct val="0"/>
              </a:spcAft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539750" indent="-274638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4863" indent="-265113" algn="l" rtl="0"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079500" indent="-274638" algn="l" rtl="0"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13160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17732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2304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26876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90500" indent="-190500">
              <a:buFont typeface="Wingdings" pitchFamily="2" charset="2"/>
              <a:buChar char="§"/>
              <a:defRPr/>
            </a:pPr>
            <a:r>
              <a:rPr lang="de-DE" sz="2000" kern="0" dirty="0" smtClean="0"/>
              <a:t>Didaktische Hinweise im Bildungsplan Wirtschaft, Berufs- und Studienorientierung</a:t>
            </a:r>
          </a:p>
          <a:p>
            <a:pPr marL="927100" lvl="4" indent="-190500">
              <a:defRPr/>
            </a:pPr>
            <a:r>
              <a:rPr lang="de-DE" sz="1600" kern="0" dirty="0" smtClean="0">
                <a:cs typeface="+mn-cs"/>
              </a:rPr>
              <a:t>Problemorientierung </a:t>
            </a:r>
            <a:r>
              <a:rPr lang="de-DE" sz="1200" kern="0" dirty="0">
                <a:cs typeface="+mn-cs"/>
              </a:rPr>
              <a:t>(entdeckendes Lernen)</a:t>
            </a:r>
          </a:p>
          <a:p>
            <a:pPr marL="927100" lvl="4" indent="-190500">
              <a:defRPr/>
            </a:pPr>
            <a:r>
              <a:rPr lang="de-DE" sz="1600" kern="0" dirty="0" smtClean="0">
                <a:cs typeface="+mn-cs"/>
              </a:rPr>
              <a:t>Handlungsorientierung </a:t>
            </a:r>
            <a:r>
              <a:rPr lang="de-DE" sz="1200" kern="0" dirty="0" smtClean="0">
                <a:cs typeface="+mn-cs"/>
              </a:rPr>
              <a:t>(insb. Simulationen, Experimente, Planspiele, Wettbewerbe)</a:t>
            </a:r>
          </a:p>
          <a:p>
            <a:pPr marL="927100" lvl="4" indent="-190500">
              <a:defRPr/>
            </a:pPr>
            <a:r>
              <a:rPr lang="de-DE" sz="1600" kern="0" dirty="0">
                <a:cs typeface="+mn-cs"/>
              </a:rPr>
              <a:t>Lebensweltbezug</a:t>
            </a:r>
          </a:p>
          <a:p>
            <a:pPr marL="0" indent="0">
              <a:defRPr/>
            </a:pPr>
            <a:endParaRPr lang="de-DE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Warum mit einer Lernsoftware unterrichten?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307975" y="3060700"/>
            <a:ext cx="4768850" cy="1663700"/>
          </a:xfrm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de-DE" altLang="de-DE" sz="2000" smtClean="0"/>
              <a:t>60 bis 80 Prozent der befragten SuS wünschen sich einen handlungsorientierten Medieneinsatz im Unterricht</a:t>
            </a:r>
          </a:p>
        </p:txBody>
      </p:sp>
      <p:sp>
        <p:nvSpPr>
          <p:cNvPr id="11268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DB8B4A31-E20E-465E-857C-6248C235A507}" type="slidenum">
              <a:rPr lang="de-DE" altLang="de-DE" smtClean="0"/>
              <a:pPr eaLnBrk="1" hangingPunct="1"/>
              <a:t>6</a:t>
            </a:fld>
            <a:endParaRPr lang="de-DE" altLang="de-DE" smtClean="0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31146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feld 7"/>
          <p:cNvSpPr txBox="1">
            <a:spLocks noChangeArrowheads="1"/>
          </p:cNvSpPr>
          <p:nvPr/>
        </p:nvSpPr>
        <p:spPr bwMode="auto">
          <a:xfrm>
            <a:off x="5724525" y="5805488"/>
            <a:ext cx="295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Verfügbar unter: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800">
                <a:solidFill>
                  <a:schemeClr val="tx1"/>
                </a:solidFill>
              </a:rPr>
              <a:t>https://www.bertelsmann-stiftung.de/fileadmin/files/BSt/Publikationen/GrauePublikationen/BSt_MDB3_Schulen_web.pdf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20466BF2-7520-43BC-9F88-794AA5B36349}" type="slidenum">
              <a:rPr lang="de-DE" altLang="de-DE" smtClean="0"/>
              <a:pPr eaLnBrk="1" hangingPunct="1"/>
              <a:t>7</a:t>
            </a:fld>
            <a:endParaRPr lang="de-DE" altLang="de-DE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6" t="11118" r="31792" b="1801"/>
          <a:stretch>
            <a:fillRect/>
          </a:stretch>
        </p:blipFill>
        <p:spPr bwMode="auto">
          <a:xfrm>
            <a:off x="5724525" y="2060575"/>
            <a:ext cx="305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de-DE" altLang="de-DE" smtClean="0"/>
              <a:t>Lernziele von MeisterPOWER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850" y="2205038"/>
            <a:ext cx="5327650" cy="4114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65113" algn="l" rtl="0" eaLnBrk="1" fontAlgn="base" hangingPunct="1">
              <a:spcBef>
                <a:spcPct val="50000"/>
              </a:spcBef>
              <a:spcAft>
                <a:spcPct val="0"/>
              </a:spcAft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539750" indent="-274638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4863" indent="-265113" algn="l" rtl="0"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079500" indent="-274638" algn="l" rtl="0"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13160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17732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2304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2687638" indent="284163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defRPr/>
            </a:pPr>
            <a:r>
              <a:rPr lang="de-DE" sz="2000" b="1" kern="0" dirty="0" smtClean="0"/>
              <a:t>Drei Lernziele</a:t>
            </a:r>
            <a:r>
              <a:rPr lang="de-DE" sz="2000" kern="0" dirty="0" smtClean="0"/>
              <a:t>:</a:t>
            </a:r>
          </a:p>
          <a:p>
            <a:pPr marL="425450" lvl="2" indent="-228600">
              <a:buFont typeface="+mj-lt"/>
              <a:buAutoNum type="arabicPeriod"/>
              <a:defRPr/>
            </a:pPr>
            <a:r>
              <a:rPr lang="de-DE" kern="0" dirty="0" smtClean="0">
                <a:cs typeface="+mn-cs"/>
              </a:rPr>
              <a:t>Vermittlung ökonomischer Kompetenzen aus dem Bildungsplan Wirtschaft, Berufs- und Studienorientierung</a:t>
            </a:r>
          </a:p>
          <a:p>
            <a:pPr marL="425450" lvl="2" indent="-228600">
              <a:buFont typeface="+mj-lt"/>
              <a:buAutoNum type="arabicPeriod"/>
              <a:defRPr/>
            </a:pPr>
            <a:r>
              <a:rPr lang="de-DE" kern="0" dirty="0" smtClean="0">
                <a:cs typeface="+mn-cs"/>
              </a:rPr>
              <a:t>Entrepreneurship Education</a:t>
            </a:r>
          </a:p>
          <a:p>
            <a:pPr marL="425450" lvl="2" indent="-228600">
              <a:buFont typeface="+mj-lt"/>
              <a:buAutoNum type="arabicPeriod"/>
              <a:defRPr/>
            </a:pPr>
            <a:r>
              <a:rPr lang="de-DE" kern="0" dirty="0" smtClean="0">
                <a:cs typeface="+mn-cs"/>
              </a:rPr>
              <a:t>Berufsorientierung: Einblicke in Berufe des Handwerks</a:t>
            </a:r>
            <a:endParaRPr lang="de-DE" kern="0" dirty="0">
              <a:cs typeface="+mn-cs"/>
            </a:endParaRPr>
          </a:p>
          <a:p>
            <a:pPr marL="0" indent="0">
              <a:defRPr/>
            </a:pPr>
            <a:endParaRPr lang="de-DE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Lernziel 1: Inhaltsbezogene Kompetenzen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1pPr>
            <a:lvl2pPr marL="742950" indent="-28575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2pPr>
            <a:lvl3pPr marL="11430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3pPr>
            <a:lvl4pPr marL="16002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4pPr>
            <a:lvl5pPr marL="2057400" indent="-228600" eaLnBrk="0" hangingPunct="0">
              <a:spcBef>
                <a:spcPct val="40000"/>
              </a:spcBef>
              <a:defRPr sz="1000">
                <a:solidFill>
                  <a:schemeClr val="bg1"/>
                </a:solidFill>
                <a:latin typeface="TheSans 6-SemiBold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heSans 6-SemiBold"/>
              </a:defRPr>
            </a:lvl9pPr>
          </a:lstStyle>
          <a:p>
            <a:pPr eaLnBrk="1" hangingPunct="1"/>
            <a:fld id="{339EAE41-3C57-48CB-975F-FF63EFE89AA4}" type="slidenum">
              <a:rPr lang="de-DE" altLang="de-DE" smtClean="0"/>
              <a:pPr eaLnBrk="1" hangingPunct="1"/>
              <a:t>8</a:t>
            </a:fld>
            <a:endParaRPr lang="de-DE" altLang="de-DE" smtClean="0"/>
          </a:p>
        </p:txBody>
      </p:sp>
      <p:grpSp>
        <p:nvGrpSpPr>
          <p:cNvPr id="13316" name="Gruppieren 6"/>
          <p:cNvGrpSpPr>
            <a:grpSpLocks/>
          </p:cNvGrpSpPr>
          <p:nvPr/>
        </p:nvGrpSpPr>
        <p:grpSpPr bwMode="auto">
          <a:xfrm>
            <a:off x="2771775" y="1844675"/>
            <a:ext cx="5961063" cy="811213"/>
            <a:chOff x="2520279" y="216027"/>
            <a:chExt cx="5961349" cy="811403"/>
          </a:xfrm>
        </p:grpSpPr>
        <p:sp>
          <p:nvSpPr>
            <p:cNvPr id="8" name="Auf der gleichen Seite des Rechtecks liegende Ecken abrunden 7"/>
            <p:cNvSpPr/>
            <p:nvPr/>
          </p:nvSpPr>
          <p:spPr>
            <a:xfrm rot="5400000">
              <a:off x="5095252" y="-2358946"/>
              <a:ext cx="811403" cy="5961349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uf der gleichen Seite des Rechtecks liegende Ecken abrunden 4"/>
            <p:cNvSpPr/>
            <p:nvPr/>
          </p:nvSpPr>
          <p:spPr>
            <a:xfrm>
              <a:off x="2520279" y="255724"/>
              <a:ext cx="5921659" cy="732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200" dirty="0"/>
                <a:t>Zusammenhänge betrieblicher Abläufe in einem Unternehmen erklären</a:t>
              </a:r>
              <a:endParaRPr lang="de-DE" sz="1200" dirty="0"/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200" dirty="0"/>
                <a:t>Ursachen für unternehmerischen Erfolg &amp; Scheitern (u.a. Überschuldung) charakterisieren</a:t>
              </a:r>
              <a:endParaRPr lang="de-DE" sz="1200" dirty="0"/>
            </a:p>
          </p:txBody>
        </p:sp>
      </p:grpSp>
      <p:sp>
        <p:nvSpPr>
          <p:cNvPr id="14" name="Abgerundetes Rechteck 13"/>
          <p:cNvSpPr/>
          <p:nvPr/>
        </p:nvSpPr>
        <p:spPr>
          <a:xfrm>
            <a:off x="250825" y="1844675"/>
            <a:ext cx="2381250" cy="811213"/>
          </a:xfrm>
          <a:prstGeom prst="roundRect">
            <a:avLst/>
          </a:prstGeom>
          <a:solidFill>
            <a:srgbClr val="488FD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Perspektive des Erwerbstätigen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(Unternehmer)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190500" y="2849563"/>
            <a:ext cx="2465388" cy="884237"/>
          </a:xfrm>
          <a:prstGeom prst="roundRect">
            <a:avLst/>
          </a:prstGeom>
          <a:solidFill>
            <a:srgbClr val="488FD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Perspektive des Verbrauchers (Konsument) &amp; Erwerbstätigen </a:t>
            </a:r>
            <a:endParaRPr lang="de-DE" sz="120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(</a:t>
            </a:r>
            <a:r>
              <a:rPr lang="de-DE" sz="1200" b="1" dirty="0">
                <a:solidFill>
                  <a:schemeClr val="tx1"/>
                </a:solidFill>
              </a:rPr>
              <a:t>Unternehmer, Arbeitnehmer)</a:t>
            </a:r>
          </a:p>
        </p:txBody>
      </p:sp>
      <p:grpSp>
        <p:nvGrpSpPr>
          <p:cNvPr id="13319" name="Gruppieren 18"/>
          <p:cNvGrpSpPr>
            <a:grpSpLocks/>
          </p:cNvGrpSpPr>
          <p:nvPr/>
        </p:nvGrpSpPr>
        <p:grpSpPr bwMode="auto">
          <a:xfrm>
            <a:off x="2771775" y="2859088"/>
            <a:ext cx="5961063" cy="887412"/>
            <a:chOff x="2592292" y="1152141"/>
            <a:chExt cx="5835371" cy="635081"/>
          </a:xfrm>
        </p:grpSpPr>
        <p:sp>
          <p:nvSpPr>
            <p:cNvPr id="20" name="Auf der gleichen Seite des Rechtecks liegende Ecken abrunden 19"/>
            <p:cNvSpPr/>
            <p:nvPr/>
          </p:nvSpPr>
          <p:spPr>
            <a:xfrm rot="5400000">
              <a:off x="5192437" y="-1448004"/>
              <a:ext cx="635081" cy="5835371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uf der gleichen Seite des Rechtecks liegende Ecken abrunden 4"/>
            <p:cNvSpPr/>
            <p:nvPr/>
          </p:nvSpPr>
          <p:spPr>
            <a:xfrm>
              <a:off x="2592292" y="1152141"/>
              <a:ext cx="5804290" cy="604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200" dirty="0"/>
                <a:t>Vergleich &amp; Anwendung von Gewinn, Umsatz &amp; Kostenarten </a:t>
              </a:r>
              <a:endParaRPr lang="de-DE" sz="1200" dirty="0"/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200" dirty="0"/>
                <a:t>Nachfrage &amp; Angebot erläutern 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200" dirty="0"/>
                <a:t>Verbraucherverhalten analysieren</a:t>
              </a:r>
            </a:p>
          </p:txBody>
        </p:sp>
      </p:grpSp>
      <p:sp>
        <p:nvSpPr>
          <p:cNvPr id="23" name="Abgerundetes Rechteck 22"/>
          <p:cNvSpPr/>
          <p:nvPr/>
        </p:nvSpPr>
        <p:spPr>
          <a:xfrm>
            <a:off x="228600" y="3948113"/>
            <a:ext cx="2427288" cy="596900"/>
          </a:xfrm>
          <a:prstGeom prst="roundRect">
            <a:avLst/>
          </a:prstGeom>
          <a:solidFill>
            <a:srgbClr val="488FD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533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Perspektive des Erwerbstätigen </a:t>
            </a:r>
            <a:br>
              <a:rPr lang="de-DE" sz="1200" b="1" dirty="0">
                <a:solidFill>
                  <a:schemeClr val="tx1"/>
                </a:solidFill>
              </a:rPr>
            </a:br>
            <a:r>
              <a:rPr lang="de-DE" sz="1200" b="1" dirty="0">
                <a:solidFill>
                  <a:schemeClr val="tx1"/>
                </a:solidFill>
              </a:rPr>
              <a:t>(Arbeitnehmer)</a:t>
            </a:r>
          </a:p>
        </p:txBody>
      </p:sp>
      <p:grpSp>
        <p:nvGrpSpPr>
          <p:cNvPr id="13321" name="Gruppieren 24"/>
          <p:cNvGrpSpPr>
            <a:grpSpLocks/>
          </p:cNvGrpSpPr>
          <p:nvPr/>
        </p:nvGrpSpPr>
        <p:grpSpPr bwMode="auto">
          <a:xfrm>
            <a:off x="2771775" y="3952875"/>
            <a:ext cx="5961063" cy="649288"/>
            <a:chOff x="2605140" y="2076324"/>
            <a:chExt cx="5845270" cy="648261"/>
          </a:xfrm>
        </p:grpSpPr>
        <p:sp>
          <p:nvSpPr>
            <p:cNvPr id="26" name="Auf der gleichen Seite des Rechtecks liegende Ecken abrunden 25"/>
            <p:cNvSpPr/>
            <p:nvPr/>
          </p:nvSpPr>
          <p:spPr>
            <a:xfrm rot="5400000">
              <a:off x="5203645" y="-522181"/>
              <a:ext cx="648261" cy="5845270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Auf der gleichen Seite des Rechtecks liegende Ecken abrunden 4"/>
            <p:cNvSpPr/>
            <p:nvPr/>
          </p:nvSpPr>
          <p:spPr>
            <a:xfrm>
              <a:off x="2605140" y="2108024"/>
              <a:ext cx="5814137" cy="584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200" dirty="0"/>
                <a:t>Interessen von Arbeitnehmern und Arbeitgebern erläutern</a:t>
              </a:r>
              <a:endParaRPr lang="de-DE" sz="1200" dirty="0"/>
            </a:p>
          </p:txBody>
        </p:sp>
      </p:grpSp>
      <p:sp>
        <p:nvSpPr>
          <p:cNvPr id="29" name="Abgerundetes Rechteck 28"/>
          <p:cNvSpPr/>
          <p:nvPr/>
        </p:nvSpPr>
        <p:spPr>
          <a:xfrm>
            <a:off x="242888" y="4805363"/>
            <a:ext cx="2384425" cy="784225"/>
          </a:xfrm>
          <a:prstGeom prst="roundRect">
            <a:avLst/>
          </a:prstGeom>
          <a:solidFill>
            <a:srgbClr val="488FD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533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Perspektive des Geldanlegers &amp; Kreditnehmers</a:t>
            </a:r>
          </a:p>
        </p:txBody>
      </p:sp>
      <p:grpSp>
        <p:nvGrpSpPr>
          <p:cNvPr id="13323" name="Gruppieren 30"/>
          <p:cNvGrpSpPr>
            <a:grpSpLocks/>
          </p:cNvGrpSpPr>
          <p:nvPr/>
        </p:nvGrpSpPr>
        <p:grpSpPr bwMode="auto">
          <a:xfrm>
            <a:off x="2771775" y="4808538"/>
            <a:ext cx="5961063" cy="790575"/>
            <a:chOff x="2664307" y="3018556"/>
            <a:chExt cx="5817564" cy="790859"/>
          </a:xfrm>
        </p:grpSpPr>
        <p:sp>
          <p:nvSpPr>
            <p:cNvPr id="32" name="Auf der gleichen Seite des Rechtecks liegende Ecken abrunden 31"/>
            <p:cNvSpPr/>
            <p:nvPr/>
          </p:nvSpPr>
          <p:spPr>
            <a:xfrm rot="5400000">
              <a:off x="5177660" y="505204"/>
              <a:ext cx="790859" cy="5817564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Auf der gleichen Seite des Rechtecks liegende Ecken abrunden 4"/>
            <p:cNvSpPr/>
            <p:nvPr/>
          </p:nvSpPr>
          <p:spPr>
            <a:xfrm>
              <a:off x="2664307" y="3056670"/>
              <a:ext cx="5778831" cy="714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200" dirty="0"/>
                <a:t>Gründe für &amp; gegen Sparen</a:t>
              </a:r>
              <a:endParaRPr lang="de-DE" sz="1200" dirty="0"/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200" dirty="0"/>
                <a:t>Gründe für &amp; gegen die Aufnahme eines Kredits</a:t>
              </a:r>
              <a:endParaRPr lang="de-DE" sz="1200" dirty="0"/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200" dirty="0"/>
                <a:t>Interessen von Kreditgeber und Kreditnehmer vergleichen &amp; begründen</a:t>
              </a:r>
              <a:endParaRPr lang="de-DE" sz="1200" dirty="0"/>
            </a:p>
          </p:txBody>
        </p:sp>
      </p:grpSp>
      <p:sp>
        <p:nvSpPr>
          <p:cNvPr id="35" name="Abgerundetes Rechteck 34"/>
          <p:cNvSpPr/>
          <p:nvPr/>
        </p:nvSpPr>
        <p:spPr>
          <a:xfrm>
            <a:off x="250825" y="5805488"/>
            <a:ext cx="2381250" cy="708025"/>
          </a:xfrm>
          <a:prstGeom prst="roundRect">
            <a:avLst/>
          </a:prstGeom>
          <a:solidFill>
            <a:srgbClr val="488FD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533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Perspektive des Verbrauchers (Konsument)</a:t>
            </a:r>
          </a:p>
        </p:txBody>
      </p:sp>
      <p:grpSp>
        <p:nvGrpSpPr>
          <p:cNvPr id="13325" name="Gruppieren 36"/>
          <p:cNvGrpSpPr>
            <a:grpSpLocks/>
          </p:cNvGrpSpPr>
          <p:nvPr/>
        </p:nvGrpSpPr>
        <p:grpSpPr bwMode="auto">
          <a:xfrm>
            <a:off x="2771775" y="5805488"/>
            <a:ext cx="5961063" cy="708025"/>
            <a:chOff x="2670590" y="4137405"/>
            <a:chExt cx="5754353" cy="354948"/>
          </a:xfrm>
        </p:grpSpPr>
        <p:sp>
          <p:nvSpPr>
            <p:cNvPr id="38" name="Auf der gleichen Seite des Rechtecks liegende Ecken abrunden 37"/>
            <p:cNvSpPr/>
            <p:nvPr/>
          </p:nvSpPr>
          <p:spPr>
            <a:xfrm rot="5400000">
              <a:off x="5370293" y="1437702"/>
              <a:ext cx="354948" cy="5754353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Auf der gleichen Seite des Rechtecks liegende Ecken abrunden 4"/>
            <p:cNvSpPr/>
            <p:nvPr/>
          </p:nvSpPr>
          <p:spPr>
            <a:xfrm>
              <a:off x="2670590" y="4154914"/>
              <a:ext cx="5737496" cy="319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200" dirty="0"/>
                <a:t>Haushaltsplan reflektieren &amp; ökonomische Handeln erläutern</a:t>
              </a:r>
              <a:endParaRPr lang="de-DE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Lernziel 1: Prozessbezogene Kompetenzen</a:t>
            </a:r>
          </a:p>
        </p:txBody>
      </p:sp>
      <p:grpSp>
        <p:nvGrpSpPr>
          <p:cNvPr id="14339" name="Gruppieren 6"/>
          <p:cNvGrpSpPr>
            <a:grpSpLocks/>
          </p:cNvGrpSpPr>
          <p:nvPr/>
        </p:nvGrpSpPr>
        <p:grpSpPr bwMode="auto">
          <a:xfrm>
            <a:off x="2771775" y="2139950"/>
            <a:ext cx="5961063" cy="720725"/>
            <a:chOff x="2520279" y="216027"/>
            <a:chExt cx="5961349" cy="811403"/>
          </a:xfrm>
        </p:grpSpPr>
        <p:sp>
          <p:nvSpPr>
            <p:cNvPr id="8" name="Auf der gleichen Seite des Rechtecks liegende Ecken abrunden 7"/>
            <p:cNvSpPr/>
            <p:nvPr/>
          </p:nvSpPr>
          <p:spPr>
            <a:xfrm rot="5400000">
              <a:off x="5095252" y="-2358946"/>
              <a:ext cx="811403" cy="5961349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uf der gleichen Seite des Rechtecks liegende Ecken abrunden 4"/>
            <p:cNvSpPr/>
            <p:nvPr/>
          </p:nvSpPr>
          <p:spPr>
            <a:xfrm>
              <a:off x="2520279" y="255346"/>
              <a:ext cx="5921659" cy="732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>
                <a:spcBef>
                  <a:spcPct val="40000"/>
                </a:spcBef>
                <a:defRPr/>
              </a:pPr>
              <a:r>
                <a:rPr lang="de-DE" sz="1600" dirty="0"/>
                <a:t>Ökonomische Probleme erkennen &amp; Verhalten beschreiben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35743" y="2140598"/>
            <a:ext cx="2340000" cy="720000"/>
            <a:chOff x="0" y="74160"/>
            <a:chExt cx="2380622" cy="655542"/>
          </a:xfrm>
          <a:solidFill>
            <a:srgbClr val="488FDB"/>
          </a:solidFill>
        </p:grpSpPr>
        <p:sp>
          <p:nvSpPr>
            <p:cNvPr id="14" name="Abgerundetes Rechteck 13"/>
            <p:cNvSpPr/>
            <p:nvPr/>
          </p:nvSpPr>
          <p:spPr>
            <a:xfrm>
              <a:off x="0" y="74160"/>
              <a:ext cx="2380622" cy="65554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bgerundetes Rechteck 4"/>
            <p:cNvSpPr/>
            <p:nvPr/>
          </p:nvSpPr>
          <p:spPr>
            <a:xfrm>
              <a:off x="32001" y="106161"/>
              <a:ext cx="2316620" cy="5915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tIns="22860" rIns="4572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>
                  <a:solidFill>
                    <a:schemeClr val="tx1"/>
                  </a:solidFill>
                </a:rPr>
                <a:t>Analysekompetenz</a:t>
              </a:r>
              <a:endParaRPr lang="de-DE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35743" y="3164998"/>
            <a:ext cx="2340000" cy="720000"/>
            <a:chOff x="0" y="1016369"/>
            <a:chExt cx="2464705" cy="824873"/>
          </a:xfrm>
          <a:solidFill>
            <a:srgbClr val="488FDB"/>
          </a:solidFill>
        </p:grpSpPr>
        <p:sp>
          <p:nvSpPr>
            <p:cNvPr id="17" name="Abgerundetes Rechteck 16"/>
            <p:cNvSpPr/>
            <p:nvPr/>
          </p:nvSpPr>
          <p:spPr>
            <a:xfrm>
              <a:off x="0" y="1016369"/>
              <a:ext cx="2464705" cy="824873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bgerundetes Rechteck 4"/>
            <p:cNvSpPr/>
            <p:nvPr/>
          </p:nvSpPr>
          <p:spPr>
            <a:xfrm>
              <a:off x="40267" y="1056636"/>
              <a:ext cx="2384171" cy="744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tIns="22860" rIns="4572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>
                  <a:solidFill>
                    <a:schemeClr val="tx1"/>
                  </a:solidFill>
                </a:rPr>
                <a:t>Urteilskompetenz</a:t>
              </a:r>
              <a:endParaRPr lang="de-DE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342" name="Gruppieren 18"/>
          <p:cNvGrpSpPr>
            <a:grpSpLocks/>
          </p:cNvGrpSpPr>
          <p:nvPr/>
        </p:nvGrpSpPr>
        <p:grpSpPr bwMode="auto">
          <a:xfrm>
            <a:off x="2771775" y="3157538"/>
            <a:ext cx="5961063" cy="720725"/>
            <a:chOff x="2592292" y="1152142"/>
            <a:chExt cx="5835371" cy="635080"/>
          </a:xfrm>
        </p:grpSpPr>
        <p:sp>
          <p:nvSpPr>
            <p:cNvPr id="20" name="Auf der gleichen Seite des Rechtecks liegende Ecken abrunden 19"/>
            <p:cNvSpPr/>
            <p:nvPr/>
          </p:nvSpPr>
          <p:spPr>
            <a:xfrm rot="5400000">
              <a:off x="5192438" y="-1448004"/>
              <a:ext cx="635080" cy="5835371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uf der gleichen Seite des Rechtecks liegende Ecken abrunden 4"/>
            <p:cNvSpPr/>
            <p:nvPr/>
          </p:nvSpPr>
          <p:spPr>
            <a:xfrm>
              <a:off x="2592292" y="1182917"/>
              <a:ext cx="5804290" cy="573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>
                <a:spcBef>
                  <a:spcPct val="40000"/>
                </a:spcBef>
                <a:defRPr/>
              </a:pPr>
              <a:r>
                <a:rPr lang="de-DE" sz="1600" dirty="0"/>
                <a:t>Interessenkonstellation zwischen ökonomisch Handelnden beurteilen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235743" y="4189398"/>
            <a:ext cx="2340000" cy="720000"/>
            <a:chOff x="0" y="2135213"/>
            <a:chExt cx="2552149" cy="596784"/>
          </a:xfrm>
          <a:solidFill>
            <a:srgbClr val="488FDB"/>
          </a:solidFill>
        </p:grpSpPr>
        <p:sp>
          <p:nvSpPr>
            <p:cNvPr id="23" name="Abgerundetes Rechteck 22"/>
            <p:cNvSpPr/>
            <p:nvPr/>
          </p:nvSpPr>
          <p:spPr>
            <a:xfrm>
              <a:off x="0" y="2135213"/>
              <a:ext cx="2552149" cy="59678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bgerundetes Rechteck 4"/>
            <p:cNvSpPr/>
            <p:nvPr/>
          </p:nvSpPr>
          <p:spPr>
            <a:xfrm>
              <a:off x="29133" y="2164346"/>
              <a:ext cx="2493883" cy="5385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tIns="22860" rIns="4572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>
                  <a:solidFill>
                    <a:schemeClr val="tx1"/>
                  </a:solidFill>
                </a:rPr>
                <a:t>Handlungskompetenz</a:t>
              </a:r>
              <a:endParaRPr lang="de-DE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344" name="Gruppieren 24"/>
          <p:cNvGrpSpPr>
            <a:grpSpLocks/>
          </p:cNvGrpSpPr>
          <p:nvPr/>
        </p:nvGrpSpPr>
        <p:grpSpPr bwMode="auto">
          <a:xfrm>
            <a:off x="2771775" y="4175125"/>
            <a:ext cx="5961063" cy="720725"/>
            <a:chOff x="2605140" y="2076324"/>
            <a:chExt cx="5845270" cy="648261"/>
          </a:xfrm>
        </p:grpSpPr>
        <p:sp>
          <p:nvSpPr>
            <p:cNvPr id="26" name="Auf der gleichen Seite des Rechtecks liegende Ecken abrunden 25"/>
            <p:cNvSpPr/>
            <p:nvPr/>
          </p:nvSpPr>
          <p:spPr>
            <a:xfrm rot="5400000">
              <a:off x="5203645" y="-522181"/>
              <a:ext cx="648261" cy="5845270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Auf der gleichen Seite des Rechtecks liegende Ecken abrunden 4"/>
            <p:cNvSpPr/>
            <p:nvPr/>
          </p:nvSpPr>
          <p:spPr>
            <a:xfrm>
              <a:off x="2605140" y="2107738"/>
              <a:ext cx="5814137" cy="585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>
                <a:spcBef>
                  <a:spcPct val="40000"/>
                </a:spcBef>
                <a:defRPr/>
              </a:pPr>
              <a:r>
                <a:rPr lang="de-DE" sz="1600" dirty="0"/>
                <a:t>Ökonomische Handlungsmöglichkeiten erkennen &amp; Folgen abschätzen</a:t>
              </a:r>
            </a:p>
          </p:txBody>
        </p:sp>
      </p:grpSp>
      <p:sp>
        <p:nvSpPr>
          <p:cNvPr id="29" name="Abgerundetes Rechteck 28"/>
          <p:cNvSpPr/>
          <p:nvPr/>
        </p:nvSpPr>
        <p:spPr>
          <a:xfrm>
            <a:off x="228600" y="5254625"/>
            <a:ext cx="2341563" cy="720725"/>
          </a:xfrm>
          <a:prstGeom prst="roundRect">
            <a:avLst/>
          </a:prstGeom>
          <a:solidFill>
            <a:srgbClr val="488FD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de-DE" sz="1400" b="1" dirty="0">
                <a:solidFill>
                  <a:schemeClr val="tx1"/>
                </a:solidFill>
              </a:rPr>
              <a:t>Methodenkompetenz</a:t>
            </a:r>
            <a:endParaRPr lang="de-DE" sz="1400" b="1" dirty="0">
              <a:solidFill>
                <a:schemeClr val="tx1"/>
              </a:solidFill>
            </a:endParaRPr>
          </a:p>
        </p:txBody>
      </p:sp>
      <p:grpSp>
        <p:nvGrpSpPr>
          <p:cNvPr id="14346" name="Gruppieren 30"/>
          <p:cNvGrpSpPr>
            <a:grpSpLocks/>
          </p:cNvGrpSpPr>
          <p:nvPr/>
        </p:nvGrpSpPr>
        <p:grpSpPr bwMode="auto">
          <a:xfrm>
            <a:off x="2771775" y="5192713"/>
            <a:ext cx="5961063" cy="757237"/>
            <a:chOff x="2664307" y="3018556"/>
            <a:chExt cx="5817564" cy="795559"/>
          </a:xfrm>
        </p:grpSpPr>
        <p:sp>
          <p:nvSpPr>
            <p:cNvPr id="32" name="Auf der gleichen Seite des Rechtecks liegende Ecken abrunden 31"/>
            <p:cNvSpPr/>
            <p:nvPr/>
          </p:nvSpPr>
          <p:spPr>
            <a:xfrm rot="5400000">
              <a:off x="5177811" y="505052"/>
              <a:ext cx="790556" cy="5817564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Auf der gleichen Seite des Rechtecks liegende Ecken abrunden 4"/>
            <p:cNvSpPr/>
            <p:nvPr/>
          </p:nvSpPr>
          <p:spPr>
            <a:xfrm>
              <a:off x="2664307" y="3056916"/>
              <a:ext cx="5778831" cy="757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>
                <a:spcBef>
                  <a:spcPct val="40000"/>
                </a:spcBef>
                <a:defRPr/>
              </a:pPr>
              <a:r>
                <a:rPr lang="de-DE" sz="1600" dirty="0"/>
                <a:t>Problemlösemethoden anwenden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E_Bildung">
  <a:themeElements>
    <a:clrScheme name="Handwerkskammer Bildung">
      <a:dk1>
        <a:srgbClr val="2A030A"/>
      </a:dk1>
      <a:lt1>
        <a:srgbClr val="FFFFFF"/>
      </a:lt1>
      <a:dk2>
        <a:srgbClr val="FBCB3D"/>
      </a:dk2>
      <a:lt2>
        <a:srgbClr val="FF9933"/>
      </a:lt2>
      <a:accent1>
        <a:srgbClr val="FFB366"/>
      </a:accent1>
      <a:accent2>
        <a:srgbClr val="FFCC99"/>
      </a:accent2>
      <a:accent3>
        <a:srgbClr val="FFE5CC"/>
      </a:accent3>
      <a:accent4>
        <a:srgbClr val="FCD86E"/>
      </a:accent4>
      <a:accent5>
        <a:srgbClr val="FDE59E"/>
      </a:accent5>
      <a:accent6>
        <a:srgbClr val="FEF2CE"/>
      </a:accent6>
      <a:hlink>
        <a:srgbClr val="F25A77"/>
      </a:hlink>
      <a:folHlink>
        <a:srgbClr val="FBC8D2"/>
      </a:folHlink>
    </a:clrScheme>
    <a:fontScheme name="Template_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>
            <a:tab pos="88900" algn="l"/>
          </a:tabLst>
          <a:defRPr kumimoji="0" lang="de-DE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heSans 6-SemiBol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>
            <a:tab pos="88900" algn="l"/>
          </a:tabLst>
          <a:defRPr kumimoji="0" lang="de-DE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heSans 6-SemiBold" pitchFamily="1" charset="0"/>
          </a:defRPr>
        </a:defPPr>
      </a:lstStyle>
    </a:lnDef>
  </a:objectDefaults>
  <a:extraClrSchemeLst>
    <a:extraClrScheme>
      <a:clrScheme name="Template_Allgemein 1">
        <a:dk1>
          <a:srgbClr val="000000"/>
        </a:dk1>
        <a:lt1>
          <a:srgbClr val="FFFFFF"/>
        </a:lt1>
        <a:dk2>
          <a:srgbClr val="EE234A"/>
        </a:dk2>
        <a:lt2>
          <a:srgbClr val="B82C44"/>
        </a:lt2>
        <a:accent1>
          <a:srgbClr val="CA6173"/>
        </a:accent1>
        <a:accent2>
          <a:srgbClr val="EDCAD0"/>
        </a:accent2>
        <a:accent3>
          <a:srgbClr val="FFFFFF"/>
        </a:accent3>
        <a:accent4>
          <a:srgbClr val="000000"/>
        </a:accent4>
        <a:accent5>
          <a:srgbClr val="E1B7BC"/>
        </a:accent5>
        <a:accent6>
          <a:srgbClr val="D7B7BC"/>
        </a:accent6>
        <a:hlink>
          <a:srgbClr val="F25A77"/>
        </a:hlink>
        <a:folHlink>
          <a:srgbClr val="FBC8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llgemein 2">
        <a:dk1>
          <a:srgbClr val="000000"/>
        </a:dk1>
        <a:lt1>
          <a:srgbClr val="FFFFFF"/>
        </a:lt1>
        <a:dk2>
          <a:srgbClr val="FBCB3D"/>
        </a:dk2>
        <a:lt2>
          <a:srgbClr val="FF9933"/>
        </a:lt2>
        <a:accent1>
          <a:srgbClr val="FFB366"/>
        </a:accent1>
        <a:accent2>
          <a:srgbClr val="FFE5CC"/>
        </a:accent2>
        <a:accent3>
          <a:srgbClr val="FFFFFF"/>
        </a:accent3>
        <a:accent4>
          <a:srgbClr val="000000"/>
        </a:accent4>
        <a:accent5>
          <a:srgbClr val="FFD6B8"/>
        </a:accent5>
        <a:accent6>
          <a:srgbClr val="E7CFB9"/>
        </a:accent6>
        <a:hlink>
          <a:srgbClr val="FCD86E"/>
        </a:hlink>
        <a:folHlink>
          <a:srgbClr val="FEF2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llgemein 3">
        <a:dk1>
          <a:srgbClr val="000000"/>
        </a:dk1>
        <a:lt1>
          <a:srgbClr val="FFFFFF"/>
        </a:lt1>
        <a:dk2>
          <a:srgbClr val="B4BD00"/>
        </a:dk2>
        <a:lt2>
          <a:srgbClr val="5A8E1E"/>
        </a:lt2>
        <a:accent1>
          <a:srgbClr val="83AA56"/>
        </a:accent1>
        <a:accent2>
          <a:srgbClr val="D6E3C7"/>
        </a:accent2>
        <a:accent3>
          <a:srgbClr val="FFFFFF"/>
        </a:accent3>
        <a:accent4>
          <a:srgbClr val="000000"/>
        </a:accent4>
        <a:accent5>
          <a:srgbClr val="C1D2B4"/>
        </a:accent5>
        <a:accent6>
          <a:srgbClr val="C2CEB4"/>
        </a:accent6>
        <a:hlink>
          <a:srgbClr val="C7CE40"/>
        </a:hlink>
        <a:folHlink>
          <a:srgbClr val="ECEE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llgemein 4">
        <a:dk1>
          <a:srgbClr val="000000"/>
        </a:dk1>
        <a:lt1>
          <a:srgbClr val="FFFFFF"/>
        </a:lt1>
        <a:dk2>
          <a:srgbClr val="488FDB"/>
        </a:dk2>
        <a:lt2>
          <a:srgbClr val="073070"/>
        </a:lt2>
        <a:accent1>
          <a:srgbClr val="456494"/>
        </a:accent1>
        <a:accent2>
          <a:srgbClr val="C1CBDB"/>
        </a:accent2>
        <a:accent3>
          <a:srgbClr val="FFFFFF"/>
        </a:accent3>
        <a:accent4>
          <a:srgbClr val="000000"/>
        </a:accent4>
        <a:accent5>
          <a:srgbClr val="B0B8C8"/>
        </a:accent5>
        <a:accent6>
          <a:srgbClr val="AFB8C6"/>
        </a:accent6>
        <a:hlink>
          <a:srgbClr val="76ABE4"/>
        </a:hlink>
        <a:folHlink>
          <a:srgbClr val="D1E3F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ARGE_Bildung</Template>
  <TotalTime>0</TotalTime>
  <Words>930</Words>
  <Application>Microsoft Office PowerPoint</Application>
  <PresentationFormat>Bildschirmpräsentation (4:3)</PresentationFormat>
  <Paragraphs>228</Paragraphs>
  <Slides>27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TheSans 6-SemiBold</vt:lpstr>
      <vt:lpstr>Arial</vt:lpstr>
      <vt:lpstr>Wingdings</vt:lpstr>
      <vt:lpstr>Symbol</vt:lpstr>
      <vt:lpstr>Times New Roman</vt:lpstr>
      <vt:lpstr>ARGE_Bildung</vt:lpstr>
      <vt:lpstr> MeisterPOWER Eine Online-Handwerkssimulation für den Unterricht</vt:lpstr>
      <vt:lpstr>MeisterPOWER kurz erklärt</vt:lpstr>
      <vt:lpstr>Projektbeteiligte</vt:lpstr>
      <vt:lpstr>Warum mit einer Lernsoftware unterrichten?</vt:lpstr>
      <vt:lpstr>Warum mit einer Lernsoftware unterrichten?</vt:lpstr>
      <vt:lpstr>Warum mit einer Lernsoftware unterrichten?</vt:lpstr>
      <vt:lpstr>Lernziele von MeisterPOWER</vt:lpstr>
      <vt:lpstr>Lernziel 1: Inhaltsbezogene Kompetenzen</vt:lpstr>
      <vt:lpstr>Lernziel 1: Prozessbezogene Kompetenzen</vt:lpstr>
      <vt:lpstr>Umsetzung der Lernziele in der Lernsoftware</vt:lpstr>
      <vt:lpstr>Aufgabenstellung in der Lernsoftware</vt:lpstr>
      <vt:lpstr>Aufgabenstellung in der Lernsoftware</vt:lpstr>
      <vt:lpstr>Szenario-Ziel + Zusammenhänge betrieblicher Abläufe</vt:lpstr>
      <vt:lpstr>Szenario-Ziel + Zusammenhänge betrieblicher Abläufe</vt:lpstr>
      <vt:lpstr>Szenario-Ziel + Zusammenhänge betrieblicher Abläufe</vt:lpstr>
      <vt:lpstr>Szenario-Ziel + Zusammenhänge betrieblicher Abläufe</vt:lpstr>
      <vt:lpstr>Betriebliche Abläufe kennenlernen (1/2): Von der Anfrage zum Angebot</vt:lpstr>
      <vt:lpstr>Betriebliche Abläufe kennenlernen (2/2): Vom Auftrag zur Abrechnung</vt:lpstr>
      <vt:lpstr>Lernziel: Kostenarten</vt:lpstr>
      <vt:lpstr>Möglichkeit der Lernfortschrittskontrolle in der Spielverwaltung (für Lehrkräfte)</vt:lpstr>
      <vt:lpstr>Das Handwerk in der Lernsoftware</vt:lpstr>
      <vt:lpstr>Das Handwerk in der Lernsoftware</vt:lpstr>
      <vt:lpstr>Das Handwerk in der Lernsoftware</vt:lpstr>
      <vt:lpstr>Das Handwerk in der Lernsoftware: Karrierewege im Handwerk</vt:lpstr>
      <vt:lpstr>Begleitmaterial zur Vor- und Nachbereitung</vt:lpstr>
      <vt:lpstr>In 4 Schritten zum Einsatz von MeisterPOWER im Unterricht</vt:lpstr>
      <vt:lpstr>PowerPoint-Präsentation</vt:lpstr>
    </vt:vector>
  </TitlesOfParts>
  <Company>BWHM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Julia Weber</dc:creator>
  <cp:lastModifiedBy>Oechsler, Georg (SSA Heilbronn)</cp:lastModifiedBy>
  <cp:revision>107</cp:revision>
  <cp:lastPrinted>2017-07-04T14:38:30Z</cp:lastPrinted>
  <dcterms:created xsi:type="dcterms:W3CDTF">2017-06-23T13:21:58Z</dcterms:created>
  <dcterms:modified xsi:type="dcterms:W3CDTF">2020-03-30T12:20:08Z</dcterms:modified>
</cp:coreProperties>
</file>